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9" r:id="rId12"/>
    <p:sldId id="270" r:id="rId13"/>
    <p:sldId id="272" r:id="rId14"/>
    <p:sldId id="273" r:id="rId15"/>
    <p:sldId id="275" r:id="rId16"/>
    <p:sldId id="277" r:id="rId17"/>
    <p:sldId id="279" r:id="rId18"/>
    <p:sldId id="281" r:id="rId19"/>
  </p:sldIdLst>
  <p:sldSz cx="11430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90" y="-96"/>
      </p:cViewPr>
      <p:guideLst>
        <p:guide orient="horz" pos="2160"/>
        <p:guide pos="36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2130426"/>
            <a:ext cx="97155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3886200"/>
            <a:ext cx="8001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86750" y="274639"/>
            <a:ext cx="25717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274639"/>
            <a:ext cx="75247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891" y="4406901"/>
            <a:ext cx="97155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891" y="2906713"/>
            <a:ext cx="97155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600201"/>
            <a:ext cx="50482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0250" y="1600201"/>
            <a:ext cx="50482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535113"/>
            <a:ext cx="50502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174875"/>
            <a:ext cx="50502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6282" y="1535113"/>
            <a:ext cx="50522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282" y="2174875"/>
            <a:ext cx="50522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273050"/>
            <a:ext cx="376039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812" y="273051"/>
            <a:ext cx="63896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1435101"/>
            <a:ext cx="376039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360" y="4800600"/>
            <a:ext cx="6858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360" y="612775"/>
            <a:ext cx="6858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360" y="5367338"/>
            <a:ext cx="6858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10287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600201"/>
            <a:ext cx="10287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" y="6356351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05250" y="6356351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1500" y="6356351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895600" y="533400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মাল্টিমিডিয়া ক্লাসে সবাইকে স্বাগতম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98" t="9234" r="13095" b="12347"/>
          <a:stretch/>
        </p:blipFill>
        <p:spPr>
          <a:xfrm>
            <a:off x="3868994" y="1932038"/>
            <a:ext cx="3598606" cy="4240162"/>
          </a:xfrm>
          <a:prstGeom prst="ellipse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47800" y="6488668"/>
            <a:ext cx="975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দেব নাথ 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10972799" y="63871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10972799" y="3342620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76201" y="76200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10972800" y="3352800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76200" y="3416708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5400000">
            <a:off x="5528679" y="-2252081"/>
            <a:ext cx="372639" cy="701040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525366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4916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47800" y="6488668"/>
            <a:ext cx="975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দেব নাথ 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524000" y="1981200"/>
            <a:ext cx="3810000" cy="2362200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সামাজিক স্বাধীনতা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019800" y="1981200"/>
            <a:ext cx="30774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জীবন রক্ষা ;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Left Arrow 16"/>
          <p:cNvSpPr/>
          <p:nvPr/>
        </p:nvSpPr>
        <p:spPr>
          <a:xfrm rot="10800000">
            <a:off x="3581400" y="1600201"/>
            <a:ext cx="243839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 rot="10800000">
            <a:off x="3505201" y="4267200"/>
            <a:ext cx="2408902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019800" y="5493603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বৈধ পেশা গ্রহন।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Left Arrow 10"/>
          <p:cNvSpPr/>
          <p:nvPr/>
        </p:nvSpPr>
        <p:spPr>
          <a:xfrm rot="10800000">
            <a:off x="5351206" y="2919984"/>
            <a:ext cx="2040194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534400" y="4045803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সম্পত্তি ভোগ;  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67600" y="2266949"/>
            <a:ext cx="3190875" cy="1771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57200"/>
            <a:ext cx="32004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7414" y="4071937"/>
            <a:ext cx="2414586" cy="14216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1" y="76200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0" y="3416708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10972799" y="63871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10972800" y="3342620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5400000">
            <a:off x="4670217" y="326820"/>
            <a:ext cx="260763" cy="30479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5400000">
            <a:off x="5918916" y="1638301"/>
            <a:ext cx="260763" cy="30479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5400000">
            <a:off x="4569436" y="2961151"/>
            <a:ext cx="260763" cy="30479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65341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4916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47800" y="6488668"/>
            <a:ext cx="975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দেব নাথ 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524000" y="1981200"/>
            <a:ext cx="3810000" cy="2362200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রাজনৈতিক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স্বাধীনতা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599903" y="2217003"/>
            <a:ext cx="30774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ভোটদান;   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Left Arrow 16"/>
          <p:cNvSpPr/>
          <p:nvPr/>
        </p:nvSpPr>
        <p:spPr>
          <a:xfrm rot="10800000">
            <a:off x="3352802" y="1572767"/>
            <a:ext cx="243839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 rot="10800000">
            <a:off x="3276601" y="4267200"/>
            <a:ext cx="2408902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6019800" y="5276671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বিদেশে অবস্থানকালে নিরাপত্তা লাভ।  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Left Arrow 10"/>
          <p:cNvSpPr/>
          <p:nvPr/>
        </p:nvSpPr>
        <p:spPr>
          <a:xfrm rot="10800000">
            <a:off x="5351206" y="2919984"/>
            <a:ext cx="2040194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391400" y="2967335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নির্বাচিত হওয়া;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505199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533400"/>
            <a:ext cx="2757488" cy="174327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1" y="76200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0" y="3416708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10972799" y="63871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10972800" y="3342620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5400000">
            <a:off x="4350669" y="311708"/>
            <a:ext cx="260763" cy="30479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5400000">
            <a:off x="5894334" y="1638300"/>
            <a:ext cx="260763" cy="30479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5400000">
            <a:off x="4102406" y="2983119"/>
            <a:ext cx="260763" cy="30479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46647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4916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47800" y="6488668"/>
            <a:ext cx="975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দেব নাথ 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524000" y="1981200"/>
            <a:ext cx="3810000" cy="2362200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অর্থনৈতিক  </a:t>
            </a:r>
            <a:endParaRPr lang="bn-IN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স্বাধীনতা 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91399" y="2445603"/>
            <a:ext cx="30774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যোগ্যতা অনুযায়ী পেশা গ্রহন;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Left Arrow 16"/>
          <p:cNvSpPr/>
          <p:nvPr/>
        </p:nvSpPr>
        <p:spPr>
          <a:xfrm rot="10800000">
            <a:off x="4648202" y="1877568"/>
            <a:ext cx="220979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 rot="10800000">
            <a:off x="4677698" y="3962400"/>
            <a:ext cx="2180302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391400" y="4960203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উপযুক্ত পারশ্রমিক লাভ।  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806" y="533400"/>
            <a:ext cx="3193794" cy="18876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806" y="3258121"/>
            <a:ext cx="3193794" cy="1685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1" y="76200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0" y="3416708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10972799" y="63871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10972800" y="3342620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5400000">
            <a:off x="5508418" y="587583"/>
            <a:ext cx="260763" cy="30479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5400000">
            <a:off x="5483835" y="2707466"/>
            <a:ext cx="260763" cy="30479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4589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4916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47800" y="6488668"/>
            <a:ext cx="975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দেব নাথ 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524000" y="1752600"/>
            <a:ext cx="3810000" cy="2362200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জাতীয়   </a:t>
            </a:r>
            <a:endParaRPr lang="bn-IN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স্বাধীনতা </a:t>
            </a:r>
          </a:p>
        </p:txBody>
      </p:sp>
      <p:sp>
        <p:nvSpPr>
          <p:cNvPr id="18" name="Left Arrow 17"/>
          <p:cNvSpPr/>
          <p:nvPr/>
        </p:nvSpPr>
        <p:spPr>
          <a:xfrm rot="10800000">
            <a:off x="5334000" y="2731533"/>
            <a:ext cx="2027902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391400" y="4209871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একটি স্বাধীন রাষ্ট্র অন্য রাষ্ট্র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থেকে হস্তক্ষেপ মুক্ত ।  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24" r="31106"/>
          <a:stretch/>
        </p:blipFill>
        <p:spPr>
          <a:xfrm>
            <a:off x="7391400" y="1612439"/>
            <a:ext cx="2514600" cy="250236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1" y="76200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0" y="3416708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10972799" y="63871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10972800" y="3342620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5400000">
            <a:off x="6118019" y="1469639"/>
            <a:ext cx="260763" cy="30479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228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95800" y="457200"/>
            <a:ext cx="594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জোড়ায় কাজ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6488668"/>
            <a:ext cx="975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দেব নাথ 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1" y="1524000"/>
            <a:ext cx="4343399" cy="2362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1600200" y="4719935"/>
            <a:ext cx="586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ব্যক্তি স্বাধীনতা বলতে কী বুঝ?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২। পারিবারিক গোপনীয়তা বলতে কী বুঝ ?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1" y="76200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0" y="3416708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10972799" y="63871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10972800" y="3342620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5400000">
            <a:off x="5425700" y="-428663"/>
            <a:ext cx="273801" cy="32004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662993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00600" y="457200"/>
            <a:ext cx="594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দলগত কাজ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6488668"/>
            <a:ext cx="975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দেব নাথ 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33800" y="4819471"/>
            <a:ext cx="586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সামাজিক স্বাধীনতা কী ?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২। রাজনৈতিক স্বাধীনতা বলতে কী বুঝ ?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676400"/>
            <a:ext cx="2743200" cy="202830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676400"/>
            <a:ext cx="2743200" cy="202830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1" y="152400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0" y="3416708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10972799" y="63871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10972800" y="3342620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5400000">
            <a:off x="5536740" y="-507540"/>
            <a:ext cx="280320" cy="3276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6649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029200" y="1144250"/>
            <a:ext cx="594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মূল্যায়ন 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6488668"/>
            <a:ext cx="975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দেব নাথ 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95400" y="3547408"/>
            <a:ext cx="5867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 অর্থনৈতিক স্বাধীনতা কী ?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২। ভোটদানের স্বাধীনতা বলতে কী বুঝ ?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৩। জাতীয় স্বাধীনতা কী ? </a:t>
            </a:r>
          </a:p>
          <a:p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1" y="152400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0" y="3416708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10972799" y="63871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10972800" y="3342620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5400000">
            <a:off x="5584618" y="358983"/>
            <a:ext cx="260763" cy="30479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85192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76800" y="685800"/>
            <a:ext cx="5943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বাড়ির কাজ  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6488668"/>
            <a:ext cx="975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দেব নাথ 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29000" y="4579202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স্বাধীনতার বিভিন্ন রুপ গুলো খাতায় লিখে আনবে । 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450" y="1962150"/>
            <a:ext cx="3867150" cy="2000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1" y="152400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0" y="3416708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10972799" y="63871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10972800" y="3342620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5400000">
            <a:off x="5737019" y="-174417"/>
            <a:ext cx="260763" cy="30479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44922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412" y="0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43200" y="685800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ক্লাস শেষে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সবাইকে আবারো ধন্যবাদ </a:t>
            </a:r>
          </a:p>
          <a:p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6488668"/>
            <a:ext cx="975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দেব নাথ 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76201" y="76200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76200" y="3416708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10972799" y="63871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10972800" y="3342620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34" t="14033" r="28448"/>
          <a:stretch/>
        </p:blipFill>
        <p:spPr>
          <a:xfrm>
            <a:off x="2362200" y="1676400"/>
            <a:ext cx="6051755" cy="4648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7926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47800" y="6488668"/>
            <a:ext cx="975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দেব নাথ 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05400" y="505361"/>
            <a:ext cx="518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পরিচিতি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19" t="5320" r="11655" b="17832"/>
          <a:stretch/>
        </p:blipFill>
        <p:spPr bwMode="auto">
          <a:xfrm>
            <a:off x="7152968" y="1905001"/>
            <a:ext cx="1381432" cy="15239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62" t="31842" r="10059" b="3966"/>
          <a:stretch/>
        </p:blipFill>
        <p:spPr>
          <a:xfrm>
            <a:off x="1524000" y="1905001"/>
            <a:ext cx="1467465" cy="15239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Box 6"/>
          <p:cNvSpPr txBox="1"/>
          <p:nvPr/>
        </p:nvSpPr>
        <p:spPr>
          <a:xfrm>
            <a:off x="1447800" y="3505199"/>
            <a:ext cx="36576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অজিত চন্দ্র দেবনাথ 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ধনপুর উচ্চ বিদ্যালয় 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ইটনা , কিশোরগঞ্জ। </a:t>
            </a:r>
          </a:p>
          <a:p>
            <a:r>
              <a:rPr lang="bn-IN" sz="2400">
                <a:latin typeface="NikoshBAN" pitchFamily="2" charset="0"/>
                <a:cs typeface="NikoshBAN" pitchFamily="2" charset="0"/>
              </a:rPr>
              <a:t>মোবাইলঃ </a:t>
            </a:r>
            <a:r>
              <a:rPr lang="bn-IN" sz="2400" smtClean="0">
                <a:latin typeface="NikoshBAN" pitchFamily="2" charset="0"/>
                <a:cs typeface="NikoshBAN" pitchFamily="2" charset="0"/>
              </a:rPr>
              <a:t>০১৭১৬৮০১৩১৮।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r>
              <a:rPr lang="en-US" sz="1600" dirty="0" err="1" smtClean="0">
                <a:latin typeface="NikoshBAN" pitchFamily="2" charset="0"/>
                <a:cs typeface="NikoshBAN" pitchFamily="2" charset="0"/>
              </a:rPr>
              <a:t>E-mail:ajitnathict@gmail.com</a:t>
            </a:r>
            <a:r>
              <a:rPr lang="en-US" sz="1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1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7000569" y="3505200"/>
            <a:ext cx="389603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শ্রেণিঃ নবম-দশম 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বিষয়ঃ পৌরনীতি ও নাগরিকতা </a:t>
            </a: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তৃতীয়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(আইন , স্বাধীনতা  ও সাম্য )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পাঠঃ স্বাধীনতা  </a:t>
            </a:r>
            <a:endParaRPr lang="bn-IN" sz="2800" dirty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সময়ঃ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৪৫ মিনিট </a:t>
            </a:r>
            <a:endParaRPr lang="bn-IN" sz="2400" dirty="0">
              <a:latin typeface="NikoshBAN" pitchFamily="2" charset="0"/>
              <a:cs typeface="NikoshBAN" pitchFamily="2" charset="0"/>
            </a:endParaRPr>
          </a:p>
          <a:p>
            <a:endParaRPr lang="bn-IN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76199" y="76200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76199" y="3416708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10972799" y="63871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10972800" y="3342620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10972798" y="3416707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5486399" y="1295400"/>
            <a:ext cx="457201" cy="48768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5400000">
            <a:off x="5737019" y="-403017"/>
            <a:ext cx="260763" cy="30479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4517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56535" y="27039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6488668"/>
            <a:ext cx="975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দেব নাথ 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482025"/>
            <a:ext cx="579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u="sng" dirty="0" smtClean="0">
                <a:latin typeface="NikoshBAN" pitchFamily="2" charset="0"/>
                <a:cs typeface="NikoshBAN" pitchFamily="2" charset="0"/>
              </a:rPr>
              <a:t>নিচের পাঠটি পড়ে কিছুটা বুঝে নাও</a:t>
            </a:r>
          </a:p>
          <a:p>
            <a:r>
              <a:rPr lang="bn-IN" sz="3200" u="sng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u="sng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71600" y="1836003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১। রহিম কোনকিছু করতে চাইলে সে করতে পারে না , তাকে অন্যের কথা মত চলতে হয়। অন্যের হুকুম ছাড়া নিজের মতামতের কোন মূল্য নেই।</a:t>
            </a:r>
          </a:p>
          <a:p>
            <a:pPr algn="just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1600" y="3200400"/>
            <a:ext cx="899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২। অন্যদিকে করিম তাঁর ইচ্ছামতো চলতে পারে । তাঁর সব কাজ নিজের মত করতে পারে । তাকে অন্যের অধীনে কাজ করতে হয় না । </a:t>
            </a:r>
          </a:p>
          <a:p>
            <a:pPr algn="just"/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1600" y="4540984"/>
            <a:ext cx="5410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এখন বল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১। রহিম কী ভোগ করছে ?			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২। করিম কী ভোগ করছে ?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				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458200" y="533400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স্বাধীনতা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458200" y="4953000"/>
            <a:ext cx="19050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পরাধীনতা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1" y="76200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0" y="3416708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10896600" y="76200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10896600" y="3342620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4965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419600" y="693003"/>
            <a:ext cx="640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আজকের পাঠ </a:t>
            </a:r>
          </a:p>
          <a:p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6488668"/>
            <a:ext cx="975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দেব নাথ 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2600" y="2967335"/>
            <a:ext cx="81534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IN" sz="7200" b="1" cap="all" spc="0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স্বা ধী ন তা </a:t>
            </a:r>
          </a:p>
          <a:p>
            <a:pPr algn="ctr"/>
            <a:endParaRPr lang="en-US" sz="7200" b="1" cap="all" spc="0" dirty="0">
              <a:ln w="0"/>
              <a:solidFill>
                <a:srgbClr val="0070C0"/>
              </a:soli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76201" y="76200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76200" y="3416708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10972799" y="63871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10972800" y="3342620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5366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74" y="0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00600" y="1440359"/>
            <a:ext cx="495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শিখনফল 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6488668"/>
            <a:ext cx="975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দেব নাথ 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3538716"/>
            <a:ext cx="7620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এই </a:t>
            </a:r>
            <a:r>
              <a:rPr lang="bn-IN" sz="3200" dirty="0">
                <a:latin typeface="NikoshBAN" pitchFamily="2" charset="0"/>
                <a:cs typeface="NikoshBAN" pitchFamily="2" charset="0"/>
              </a:rPr>
              <a:t>পাঠ শেষে শিক্ষার্থীরা ...... </a:t>
            </a:r>
            <a:endParaRPr lang="bn-IN" sz="2400" dirty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স্বাধীনতা কী তা বলতে 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পারবে; </a:t>
            </a:r>
          </a:p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স্বাধীনতার বিভিন্ন রুপ ব্যাখ্যা করতে পারবে।   </a:t>
            </a:r>
            <a:endParaRPr lang="en-US" sz="2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76201" y="76200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76200" y="3416708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10972799" y="63871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10972800" y="3342620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5400000">
            <a:off x="5508418" y="587583"/>
            <a:ext cx="260763" cy="30479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539435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90251" y="533400"/>
            <a:ext cx="99207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নিচের ছবি দুটি দেখে বল কোন পাখিটি স্বাধীনতা ভোগ করছে ? </a:t>
            </a:r>
          </a:p>
          <a:p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6488668"/>
            <a:ext cx="975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দেব নাথ 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11" r="25769" b="6381"/>
          <a:stretch/>
        </p:blipFill>
        <p:spPr>
          <a:xfrm>
            <a:off x="1752600" y="2442088"/>
            <a:ext cx="3429000" cy="29681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962" r="50000"/>
          <a:stretch/>
        </p:blipFill>
        <p:spPr>
          <a:xfrm>
            <a:off x="6324600" y="2442087"/>
            <a:ext cx="3522560" cy="29681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Oval 10"/>
          <p:cNvSpPr/>
          <p:nvPr/>
        </p:nvSpPr>
        <p:spPr>
          <a:xfrm>
            <a:off x="10287000" y="5791200"/>
            <a:ext cx="791497" cy="697468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76201" y="76200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76200" y="3416708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10972799" y="63871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10972800" y="3342620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72867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0.17458 -0.25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36" y="-125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724400" y="381000"/>
            <a:ext cx="571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একক কাজ  </a:t>
            </a:r>
          </a:p>
          <a:p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7800" y="6488668"/>
            <a:ext cx="975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দেব নাথ 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36576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স্বাধীনতা কাকে বলে 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49" t="10912" r="22128"/>
          <a:stretch/>
        </p:blipFill>
        <p:spPr>
          <a:xfrm>
            <a:off x="4267200" y="1414463"/>
            <a:ext cx="3581400" cy="19383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extBox 9"/>
          <p:cNvSpPr txBox="1"/>
          <p:nvPr/>
        </p:nvSpPr>
        <p:spPr>
          <a:xfrm>
            <a:off x="685800" y="4312384"/>
            <a:ext cx="101346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সমাধানঃ</a:t>
            </a:r>
          </a:p>
          <a:p>
            <a:pPr algn="just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সাধারণ অর্থে স্বাধীনতা বলতে নিজের ইচ্ছা অনুযায়ী কাজ করাকে বুঝায়। কিন্তু প্রকৃত অর্থে স্বাধীনতা বলতে এ ধরনের অবাধ স্বাধীনতাকে বুঝায় না। অর্থাৎ অন্যের কাজে হস্থক্ষেপ না করে নিজের ইচ্ছা অনুযায়ী নিদির্ষ্ট সীমার মধ্যে কাজ করাই হলো স্বাধীনতা । </a:t>
            </a:r>
          </a:p>
          <a:p>
            <a:pPr algn="just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76201" y="76200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76200" y="3416708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10972799" y="63871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10972800" y="3342620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5400000">
            <a:off x="5584619" y="-419724"/>
            <a:ext cx="260763" cy="30479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89548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374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47800" y="6488668"/>
            <a:ext cx="975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দেব নাথ 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3581400" y="2286000"/>
            <a:ext cx="4419600" cy="181713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  স্বাধীনতার </a:t>
            </a:r>
            <a:r>
              <a:rPr lang="bn-IN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বিভিন্ন রুপ 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4771641" y="715419"/>
            <a:ext cx="20346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ব্যক্তি স্বাধীনতা 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9139939">
            <a:off x="7577835" y="1413457"/>
            <a:ext cx="28955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সামাজিক স্বাধীনতা 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963096">
            <a:off x="7072520" y="4382616"/>
            <a:ext cx="29992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রাজনৈতিক স্বাধীনতা 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3898432">
            <a:off x="3931568" y="4858206"/>
            <a:ext cx="24684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অর্থনৈতিক স্বাধীনতা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13345628">
            <a:off x="1396781" y="1347902"/>
            <a:ext cx="25818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জাতীয় স্বাধীনতা</a:t>
            </a: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76201" y="76200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76200" y="3416708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10972799" y="63871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10972800" y="3342620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4069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4916"/>
            <a:ext cx="11430000" cy="6858000"/>
          </a:xfrm>
          <a:prstGeom prst="rect">
            <a:avLst/>
          </a:prstGeom>
          <a:solidFill>
            <a:schemeClr val="bg1"/>
          </a:solidFill>
          <a:ln w="1016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47800" y="6488668"/>
            <a:ext cx="975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itchFamily="2" charset="0"/>
                <a:cs typeface="NikoshBAN" pitchFamily="2" charset="0"/>
              </a:rPr>
              <a:t>*** অজিত চন্দ্র দেব নাথ , সহকারী শিক্ষক , ধনপুর উচ্চ বিদ্যালয় , ইটনা , কিশোরগঞ্জ।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( 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কিশোরগঞ্জ জেলা এম্বাসেডর ) ***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1524000" y="1981200"/>
            <a:ext cx="3810000" cy="2362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ব্যক্তি </a:t>
            </a:r>
          </a:p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স্বাধীনতা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81800" y="2533471"/>
            <a:ext cx="30774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পারিবারিক গোপনীয়তা 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রক্ষা করা ; 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Left Arrow 16"/>
          <p:cNvSpPr/>
          <p:nvPr/>
        </p:nvSpPr>
        <p:spPr>
          <a:xfrm rot="10800000">
            <a:off x="4343400" y="1738884"/>
            <a:ext cx="228599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 rot="10800000">
            <a:off x="4343402" y="4114800"/>
            <a:ext cx="228599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391400" y="5100935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ধর্মচর্চা করা । </a:t>
            </a:r>
          </a:p>
          <a:p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399" y="762000"/>
            <a:ext cx="3229898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3524250"/>
            <a:ext cx="3153697" cy="1581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76201" y="76200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76200" y="3416708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10800000">
            <a:off x="10972799" y="63871"/>
            <a:ext cx="457200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>
            <a:off x="10972800" y="3342620"/>
            <a:ext cx="457201" cy="336512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5400000">
            <a:off x="5356018" y="479219"/>
            <a:ext cx="260763" cy="30479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7" t="13685" r="72419" b="12886"/>
          <a:stretch/>
        </p:blipFill>
        <p:spPr>
          <a:xfrm rot="5400000">
            <a:off x="5356018" y="2833117"/>
            <a:ext cx="260763" cy="30479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9464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845</TotalTime>
  <Words>777</Words>
  <Application>Microsoft Office PowerPoint</Application>
  <PresentationFormat>Custom</PresentationFormat>
  <Paragraphs>116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ajit</dc:creator>
  <cp:lastModifiedBy>4Q0DN72</cp:lastModifiedBy>
  <cp:revision>37</cp:revision>
  <dcterms:created xsi:type="dcterms:W3CDTF">2006-08-16T00:00:00Z</dcterms:created>
  <dcterms:modified xsi:type="dcterms:W3CDTF">2019-11-15T08:51:58Z</dcterms:modified>
</cp:coreProperties>
</file>