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20"/>
  </p:notesMasterIdLst>
  <p:sldIdLst>
    <p:sldId id="283" r:id="rId2"/>
    <p:sldId id="284" r:id="rId3"/>
    <p:sldId id="264" r:id="rId4"/>
    <p:sldId id="28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F7FB"/>
    <a:srgbClr val="70F0ED"/>
    <a:srgbClr val="6FF0ED"/>
    <a:srgbClr val="9AF4F2"/>
    <a:srgbClr val="48E8E8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BAD44-C948-4C7A-808A-6AF1688AEB3E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BB924F-11BA-491A-8711-BCCF86A74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4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E4FF-521A-4C02-B2CD-6F1024A670B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26-Nov-19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4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46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1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1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6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9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2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73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97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F4522-203C-4E5C-86D1-353143E539F3}" type="datetimeFigureOut">
              <a:rPr lang="en-US" smtClean="0"/>
              <a:pPr/>
              <a:t>26-Nov-19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DB14-4263-4CAC-8D48-04FB81E29C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4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26-Nov-19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426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68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Relationship Id="rId1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izan3399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29581" y="2402727"/>
            <a:ext cx="5687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15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67437" y="298424"/>
            <a:ext cx="8512935" cy="6063739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endParaRPr lang="en-US" sz="5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836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953" y="98958"/>
            <a:ext cx="2876545" cy="2837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9015376">
            <a:off x="187540" y="1079619"/>
            <a:ext cx="247510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 সম্পর্ক   </a:t>
            </a:r>
            <a:endParaRPr lang="en-US" sz="24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9787" y="773785"/>
                <a:ext cx="4719236" cy="795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sin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 .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cosec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</m:den>
                    </m:f>
                    <m:r>
                      <a:rPr lang="en-US" sz="2400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787" y="773785"/>
                <a:ext cx="4719236" cy="795539"/>
              </a:xfrm>
              <a:prstGeom prst="rect">
                <a:avLst/>
              </a:prstGeom>
              <a:blipFill rotWithShape="1">
                <a:blip r:embed="rId3"/>
                <a:stretch>
                  <a:fillRect l="-1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353873" y="1526856"/>
                <a:ext cx="2694690" cy="5316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sin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cosec</m:t>
                        </m:r>
                        <m:r>
                          <m:rPr>
                            <m:nor/>
                          </m:rPr>
                          <a:rPr lang="en-US" dirty="0"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873" y="1526856"/>
                <a:ext cx="2694690" cy="531620"/>
              </a:xfrm>
              <a:prstGeom prst="rect">
                <a:avLst/>
              </a:prstGeom>
              <a:blipFill rotWithShape="1">
                <a:blip r:embed="rId4"/>
                <a:stretch>
                  <a:fillRect l="-4525" t="-17045" b="-29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06922" y="1556725"/>
                <a:ext cx="2393964" cy="6724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0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এবং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cosec</m:t>
                      </m:r>
                      <m:r>
                        <m:rPr>
                          <m:nor/>
                        </m:rPr>
                        <a:rPr lang="en-US" sz="20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  = 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00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20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922" y="1556725"/>
                <a:ext cx="2393964" cy="672428"/>
              </a:xfrm>
              <a:prstGeom prst="rect">
                <a:avLst/>
              </a:prstGeom>
              <a:blipFill rotWithShape="1">
                <a:blip r:embed="rId5"/>
                <a:stretch>
                  <a:fillRect r="-4580" b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967213" y="3892004"/>
                <a:ext cx="351534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এ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কই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ভাবে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,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.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sec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 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1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213" y="3892004"/>
                <a:ext cx="3515340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9211" r="-3125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230166" y="4323986"/>
                <a:ext cx="2252387" cy="61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cos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sec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166" y="4323986"/>
                <a:ext cx="2252387" cy="617798"/>
              </a:xfrm>
              <a:prstGeom prst="rect">
                <a:avLst/>
              </a:prstGeom>
              <a:blipFill rotWithShape="1">
                <a:blip r:embed="rId7"/>
                <a:stretch>
                  <a:fillRect l="-5691" t="-6863" r="-2168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510293" y="5518915"/>
                <a:ext cx="2523580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এবং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sec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  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93" y="5518915"/>
                <a:ext cx="2523580" cy="788421"/>
              </a:xfrm>
              <a:prstGeom prst="rect">
                <a:avLst/>
              </a:prstGeom>
              <a:blipFill rotWithShape="1">
                <a:blip r:embed="rId8"/>
                <a:stretch>
                  <a:fillRect r="-5072" b="-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510293" y="419842"/>
                <a:ext cx="3657253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cs typeface="NikoshBAN" panose="02000000000000000000" pitchFamily="2" charset="0"/>
                    <a:sym typeface="Symbol" panose="05050102010706020507" pitchFamily="18" charset="2"/>
                  </a:rPr>
                  <a:t>অনুরূপ</a:t>
                </a:r>
                <a:r>
                  <a:rPr lang="bn-IN" sz="2400" b="0" dirty="0" smtClean="0">
                    <a:cs typeface="NikoshBAN" panose="02000000000000000000" pitchFamily="2" charset="0"/>
                    <a:sym typeface="Symbol" panose="05050102010706020507" pitchFamily="18" charset="2"/>
                  </a:rPr>
                  <a:t>ভাবে,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tan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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.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cot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</m:t>
                    </m:r>
                    <m:r>
                      <m:rPr>
                        <m:nor/>
                      </m:rPr>
                      <a: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 =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NikoshBAN" panose="02000000000000000000" pitchFamily="2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0293" y="419842"/>
                <a:ext cx="3657253" cy="707886"/>
              </a:xfrm>
              <a:prstGeom prst="rect">
                <a:avLst/>
              </a:prstGeom>
              <a:blipFill rotWithShape="0">
                <a:blip r:embed="rId9"/>
                <a:stretch>
                  <a:fillRect l="-2667" t="-14655" r="-1667" b="-37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45980" y="2273736"/>
                <a:ext cx="2615551" cy="788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এবং</m:t>
                      </m:r>
                      <m:r>
                        <a:rPr lang="en-US" sz="2400" i="1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cot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  =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tan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80" y="2273736"/>
                <a:ext cx="2615551" cy="788421"/>
              </a:xfrm>
              <a:prstGeom prst="rect">
                <a:avLst/>
              </a:prstGeom>
              <a:blipFill rotWithShape="1">
                <a:blip r:embed="rId10"/>
                <a:stretch>
                  <a:fillRect r="-5594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13618" y="2444359"/>
                <a:ext cx="2287268" cy="6177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tan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cot</m:t>
                        </m:r>
                        <m:r>
                          <m:rPr>
                            <m:nor/>
                          </m:rPr>
                          <a:rPr lang="en-US" sz="2000" dirty="0">
                            <a:latin typeface="NikoshBAN" panose="02000000000000000000" pitchFamily="2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618" y="2444359"/>
                <a:ext cx="2287268" cy="617798"/>
              </a:xfrm>
              <a:prstGeom prst="rect">
                <a:avLst/>
              </a:prstGeom>
              <a:blipFill rotWithShape="1">
                <a:blip r:embed="rId11"/>
                <a:stretch>
                  <a:fillRect l="-5319" t="-6931" b="-20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86700" y="2797597"/>
                <a:ext cx="7551038" cy="10200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আবার,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tan</a:t>
                </a:r>
                <a:r>
                  <a:rPr lang="en-US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লম্ব</m:t>
                        </m:r>
                        <m:r>
                          <a:rPr lang="bn-IN" sz="2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ভূমি </m:t>
                        </m:r>
                      </m:den>
                    </m:f>
                    <m:r>
                      <a:rPr lang="bn-IN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bn-IN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  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BC</m:t>
                        </m:r>
                        <m:r>
                          <m:rPr>
                            <m:nor/>
                          </m:rPr>
                          <a:rPr lang="bn-IN" sz="20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=</m:t>
                    </m:r>
                    <m:r>
                      <a:rPr lang="bn-IN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A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B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AC</m:t>
                            </m:r>
                            <m:r>
                              <m:rPr>
                                <m:nor/>
                              </m:rPr>
                              <a:rPr lang="bn-IN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BC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AC</m:t>
                            </m:r>
                            <m:r>
                              <m:rPr>
                                <m:nor/>
                              </m:rPr>
                              <a:rPr lang="bn-IN">
                                <a:latin typeface="NikoshBAN" panose="02000000000000000000" pitchFamily="2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 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[ 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লব ও হর কে </a:t>
                </a:r>
                <a:r>
                  <a:rPr lang="en-US" sz="1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bn-IN" sz="2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 ভাগ করে ]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00" y="2797597"/>
                <a:ext cx="7551038" cy="1020023"/>
              </a:xfrm>
              <a:prstGeom prst="rect">
                <a:avLst/>
              </a:prstGeom>
              <a:blipFill rotWithShape="1">
                <a:blip r:embed="rId12"/>
                <a:stretch>
                  <a:fillRect l="-1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680564" y="5910048"/>
                <a:ext cx="2516918" cy="794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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tan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sin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cos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564" y="5910048"/>
                <a:ext cx="2516918" cy="7945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529854" y="4843397"/>
                <a:ext cx="3303402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এ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কই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r>
                        <a:rPr lang="bn-IN" sz="2400" b="0" i="1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ভাবে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,  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cot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</m:t>
                      </m:r>
                      <m:r>
                        <m:rPr>
                          <m:nor/>
                        </m:rP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 =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cos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sin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latin typeface="NikoshBAN" panose="02000000000000000000" pitchFamily="2" charset="0"/>
                              <a:cs typeface="NikoshBAN" panose="02000000000000000000" pitchFamily="2" charset="0"/>
                              <a:sym typeface="Symbol" panose="05050102010706020507" pitchFamily="18" charset="2"/>
                            </a:rPr>
                            <m:t>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854" y="4843397"/>
                <a:ext cx="3303402" cy="794576"/>
              </a:xfrm>
              <a:prstGeom prst="rect">
                <a:avLst/>
              </a:prstGeom>
              <a:blipFill rotWithShape="1">
                <a:blip r:embed="rId14"/>
                <a:stretch>
                  <a:fillRect r="-923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85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-0.34688 0.2393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71965" y="400827"/>
                <a:ext cx="5088700" cy="794192"/>
              </a:xfrm>
              <a:prstGeom prst="rect">
                <a:avLst/>
              </a:prstGeom>
              <a:noFill/>
              <a:ln w="38100">
                <a:solidFill>
                  <a:srgbClr val="9900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 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𝑠𝑒𝑐𝐴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𝑐𝑜𝑠𝐴</m:t>
                        </m:r>
                      </m:den>
                    </m:f>
                    <m:r>
                      <a:rPr lang="en-US" sz="32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𝑡𝑎𝑛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𝑜𝑡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:r>
                  <a:rPr lang="en-US" sz="3200" dirty="0" smtClean="0">
                    <a:cs typeface="NikoshBAN" panose="02000000000000000000" pitchFamily="2" charset="0"/>
                    <a:sym typeface="Symbol" panose="05050102010706020507" pitchFamily="18" charset="2"/>
                  </a:rPr>
                  <a:t>1 </a:t>
                </a:r>
                <a:endParaRPr lang="en-US" sz="32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65" y="400827"/>
                <a:ext cx="5088700" cy="794192"/>
              </a:xfrm>
              <a:prstGeom prst="rect">
                <a:avLst/>
              </a:prstGeom>
              <a:blipFill rotWithShape="0">
                <a:blip r:embed="rId2"/>
                <a:stretch>
                  <a:fillRect b="-11765"/>
                </a:stretch>
              </a:blipFill>
              <a:ln w="38100">
                <a:solidFill>
                  <a:srgbClr val="99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1965" y="1627340"/>
                <a:ext cx="7577549" cy="5047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L.H.S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𝑠𝑒𝑐𝐴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𝑐𝑜𝑠𝐴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−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𝑡𝑎𝑛𝐴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𝑐𝑜𝑡𝐴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just"/>
                <a:endPara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   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𝑠𝑒𝑐𝐴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𝑐𝑜𝑠𝐴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𝑡𝑎𝑛𝐴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𝑡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endParaRPr lang="en-US" sz="9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 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𝑠𝑒𝑐𝐴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𝑠𝑒𝑐𝐴</m:t>
                    </m:r>
                    <m:r>
                      <a:rPr lang="en-US" sz="240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𝑡𝑎𝑛𝐴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𝑡𝑎𝑛𝐴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endPara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𝑠𝑒𝑐𝐴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𝑡𝑎𝑛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endPara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    =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L.H.S = R.H.S  </a:t>
                </a: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(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Proved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/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65" y="1627340"/>
                <a:ext cx="7577549" cy="504702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 rot="18973913">
            <a:off x="265119" y="1182892"/>
            <a:ext cx="288866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অনুপাতের প্রয়োগ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18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2992" y="347539"/>
            <a:ext cx="2840747" cy="707886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18382" y="1761564"/>
                <a:ext cx="6334539" cy="898323"/>
              </a:xfrm>
              <a:prstGeom prst="rect">
                <a:avLst/>
              </a:prstGeom>
              <a:noFill/>
              <a:ln w="38100">
                <a:solidFill>
                  <a:srgbClr val="9900CC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 কর যে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𝑠𝑖𝑛𝐴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𝑐𝑜𝑠𝑒𝑐𝐴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𝑠𝑒𝑐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:r>
                  <a:rPr lang="en-US" sz="3600" dirty="0" smtClean="0">
                    <a:cs typeface="NikoshBAN" panose="02000000000000000000" pitchFamily="2" charset="0"/>
                    <a:sym typeface="Symbol" panose="05050102010706020507" pitchFamily="18" charset="2"/>
                  </a:rPr>
                  <a:t>1 </a:t>
                </a:r>
                <a:endParaRPr lang="en-US" sz="3600" dirty="0"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382" y="1761564"/>
                <a:ext cx="6334539" cy="898323"/>
              </a:xfrm>
              <a:prstGeom prst="rect">
                <a:avLst/>
              </a:prstGeom>
              <a:blipFill rotWithShape="0">
                <a:blip r:embed="rId2"/>
                <a:stretch>
                  <a:fillRect b="-13072"/>
                </a:stretch>
              </a:blipFill>
              <a:ln w="38100">
                <a:solidFill>
                  <a:srgbClr val="99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 rot="19091804">
            <a:off x="340132" y="1167569"/>
            <a:ext cx="2636736" cy="461665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24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নাওঃ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30260" y="2092869"/>
                <a:ext cx="7310784" cy="4974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L.H.S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𝑖𝑛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𝑒𝑐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+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𝑠𝑒𝑐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1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=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𝑠𝑖𝑛𝐴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.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𝑐𝑜𝑠𝑒𝑐𝐴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𝑠𝑒𝑐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den>
                    </m:f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ctr"/>
                <a:endParaRPr lang="en-US" sz="9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ct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𝑖𝑛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.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𝑖𝑛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.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𝑐𝑜𝑠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𝐴</m:t>
                    </m:r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ctr"/>
                <a:endPara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𝑠𝑖𝑛𝐴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ctr"/>
                <a:endParaRPr lang="en-US" sz="1100" dirty="0" smtClean="0">
                  <a:latin typeface="NikoshBAN" panose="02000000000000000000" pitchFamily="2" charset="0"/>
                  <a:cs typeface="NikoshBAN" panose="02000000000000000000" pitchFamily="2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                     =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L.H.S = R.H.S  </a:t>
                </a:r>
              </a:p>
              <a:p>
                <a:pPr algn="ctr"/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(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Proved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)</a:t>
                </a:r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algn="ctr"/>
                <a:endPara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260" y="2092869"/>
                <a:ext cx="7310784" cy="49743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154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02343 -0.1685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2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00" y="1816188"/>
            <a:ext cx="2297173" cy="31730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71095" y="284206"/>
            <a:ext cx="2888661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অনুপাতের প্রয়োগ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72194" y="1007867"/>
                <a:ext cx="8920803" cy="7019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tan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 অন্যান্য ত্রিকোণমিতিক অনুপাত সমূহ নির্ণয় কর। 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194" y="1007867"/>
                <a:ext cx="8920803" cy="701987"/>
              </a:xfrm>
              <a:prstGeom prst="rect">
                <a:avLst/>
              </a:prstGeom>
              <a:blipFill rotWithShape="0">
                <a:blip r:embed="rId3"/>
                <a:stretch>
                  <a:fillRect l="-1294" r="-2248" b="-10833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1869" y="2005268"/>
                <a:ext cx="3580885" cy="2092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</a:t>
                </a:r>
              </a:p>
              <a:p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tan</a:t>
                </a:r>
                <a:r>
                  <a:rPr lang="en-US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 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endPara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এখানে, লম্ব 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এবং ভূমি =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9" y="2005268"/>
                <a:ext cx="3580885" cy="2092752"/>
              </a:xfrm>
              <a:prstGeom prst="rect">
                <a:avLst/>
              </a:prstGeom>
              <a:blipFill rotWithShape="0">
                <a:blip r:embed="rId4"/>
                <a:stretch>
                  <a:fillRect l="-2551" t="-2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7796" y="3718132"/>
                <a:ext cx="4926113" cy="234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পীথাগোরাসের উপপাদ্য হতে পাই,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= 16 + 9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400" dirty="0" smtClean="0"/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</a:rPr>
                  <a:t> 25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96" y="3718132"/>
                <a:ext cx="4926113" cy="2346861"/>
              </a:xfrm>
              <a:prstGeom prst="rect">
                <a:avLst/>
              </a:prstGeom>
              <a:blipFill rotWithShape="0">
                <a:blip r:embed="rId5"/>
                <a:stretch>
                  <a:fillRect l="-1980" t="-2078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714765" y="2052196"/>
                <a:ext cx="2170618" cy="789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sin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4765" y="2052196"/>
                <a:ext cx="2170618" cy="789768"/>
              </a:xfrm>
              <a:prstGeom prst="rect">
                <a:avLst/>
              </a:prstGeom>
              <a:blipFill rotWithShape="0">
                <a:blip r:embed="rId6"/>
                <a:stretch>
                  <a:fillRect l="-4213" b="-3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66378" y="2113200"/>
                <a:ext cx="2868494" cy="710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এবং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CosecA</a:t>
                </a:r>
                <a:r>
                  <a:rPr lang="en-US" sz="20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5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78" y="2113200"/>
                <a:ext cx="2868494" cy="710451"/>
              </a:xfrm>
              <a:prstGeom prst="rect">
                <a:avLst/>
              </a:prstGeom>
              <a:blipFill rotWithShape="0">
                <a:blip r:embed="rId7"/>
                <a:stretch>
                  <a:fillRect l="-3397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11300" y="3169358"/>
                <a:ext cx="2543556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cos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300" y="3169358"/>
                <a:ext cx="2543556" cy="791820"/>
              </a:xfrm>
              <a:prstGeom prst="rect">
                <a:avLst/>
              </a:prstGeom>
              <a:blipFill rotWithShape="0">
                <a:blip r:embed="rId8"/>
                <a:stretch>
                  <a:fillRect l="-359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796470" y="3139467"/>
                <a:ext cx="2855505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এবং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sec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6470" y="3139467"/>
                <a:ext cx="2855505" cy="798873"/>
              </a:xfrm>
              <a:prstGeom prst="rect">
                <a:avLst/>
              </a:prstGeom>
              <a:blipFill rotWithShape="0">
                <a:blip r:embed="rId9"/>
                <a:stretch>
                  <a:fillRect l="-4487" b="-9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72691" y="4243225"/>
                <a:ext cx="2064730" cy="7918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cot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4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691" y="4243225"/>
                <a:ext cx="2064730" cy="791820"/>
              </a:xfrm>
              <a:prstGeom prst="rect">
                <a:avLst/>
              </a:prstGeom>
              <a:blipFill rotWithShape="0">
                <a:blip r:embed="rId10"/>
                <a:stretch>
                  <a:fillRect l="-4425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274076" y="5580051"/>
            <a:ext cx="421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479227" y="2005268"/>
            <a:ext cx="13252" cy="382568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766378" y="4947760"/>
            <a:ext cx="774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52317 0.0178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59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60989 -0.3349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95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" grpId="0" animBg="1"/>
      <p:bldP spid="16" grpId="0" animBg="1"/>
      <p:bldP spid="3" grpId="0" animBg="1"/>
      <p:bldP spid="4" grpId="0" animBg="1"/>
      <p:bldP spid="13" grpId="0" animBg="1"/>
      <p:bldP spid="14" grpId="0" animBg="1"/>
      <p:bldP spid="17" grpId="0" animBg="1"/>
      <p:bldP spid="18" grpId="0"/>
      <p:bldP spid="18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84676" y="668712"/>
            <a:ext cx="2523707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8195" y="2654170"/>
                <a:ext cx="9451254" cy="966675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cot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8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15</m:t>
                        </m:r>
                      </m:den>
                    </m:f>
                    <m:r>
                      <a:rPr lang="en-US" sz="4000">
                        <a:latin typeface="Cambria Math" panose="02040503050406030204" pitchFamily="18" charset="0"/>
                        <a:cs typeface="NikoshBAN" panose="02000000000000000000" pitchFamily="2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হলে, 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sinA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secA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 মান </a:t>
                </a:r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 কর</a:t>
                </a:r>
                <a:r>
                  <a:rPr lang="bn-IN" sz="4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195" y="2654170"/>
                <a:ext cx="9451254" cy="966675"/>
              </a:xfrm>
              <a:prstGeom prst="rect">
                <a:avLst/>
              </a:prstGeom>
              <a:blipFill rotWithShape="0">
                <a:blip r:embed="rId2"/>
                <a:stretch>
                  <a:fillRect l="-643" r="-4563" b="-14024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389119" y="6052878"/>
            <a:ext cx="3409407" cy="3693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dirty="0" smtClean="0">
                <a:solidFill>
                  <a:schemeClr val="bg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নোটঃ প্রয়োজনে শিক্ষক সহায়তা করবেন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" y="6484016"/>
            <a:ext cx="1196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রহমান,</a:t>
            </a:r>
            <a:r>
              <a:rPr lang="en-US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bn-BD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 উচ্চ বিদ্যালয়</a:t>
            </a:r>
            <a:r>
              <a:rPr lang="en-US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 err="1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dirty="0" err="1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bn-BD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000" dirty="0">
              <a:solidFill>
                <a:srgbClr val="99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441"/>
            </a:avLst>
          </a:prstGeom>
          <a:solidFill>
            <a:schemeClr val="bg1">
              <a:lumMod val="50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" y="6509953"/>
            <a:ext cx="11965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মিজানুর রহমান,</a:t>
            </a:r>
            <a:r>
              <a:rPr lang="en-US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</a:t>
            </a:r>
            <a:r>
              <a:rPr lang="bn-BD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পাগলা উচ্চ বিদ্যালয়</a:t>
            </a:r>
            <a:r>
              <a:rPr lang="en-US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000" dirty="0" err="1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</a:t>
            </a:r>
            <a:r>
              <a:rPr lang="bn-BD" sz="2000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2000" dirty="0" err="1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গঞ্জ</a:t>
            </a:r>
            <a:r>
              <a:rPr lang="bn-BD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dirty="0" smtClean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2000" dirty="0">
              <a:solidFill>
                <a:srgbClr val="99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25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0" y="1309996"/>
            <a:ext cx="2263879" cy="290003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03012" y="459248"/>
            <a:ext cx="3098317" cy="646331"/>
          </a:xfrm>
          <a:prstGeom prst="rect">
            <a:avLst/>
          </a:prstGeom>
          <a:solidFill>
            <a:srgbClr val="00B050"/>
          </a:solidFill>
          <a:ln w="57150"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উত্তর </a:t>
            </a:r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09298" y="1564827"/>
                <a:ext cx="3580885" cy="2674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u="sng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দেওয়া আছে,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cot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8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 </m:t>
                        </m:r>
                      </m:num>
                      <m:den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15</m:t>
                        </m:r>
                      </m:den>
                    </m:f>
                  </m:oMath>
                </a14:m>
                <a:endPara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11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এখানে, ভূমি 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এবং লম্ব =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98" y="1564827"/>
                <a:ext cx="3580885" cy="2674065"/>
              </a:xfrm>
              <a:prstGeom prst="rect">
                <a:avLst/>
              </a:prstGeom>
              <a:blipFill rotWithShape="0">
                <a:blip r:embed="rId3"/>
                <a:stretch>
                  <a:fillRect l="-3401" t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836158" y="3767883"/>
                <a:ext cx="4926113" cy="23468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পীথাগোরাসের উপপাদ্য হতে পাই,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= 225 + 64</a:t>
                </a:r>
              </a:p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bn-IN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bn-IN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IN" sz="2400" dirty="0" smtClean="0"/>
                  <a:t>=</a:t>
                </a:r>
                <a:r>
                  <a:rPr lang="en-US" sz="2400" dirty="0" smtClean="0">
                    <a:latin typeface="Times New Roman" panose="02020603050405020304" pitchFamily="18" charset="0"/>
                  </a:rPr>
                  <a:t> 289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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89</m:t>
                        </m:r>
                      </m:e>
                    </m:ra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158" y="3767883"/>
                <a:ext cx="4926113" cy="2346861"/>
              </a:xfrm>
              <a:prstGeom prst="rect">
                <a:avLst/>
              </a:prstGeom>
              <a:blipFill rotWithShape="0">
                <a:blip r:embed="rId4"/>
                <a:stretch>
                  <a:fillRect l="-1856" t="-2078" b="-4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01329" y="1564827"/>
                <a:ext cx="2170618" cy="7988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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sin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15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17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1329" y="1564827"/>
                <a:ext cx="2170618" cy="798873"/>
              </a:xfrm>
              <a:prstGeom prst="rect">
                <a:avLst/>
              </a:prstGeom>
              <a:blipFill rotWithShape="0">
                <a:blip r:embed="rId5"/>
                <a:stretch>
                  <a:fillRect l="-4494" b="-3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7662347" y="2944680"/>
                <a:ext cx="2855505" cy="790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28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এবং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sec</a:t>
                </a:r>
                <a:r>
                  <a:rPr lang="en-US" sz="2000" dirty="0" err="1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A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17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</m:num>
                      <m:den>
                        <m:r>
                          <a:rPr lang="en-US" sz="3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8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347" y="2944680"/>
                <a:ext cx="2855505" cy="790794"/>
              </a:xfrm>
              <a:prstGeom prst="rect">
                <a:avLst/>
              </a:prstGeom>
              <a:blipFill rotWithShape="0">
                <a:blip r:embed="rId6"/>
                <a:stretch>
                  <a:fillRect l="-4487" b="-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7274547" y="1461989"/>
            <a:ext cx="13063" cy="407561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48481" y="3429000"/>
            <a:ext cx="1013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8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844" y="3080125"/>
            <a:ext cx="2598910" cy="1342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5251" y="308827"/>
            <a:ext cx="2993146" cy="914025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52" y="1304362"/>
            <a:ext cx="3962399" cy="461665"/>
          </a:xfrm>
          <a:prstGeom prst="homePlate">
            <a:avLst/>
          </a:prstGeom>
          <a:solidFill>
            <a:schemeClr val="bg1">
              <a:lumMod val="65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সমকোণের বিপরীত বাহুকে কী 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4874" y="5169563"/>
            <a:ext cx="3636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tan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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নিচের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4874" y="1882129"/>
            <a:ext cx="344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sin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=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নিচের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কোনটি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69298" y="4529003"/>
                <a:ext cx="6738997" cy="64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98" y="4529003"/>
                <a:ext cx="6738997" cy="640560"/>
              </a:xfrm>
              <a:prstGeom prst="rect">
                <a:avLst/>
              </a:prstGeom>
              <a:blipFill rotWithShape="0">
                <a:blip r:embed="rId3"/>
                <a:stretch>
                  <a:fillRect l="-1356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529325" y="4553722"/>
            <a:ext cx="515155" cy="6224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4670465" y="1317020"/>
            <a:ext cx="145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069298" y="4032219"/>
            <a:ext cx="2106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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sin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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কত ?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932178" y="5686662"/>
                <a:ext cx="6392058" cy="64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9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bn-BD" sz="2400" dirty="0" smtClean="0">
                    <a:latin typeface="Times New Roman" panose="02020603050405020304" pitchFamily="18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1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5</m:t>
                        </m:r>
                      </m:den>
                    </m:f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178" y="5686662"/>
                <a:ext cx="6392058" cy="640560"/>
              </a:xfrm>
              <a:prstGeom prst="rect">
                <a:avLst/>
              </a:prstGeom>
              <a:blipFill rotWithShape="0">
                <a:blip r:embed="rId4"/>
                <a:stretch>
                  <a:fillRect l="-1430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46962" y="2293175"/>
                <a:ext cx="7607642" cy="738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লম্ব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ভূমি</m:t>
                        </m:r>
                      </m:den>
                    </m:f>
                  </m:oMath>
                </a14:m>
                <a:r>
                  <a:rPr lang="bn-BD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ভূমি</m:t>
                        </m:r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 </m:t>
                        </m:r>
                      </m:num>
                      <m:den>
                        <m:r>
                          <a:rPr lang="bn-IN" sz="2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লম্ব</m:t>
                        </m:r>
                        <m:r>
                          <a:rPr lang="en-US" sz="22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</m:t>
                        </m:r>
                      </m:num>
                      <m:den>
                        <m:r>
                          <a:rPr lang="bn-IN" sz="2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অতিভুজ</m:t>
                        </m:r>
                      </m:den>
                    </m:f>
                  </m:oMath>
                </a14:m>
                <a:r>
                  <a:rPr lang="bn-BD" sz="2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bn-IN" sz="2200" b="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</m:t>
                        </m:r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অতিভুজ</m:t>
                        </m:r>
                        <m:r>
                          <a:rPr lang="bn-IN" sz="22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   </m:t>
                        </m:r>
                      </m:num>
                      <m:den>
                        <m:r>
                          <a:rPr lang="bn-IN" sz="2200" b="0" i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লম্ব</m:t>
                        </m:r>
                      </m:den>
                    </m:f>
                  </m:oMath>
                </a14:m>
                <a:endParaRPr lang="en-US" sz="2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962" y="2293175"/>
                <a:ext cx="7607642" cy="738920"/>
              </a:xfrm>
              <a:prstGeom prst="rect">
                <a:avLst/>
              </a:prstGeom>
              <a:blipFill rotWithShape="0">
                <a:blip r:embed="rId5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7017043" y="2369224"/>
            <a:ext cx="881253" cy="662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175849" y="5726287"/>
            <a:ext cx="535838" cy="5744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8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0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3" grpId="0"/>
      <p:bldP spid="16" grpId="0"/>
      <p:bldP spid="20" grpId="0" animBg="1"/>
      <p:bldP spid="23" grpId="0" animBg="1"/>
      <p:bldP spid="24" grpId="0"/>
      <p:bldP spid="25" grpId="0"/>
      <p:bldP spid="26" grpId="0" animBg="1"/>
      <p:bldP spid="27" grpId="0" animBg="1"/>
      <p:bldP spid="22" grpId="0" animBg="1"/>
      <p:bldP spid="22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7875" y="487621"/>
            <a:ext cx="290519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5387" y="1663132"/>
            <a:ext cx="9701451" cy="13234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সমকোণী ত্রিভুজে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C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সমকোণ 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AB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</a:t>
            </a:r>
            <a:r>
              <a:rPr lang="bn-IN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  <a:sym typeface="Symbol" panose="05050102010706020507" pitchFamily="18" charset="2"/>
              </a:rPr>
              <a:t>29</a:t>
            </a:r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BC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smtClean="0">
                <a:latin typeface="Times New Roman" panose="02020603050405020304" pitchFamily="18" charset="0"/>
                <a:cs typeface="NikoshBAN" panose="02000000000000000000" pitchFamily="2" charset="0"/>
                <a:sym typeface="Symbol" panose="05050102010706020507" pitchFamily="18" charset="2"/>
              </a:rPr>
              <a:t>21</a:t>
            </a:r>
            <a:r>
              <a:rPr lang="bn-IN" sz="40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সে.মি.এবং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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ABC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 = 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49977" y="3454196"/>
                <a:ext cx="10032273" cy="2360454"/>
              </a:xfrm>
              <a:prstGeom prst="rect">
                <a:avLst/>
              </a:prstGeom>
              <a:ln w="38100"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ক)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AC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বাহুর মান নির্ণয় কর।    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𝑐𝑜𝑠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3600" dirty="0" smtClean="0">
                    <a:cs typeface="NikoshBAN" panose="02000000000000000000" pitchFamily="2" charset="0"/>
                    <a:sym typeface="Symbol" panose="05050102010706020507" pitchFamily="18" charset="2"/>
                  </a:rPr>
                  <a:t> 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𝑠𝑖𝑛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এর মান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নির্ণয়কর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উদ্দিপকের আলোকে সত্যতা যাচাই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𝑐𝑜𝑠</m:t>
                            </m:r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𝑒𝑐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𝑠𝑒𝑐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  <a:cs typeface="NikoshBAN" panose="02000000000000000000" pitchFamily="2" charset="0"/>
                                <a:sym typeface="Symbol" panose="05050102010706020507" pitchFamily="18" charset="2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3600" dirty="0">
                            <a:latin typeface="Cambria Math" panose="02040503050406030204" pitchFamily="18" charset="0"/>
                            <a:cs typeface="NikoshBAN" panose="02000000000000000000" pitchFamily="2" charset="0"/>
                            <a:sym typeface="Symbol" panose="05050102010706020507" pitchFamily="18" charset="2"/>
                          </a:rPr>
                          <m:t></m:t>
                        </m:r>
                      </m:den>
                    </m:f>
                  </m:oMath>
                </a14:m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977" y="3454196"/>
                <a:ext cx="10032273" cy="2360454"/>
              </a:xfrm>
              <a:prstGeom prst="rect">
                <a:avLst/>
              </a:prstGeom>
              <a:blipFill rotWithShape="0">
                <a:blip r:embed="rId2"/>
                <a:stretch>
                  <a:fillRect l="-1883" t="-413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4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6" y="397566"/>
            <a:ext cx="11454801" cy="6060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9642" y="98638"/>
            <a:ext cx="885737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3900" dirty="0">
                <a:solidFill>
                  <a:srgbClr val="0066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23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3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2.96296E-6 L 3.75E-6 -0.07223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10" y="359785"/>
            <a:ext cx="11423377" cy="57515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723" y="492959"/>
            <a:ext cx="3061253" cy="286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048787" y="2938666"/>
            <a:ext cx="392401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500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গণিত 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</a:p>
          <a:p>
            <a:pPr algn="ctr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তারিখ: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26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000" smtClean="0">
                <a:latin typeface="NikoshBAN" panose="02000000000000000000" pitchFamily="2" charset="0"/>
                <a:cs typeface="NikoshBAN" panose="02000000000000000000" pitchFamily="2" charset="0"/>
              </a:rPr>
              <a:t>11-2019</a:t>
            </a:r>
            <a:r>
              <a:rPr lang="bn-BD" sz="3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4798" y="970834"/>
            <a:ext cx="4417436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5740" indent="-205740" algn="ctr">
              <a:spcBef>
                <a:spcPts val="450"/>
              </a:spcBef>
            </a:pP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হরিচাঁদ মন্ডল।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বি,এস-সি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, বি.এড (গণিত)</a:t>
            </a:r>
          </a:p>
          <a:p>
            <a:pPr marL="205740" indent="-205740" algn="ctr">
              <a:spcBef>
                <a:spcPts val="450"/>
              </a:spcBef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শিক্ষক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 বড়বাড়ীয়া মাধ্যমিক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marL="205740" indent="-205740" algn="ctr">
              <a:spcBef>
                <a:spcPts val="450"/>
              </a:spcBef>
            </a:pP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চিতলমারী,বাগেরহাট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" indent="-205740" algn="ctr">
              <a:spcBef>
                <a:spcPts val="450"/>
              </a:spcBef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harichadmondol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@gmail.com</a:t>
            </a:r>
            <a:endParaRPr lang="bn-IN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5740" indent="-205740" algn="ctr">
              <a:spcBef>
                <a:spcPts val="450"/>
              </a:spcBef>
            </a:pPr>
            <a:endParaRPr lang="bn-BD" dirty="0">
              <a:solidFill>
                <a:srgbClr val="0000FF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9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55" y="248392"/>
            <a:ext cx="5012938" cy="3180608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4290850" y="2993641"/>
            <a:ext cx="3909474" cy="7389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</a:t>
            </a:r>
            <a:r>
              <a:rPr lang="bn-BD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 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2291" y="4320920"/>
            <a:ext cx="3944983" cy="230832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প্রত্যেক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চিত্রেই সমকোণী ত্রিভুজ বিদ্যমান।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এদের সূক্ষ্মকোণের অনুপাত রয়েছে।   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8055" y="3660932"/>
            <a:ext cx="4738176" cy="584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চিত্রে কোনো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মিল খুজে পাও কী?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97" y="3706716"/>
            <a:ext cx="3355502" cy="2512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697" y="373660"/>
            <a:ext cx="3355502" cy="2966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5" y="3617865"/>
            <a:ext cx="3638345" cy="27437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06" y="439492"/>
            <a:ext cx="3612272" cy="290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5052" y="787791"/>
            <a:ext cx="5176911" cy="1800664"/>
          </a:xfrm>
          <a:prstGeom prst="rect">
            <a:avLst/>
          </a:prstGeom>
          <a:solidFill>
            <a:srgbClr val="59F7FB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74771" y="594876"/>
            <a:ext cx="5702520" cy="1569660"/>
          </a:xfrm>
          <a:prstGeom prst="rect">
            <a:avLst/>
          </a:prstGeom>
          <a:solidFill>
            <a:srgbClr val="59F7FB"/>
          </a:solidFill>
          <a:ln>
            <a:noFill/>
          </a:ln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n w="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ত্রিকোণমিতিক অনুপাত </a:t>
            </a:r>
            <a:endParaRPr lang="en-US" sz="4800" dirty="0">
              <a:ln w="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7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375" y="440047"/>
            <a:ext cx="3070418" cy="8001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3667" y="1622205"/>
            <a:ext cx="4061266" cy="584775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bn-IN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...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2604" y="2884739"/>
            <a:ext cx="7896926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সূক্ষ্মকোণের ত্রিকোণমিতিক অনুপাত বর্ণনা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99725" y="3950747"/>
            <a:ext cx="7908729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অনুপাতগুলোর মধ্যে পারস্পরিক সম্পর্ক নির্ণয়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>
            <a:off x="785507" y="2700461"/>
            <a:ext cx="1352386" cy="7690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Isosceles Triangle 18"/>
          <p:cNvSpPr/>
          <p:nvPr/>
        </p:nvSpPr>
        <p:spPr>
          <a:xfrm>
            <a:off x="773703" y="3867232"/>
            <a:ext cx="1364190" cy="769053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691481" y="5079033"/>
            <a:ext cx="1352386" cy="719692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CC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2604" y="5079033"/>
            <a:ext cx="8653380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 সমাধান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70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7" grpId="0" animBg="1"/>
      <p:bldP spid="19" grpId="0" animBg="1"/>
      <p:bldP spid="2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 rot="18906943">
            <a:off x="64588" y="1186387"/>
            <a:ext cx="279620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9876" y="837127"/>
            <a:ext cx="3412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4631" y="2150284"/>
            <a:ext cx="4923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পীথাগোরাসের উপপাদ্য কী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434232" y="3487233"/>
                <a:ext cx="62351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bn-IN" sz="36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bn-IN" sz="3600" b="0" i="1" smtClean="0">
                            <a:latin typeface="Cambria Math" panose="02040503050406030204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232" y="3487233"/>
                <a:ext cx="6235194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2264" b="-36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845377" y="5669000"/>
            <a:ext cx="3412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চলো ভিডিও টি দেখি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8721" y="3503194"/>
            <a:ext cx="8845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(অতিভুজ)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±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(সন্নিহিত বাহু)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±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(বিপরীত বাহু)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±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254212"/>
              </p:ext>
            </p:extLst>
          </p:nvPr>
        </p:nvGraphicFramePr>
        <p:xfrm>
          <a:off x="4731025" y="4301625"/>
          <a:ext cx="1643271" cy="124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025" y="4301625"/>
                        <a:ext cx="1643271" cy="1243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28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" grpId="0"/>
      <p:bldP spid="15" grpId="0"/>
      <p:bldP spid="18" grpId="0" animBg="1"/>
      <p:bldP spid="19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 rot="18906943">
            <a:off x="193553" y="1280945"/>
            <a:ext cx="2796208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89" y="1520348"/>
            <a:ext cx="3944112" cy="346252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539532">
            <a:off x="5744833" y="3991853"/>
            <a:ext cx="355016" cy="238221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617221">
            <a:off x="6340061" y="2879734"/>
            <a:ext cx="11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1843718">
            <a:off x="7253626" y="4418869"/>
            <a:ext cx="430032" cy="231943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3837642" y="3251430"/>
            <a:ext cx="152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76192" y="3220652"/>
            <a:ext cx="62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699833" y="4991268"/>
            <a:ext cx="152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বাহু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89" y="1530640"/>
            <a:ext cx="3956304" cy="34564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617221">
            <a:off x="6339338" y="2892305"/>
            <a:ext cx="117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অতিভুজ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9266327">
            <a:off x="5601480" y="3991709"/>
            <a:ext cx="237184" cy="342249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77794" y="5008052"/>
            <a:ext cx="2177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বিপরীত বাহু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3352246">
            <a:off x="5044308" y="2419793"/>
            <a:ext cx="358722" cy="289067"/>
          </a:xfrm>
          <a:prstGeom prst="rightArrow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64085" y="4976398"/>
            <a:ext cx="628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লম্ব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3792414" y="3284200"/>
            <a:ext cx="1528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সন্নিহিত বাহু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7" name="Right Triangle 76"/>
          <p:cNvSpPr/>
          <p:nvPr/>
        </p:nvSpPr>
        <p:spPr>
          <a:xfrm>
            <a:off x="4799821" y="1577003"/>
            <a:ext cx="3808048" cy="3335926"/>
          </a:xfrm>
          <a:prstGeom prst="rtTriangl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74228" y="4991268"/>
            <a:ext cx="666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8524" y="3282207"/>
            <a:ext cx="783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9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00717 L 0.04752 -0.080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-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L -0.19518 -0.159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902 L 0.06784 -0.0956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6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09518 0.31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7" grpId="0"/>
      <p:bldP spid="7" grpId="1"/>
      <p:bldP spid="9" grpId="0" animBg="1"/>
      <p:bldP spid="9" grpId="1" animBg="1"/>
      <p:bldP spid="9" grpId="2" animBg="1"/>
      <p:bldP spid="9" grpId="3" animBg="1"/>
      <p:bldP spid="18" grpId="0"/>
      <p:bldP spid="18" grpId="1"/>
      <p:bldP spid="18" grpId="2"/>
      <p:bldP spid="10" grpId="0"/>
      <p:bldP spid="10" grpId="1"/>
      <p:bldP spid="20" grpId="0"/>
      <p:bldP spid="20" grpId="1"/>
      <p:bldP spid="20" grpId="2"/>
      <p:bldP spid="21" grpId="0"/>
      <p:bldP spid="11" grpId="0" animBg="1"/>
      <p:bldP spid="11" grpId="1" animBg="1"/>
      <p:bldP spid="11" grpId="2" animBg="1"/>
      <p:bldP spid="16" grpId="0"/>
      <p:bldP spid="16" grpId="1"/>
      <p:bldP spid="17" grpId="0" animBg="1"/>
      <p:bldP spid="17" grpId="1" animBg="1"/>
      <p:bldP spid="17" grpId="2" animBg="1"/>
      <p:bldP spid="36" grpId="0"/>
      <p:bldP spid="37" grpId="0"/>
      <p:bldP spid="37" grpId="1"/>
      <p:bldP spid="77" grpId="0" animBg="1"/>
      <p:bldP spid="77" grpId="1" animBg="1"/>
      <p:bldP spid="2" grpId="0"/>
      <p:bldP spid="2" grpId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7" y="492712"/>
            <a:ext cx="4693920" cy="2749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8839984">
            <a:off x="170186" y="1400470"/>
            <a:ext cx="3055974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কাজঃ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27565" y="3284168"/>
            <a:ext cx="4628606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কোণের সাপেক্ষে বাহু নির্দেশ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/>
          </p:nvPr>
        </p:nvGraphicFramePr>
        <p:xfrm>
          <a:off x="2306321" y="4153989"/>
          <a:ext cx="8127999" cy="1828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বাহুর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কোণের জন্য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  <a:sym typeface="Symbol" panose="05050102010706020507" pitchFamily="18" charset="2"/>
                        </a:rPr>
                        <a:t> কোণের জন্য 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লম্ব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অতিভুজ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5092337" y="3296602"/>
            <a:ext cx="2299062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মিলিয়ে নাওঃ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6001" y="4539846"/>
            <a:ext cx="483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508276" y="4539846"/>
            <a:ext cx="877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684624" y="4983984"/>
            <a:ext cx="483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605159" y="5435157"/>
            <a:ext cx="642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24155" y="4983984"/>
            <a:ext cx="627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93675" y="5448068"/>
            <a:ext cx="657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9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3" grpId="1" animBg="1"/>
      <p:bldP spid="42" grpId="0" animBg="1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35" y="2593684"/>
            <a:ext cx="3423088" cy="3529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1066" y="1197336"/>
            <a:ext cx="2803175" cy="13849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 লবন অনেক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কবরে ভূত অনেক</a:t>
            </a:r>
          </a:p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ট্যারা লম্বা ভূত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904682">
            <a:off x="3088" y="1485329"/>
            <a:ext cx="3497545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সূক্ষ্মকোণের ত্রিকোণমিতিক অনুপাত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29455" y="2919812"/>
                <a:ext cx="2182624" cy="729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sin</a:t>
                </a:r>
                <a:r>
                  <a:rPr lang="en-US" sz="20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num>
                      <m:den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455" y="2919812"/>
                <a:ext cx="2182624" cy="729110"/>
              </a:xfrm>
              <a:prstGeom prst="rect">
                <a:avLst/>
              </a:prstGeom>
              <a:blipFill rotWithShape="0">
                <a:blip r:embed="rId3"/>
                <a:stretch>
                  <a:fillRect l="-4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07601" y="3767972"/>
                <a:ext cx="1794490" cy="64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ভুত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অনেক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7601" y="3767972"/>
                <a:ext cx="1794490" cy="645241"/>
              </a:xfrm>
              <a:prstGeom prst="rect">
                <a:avLst/>
              </a:prstGeom>
              <a:blipFill rotWithShape="0">
                <a:blip r:embed="rId4"/>
                <a:stretch>
                  <a:fillRect l="-5085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26829" y="3716247"/>
                <a:ext cx="2512607" cy="7976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cos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829" y="3716247"/>
                <a:ext cx="2512607" cy="7976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75869" y="2880239"/>
                <a:ext cx="1891339" cy="6452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সাগরে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লবন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অনেক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69" y="2880239"/>
                <a:ext cx="1891339" cy="645241"/>
              </a:xfrm>
              <a:prstGeom prst="rect">
                <a:avLst/>
              </a:prstGeom>
              <a:blipFill rotWithShape="0">
                <a:blip r:embed="rId6"/>
                <a:stretch>
                  <a:fillRect l="-4823" b="-12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383949" y="4704260"/>
                <a:ext cx="1441793" cy="73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ট্যারা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লম্বা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ভূত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</m:den>
                    </m:f>
                  </m:oMath>
                </a14:m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49" y="4704260"/>
                <a:ext cx="1441793" cy="739113"/>
              </a:xfrm>
              <a:prstGeom prst="rect">
                <a:avLst/>
              </a:prstGeom>
              <a:blipFill rotWithShape="0">
                <a:blip r:embed="rId7"/>
                <a:stretch>
                  <a:fillRect l="-6329" r="-2954" b="-1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388342" y="4707402"/>
                <a:ext cx="1751622" cy="735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tan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den>
                    </m:f>
                  </m:oMath>
                </a14:m>
                <a:endParaRPr lang="en-US" sz="1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342" y="4707402"/>
                <a:ext cx="1751622" cy="735971"/>
              </a:xfrm>
              <a:prstGeom prst="rect">
                <a:avLst/>
              </a:prstGeom>
              <a:blipFill rotWithShape="0">
                <a:blip r:embed="rId8"/>
                <a:stretch>
                  <a:fillRect l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88054" y="485475"/>
            <a:ext cx="2816188" cy="523220"/>
          </a:xfrm>
          <a:prstGeom prst="rect">
            <a:avLst/>
          </a:prstGeom>
          <a:solidFill>
            <a:schemeClr val="bg2"/>
          </a:solidFill>
          <a:ln w="28575">
            <a:solidFill>
              <a:srgbClr val="99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 মনে রাখার উপায় 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04241" y="2804427"/>
                <a:ext cx="3987471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sin</a:t>
                </a:r>
                <a:r>
                  <a:rPr lang="en-US" sz="20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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এর বিপরীত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cosec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bn-IN" sz="24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241" y="2804427"/>
                <a:ext cx="3987471" cy="711670"/>
              </a:xfrm>
              <a:prstGeom prst="rect">
                <a:avLst/>
              </a:prstGeom>
              <a:blipFill rotWithShape="0">
                <a:blip r:embed="rId9"/>
                <a:stretch>
                  <a:fillRect l="-2446" b="-102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880928" y="3741810"/>
                <a:ext cx="3745807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Symbol" panose="05050102010706020507" pitchFamily="18" charset="2"/>
                  </a:rPr>
                  <a:t>cos</a:t>
                </a:r>
                <a:r>
                  <a:rPr lang="en-US" sz="20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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এর বিপরীত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sec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bn-IN" sz="24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অতিভুজ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928" y="3741810"/>
                <a:ext cx="3745807" cy="802399"/>
              </a:xfrm>
              <a:prstGeom prst="rect">
                <a:avLst/>
              </a:prstGeom>
              <a:blipFill rotWithShape="0">
                <a:blip r:embed="rId10"/>
                <a:stretch>
                  <a:fillRect l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80928" y="4704260"/>
                <a:ext cx="3441007" cy="713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ym typeface="Symbol" panose="05050102010706020507" pitchFamily="18" charset="2"/>
                  </a:rPr>
                  <a:t>tan</a:t>
                </a:r>
                <a:r>
                  <a:rPr lang="en-US" sz="20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</a:t>
                </a:r>
                <a:r>
                  <a:rPr lang="bn-IN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এর বিপরীত 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cot</a:t>
                </a:r>
                <a:r>
                  <a:rPr lang="en-US" sz="2000" dirty="0" smtClean="0">
                    <a:latin typeface="NikoshBAN" panose="02000000000000000000" pitchFamily="2" charset="0"/>
                    <a:cs typeface="NikoshBAN" panose="02000000000000000000" pitchFamily="2" charset="0"/>
                    <a:sym typeface="Symbol" panose="05050102010706020507" pitchFamily="18" charset="2"/>
                  </a:rPr>
                  <a:t></a:t>
                </a:r>
                <a:r>
                  <a:rPr lang="bn-IN" sz="2400" dirty="0" smtClean="0">
                    <a:latin typeface="Agency FB" panose="020B0503020202020204" pitchFamily="34" charset="0"/>
                    <a:sym typeface="Symbol" panose="05050102010706020507" pitchFamily="18" charset="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ভূমি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লম্ব</m:t>
                        </m:r>
                        <m:r>
                          <a:rPr lang="bn-IN" sz="24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  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928" y="4704260"/>
                <a:ext cx="3441007" cy="713785"/>
              </a:xfrm>
              <a:prstGeom prst="rect">
                <a:avLst/>
              </a:prstGeom>
              <a:blipFill rotWithShape="0">
                <a:blip r:embed="rId11"/>
                <a:stretch>
                  <a:fillRect l="-283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Arrow 2"/>
          <p:cNvSpPr/>
          <p:nvPr/>
        </p:nvSpPr>
        <p:spPr>
          <a:xfrm>
            <a:off x="5077090" y="3189949"/>
            <a:ext cx="253462" cy="132856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5011766" y="4063302"/>
            <a:ext cx="253462" cy="132856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5026043" y="4993367"/>
            <a:ext cx="253462" cy="132856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38926" y="2804427"/>
            <a:ext cx="0" cy="312611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61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9037 0.0601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18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22" grpId="0" animBg="1"/>
      <p:bldP spid="23" grpId="0" animBg="1"/>
      <p:bldP spid="24" grpId="0" animBg="1"/>
      <p:bldP spid="3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413</TotalTime>
  <Words>1085</Words>
  <Application>Microsoft Office PowerPoint</Application>
  <PresentationFormat>Custom</PresentationFormat>
  <Paragraphs>170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HP</cp:lastModifiedBy>
  <cp:revision>51</cp:revision>
  <dcterms:created xsi:type="dcterms:W3CDTF">2017-07-21T18:06:01Z</dcterms:created>
  <dcterms:modified xsi:type="dcterms:W3CDTF">2019-11-26T06:49:34Z</dcterms:modified>
</cp:coreProperties>
</file>