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529" r:id="rId2"/>
    <p:sldId id="344" r:id="rId3"/>
    <p:sldId id="501" r:id="rId4"/>
    <p:sldId id="433" r:id="rId5"/>
    <p:sldId id="434" r:id="rId6"/>
    <p:sldId id="406" r:id="rId7"/>
    <p:sldId id="531" r:id="rId8"/>
    <p:sldId id="346" r:id="rId9"/>
    <p:sldId id="521" r:id="rId10"/>
    <p:sldId id="522" r:id="rId11"/>
    <p:sldId id="523" r:id="rId12"/>
    <p:sldId id="524" r:id="rId13"/>
    <p:sldId id="525" r:id="rId14"/>
    <p:sldId id="526" r:id="rId15"/>
    <p:sldId id="355" r:id="rId16"/>
    <p:sldId id="527" r:id="rId17"/>
    <p:sldId id="517" r:id="rId18"/>
    <p:sldId id="518" r:id="rId19"/>
    <p:sldId id="519" r:id="rId20"/>
    <p:sldId id="301" r:id="rId21"/>
    <p:sldId id="314" r:id="rId22"/>
    <p:sldId id="481" r:id="rId23"/>
    <p:sldId id="34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52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55A402-BCD3-4727-AE86-AAB096AFCBC9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1A7EF5-93A9-4A8E-A694-35FCB9442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246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1A7EF5-93A9-4A8E-A694-35FCB944207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6341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1A7EF5-93A9-4A8E-A694-35FCB944207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8314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1A7EF5-93A9-4A8E-A694-35FCB944207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956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jpg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 descr="Related image">
            <a:extLst>
              <a:ext uri="{FF2B5EF4-FFF2-40B4-BE49-F238E27FC236}">
                <a16:creationId xmlns:a16="http://schemas.microsoft.com/office/drawing/2014/main" id="{5D2062B4-011D-418E-89F0-8CBA4458F3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6174812-94AB-4364-9634-1A66A50D139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06" r="9677" b="64137"/>
          <a:stretch/>
        </p:blipFill>
        <p:spPr>
          <a:xfrm>
            <a:off x="1306585" y="1447799"/>
            <a:ext cx="6530831" cy="3505201"/>
          </a:xfrm>
          <a:prstGeom prst="rect">
            <a:avLst/>
          </a:prstGeom>
        </p:spPr>
      </p:pic>
      <p:sp>
        <p:nvSpPr>
          <p:cNvPr id="7" name="Round Diagonal Corner Rectangle 2">
            <a:extLst>
              <a:ext uri="{FF2B5EF4-FFF2-40B4-BE49-F238E27FC236}">
                <a16:creationId xmlns:a16="http://schemas.microsoft.com/office/drawing/2014/main" id="{51719657-BC3B-48BF-9024-C3A9584B8565}"/>
              </a:ext>
            </a:extLst>
          </p:cNvPr>
          <p:cNvSpPr/>
          <p:nvPr/>
        </p:nvSpPr>
        <p:spPr>
          <a:xfrm>
            <a:off x="3042042" y="2667000"/>
            <a:ext cx="844158" cy="762000"/>
          </a:xfrm>
          <a:prstGeom prst="ellipse">
            <a:avLst/>
          </a:prstGeom>
          <a:noFill/>
          <a:ln w="38100">
            <a:solidFill>
              <a:srgbClr val="92D050"/>
            </a:solidFill>
          </a:ln>
        </p:spPr>
        <p:txBody>
          <a:bodyPr wrap="square" lIns="91440" tIns="45720" rIns="91440" bIns="45720">
            <a:prstTxWarp prst="textCanUp">
              <a:avLst/>
            </a:prstTxWarp>
            <a:spAutoFit/>
          </a:bodyPr>
          <a:lstStyle/>
          <a:p>
            <a:r>
              <a:rPr lang="bn-IN" sz="7200" b="1" spc="6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</a:t>
            </a:r>
            <a:endParaRPr lang="en-US" sz="7200" b="1" spc="6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ound Diagonal Corner Rectangle 8">
            <a:extLst>
              <a:ext uri="{FF2B5EF4-FFF2-40B4-BE49-F238E27FC236}">
                <a16:creationId xmlns:a16="http://schemas.microsoft.com/office/drawing/2014/main" id="{803DDCD9-2550-4CA5-8E3D-9482B82B04FD}"/>
              </a:ext>
            </a:extLst>
          </p:cNvPr>
          <p:cNvSpPr/>
          <p:nvPr/>
        </p:nvSpPr>
        <p:spPr>
          <a:xfrm>
            <a:off x="3886200" y="2667000"/>
            <a:ext cx="844158" cy="762000"/>
          </a:xfrm>
          <a:prstGeom prst="ellipse">
            <a:avLst/>
          </a:prstGeom>
          <a:noFill/>
          <a:ln w="38100">
            <a:solidFill>
              <a:srgbClr val="92D050"/>
            </a:solidFill>
          </a:ln>
        </p:spPr>
        <p:txBody>
          <a:bodyPr wrap="square" lIns="91440" tIns="45720" rIns="91440" bIns="45720">
            <a:prstTxWarp prst="textCanUp">
              <a:avLst/>
            </a:prstTxWarp>
            <a:spAutoFit/>
          </a:bodyPr>
          <a:lstStyle/>
          <a:p>
            <a:r>
              <a:rPr lang="bn-IN" sz="7200" b="1" spc="6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endParaRPr lang="en-US" sz="7200" b="1" spc="6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ound Diagonal Corner Rectangle 9">
            <a:extLst>
              <a:ext uri="{FF2B5EF4-FFF2-40B4-BE49-F238E27FC236}">
                <a16:creationId xmlns:a16="http://schemas.microsoft.com/office/drawing/2014/main" id="{C1DBA6D7-E4F6-4087-87CF-874F3E53CDAD}"/>
              </a:ext>
            </a:extLst>
          </p:cNvPr>
          <p:cNvSpPr/>
          <p:nvPr/>
        </p:nvSpPr>
        <p:spPr>
          <a:xfrm>
            <a:off x="4724400" y="2659463"/>
            <a:ext cx="844158" cy="762000"/>
          </a:xfrm>
          <a:prstGeom prst="ellipse">
            <a:avLst/>
          </a:prstGeom>
          <a:noFill/>
          <a:ln w="38100">
            <a:solidFill>
              <a:srgbClr val="92D050"/>
            </a:solidFill>
          </a:ln>
        </p:spPr>
        <p:txBody>
          <a:bodyPr wrap="square" lIns="91440" tIns="45720" rIns="91440" bIns="45720">
            <a:prstTxWarp prst="textCanUp">
              <a:avLst/>
            </a:prstTxWarp>
            <a:spAutoFit/>
          </a:bodyPr>
          <a:lstStyle/>
          <a:p>
            <a:r>
              <a:rPr lang="bn-IN" sz="7200" b="1" spc="6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endParaRPr lang="en-US" sz="7200" b="1" spc="6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ound Diagonal Corner Rectangle 10">
            <a:extLst>
              <a:ext uri="{FF2B5EF4-FFF2-40B4-BE49-F238E27FC236}">
                <a16:creationId xmlns:a16="http://schemas.microsoft.com/office/drawing/2014/main" id="{58523D53-EB07-4625-A4A7-D9A44F8B8022}"/>
              </a:ext>
            </a:extLst>
          </p:cNvPr>
          <p:cNvSpPr/>
          <p:nvPr/>
        </p:nvSpPr>
        <p:spPr>
          <a:xfrm>
            <a:off x="5562600" y="2667000"/>
            <a:ext cx="844158" cy="762000"/>
          </a:xfrm>
          <a:prstGeom prst="ellipse">
            <a:avLst/>
          </a:prstGeom>
          <a:noFill/>
          <a:ln w="38100">
            <a:solidFill>
              <a:srgbClr val="92D050"/>
            </a:solidFill>
          </a:ln>
        </p:spPr>
        <p:txBody>
          <a:bodyPr wrap="square" lIns="91440" tIns="45720" rIns="91440" bIns="45720">
            <a:prstTxWarp prst="textCanUp">
              <a:avLst/>
            </a:prstTxWarp>
            <a:spAutoFit/>
          </a:bodyPr>
          <a:lstStyle/>
          <a:p>
            <a:r>
              <a:rPr lang="bn-IN" sz="7200" b="1" spc="6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endParaRPr lang="en-US" sz="7200" b="1" spc="6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2E19F46-9C5C-4B83-A427-82B87C49AC9B}"/>
              </a:ext>
            </a:extLst>
          </p:cNvPr>
          <p:cNvSpPr txBox="1"/>
          <p:nvPr/>
        </p:nvSpPr>
        <p:spPr>
          <a:xfrm>
            <a:off x="3418479" y="762000"/>
            <a:ext cx="2307042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l"/>
            <a:r>
              <a:rPr lang="bn-IN" sz="66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endParaRPr lang="en-US" sz="6600" b="1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3304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2" grpId="0" animBg="1"/>
      <p:bldP spid="13" grpId="0" animBg="1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68D46B7-50E9-4014-8FF1-7F8A6FC6D7B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00" r="8187" b="55542"/>
          <a:stretch/>
        </p:blipFill>
        <p:spPr>
          <a:xfrm>
            <a:off x="2863672" y="1088649"/>
            <a:ext cx="3416656" cy="173051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97E7B11-006C-4842-B364-09DE76E9FA60}"/>
              </a:ext>
            </a:extLst>
          </p:cNvPr>
          <p:cNvSpPr txBox="1"/>
          <p:nvPr/>
        </p:nvSpPr>
        <p:spPr>
          <a:xfrm>
            <a:off x="2069552" y="2782669"/>
            <a:ext cx="5004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প্রতীকটি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/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চিত্রটি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দ্বারা কী বোঝায়?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44CBDEA-2B41-4FD2-BF30-FCE1D0120609}"/>
              </a:ext>
            </a:extLst>
          </p:cNvPr>
          <p:cNvSpPr txBox="1"/>
          <p:nvPr/>
        </p:nvSpPr>
        <p:spPr>
          <a:xfrm>
            <a:off x="591587" y="2819400"/>
            <a:ext cx="79608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সকল বয়সী সকল মানুষের জন্য সুস্বাস্থ্য ও কল্যাণ নিশ্চিতকর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FCB1FBB-7646-4092-89EB-0BC451900FCD}"/>
              </a:ext>
            </a:extLst>
          </p:cNvPr>
          <p:cNvSpPr txBox="1"/>
          <p:nvPr/>
        </p:nvSpPr>
        <p:spPr>
          <a:xfrm>
            <a:off x="1976490" y="304800"/>
            <a:ext cx="5191021" cy="707886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এসডিজি</a:t>
            </a:r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- </a:t>
            </a:r>
            <a:r>
              <a:rPr lang="en-GB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3</a:t>
            </a:r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(সুস্বাস্থ্য ও কল্যাণ)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6A169EA-675A-42AC-A31B-DDC625C3C14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12" r="7401" b="50692"/>
          <a:stretch/>
        </p:blipFill>
        <p:spPr>
          <a:xfrm>
            <a:off x="3152145" y="4157245"/>
            <a:ext cx="2839710" cy="163395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E50EA9E-3CD2-40D7-8B0D-5487A0F70E0D}"/>
              </a:ext>
            </a:extLst>
          </p:cNvPr>
          <p:cNvSpPr txBox="1"/>
          <p:nvPr/>
        </p:nvSpPr>
        <p:spPr>
          <a:xfrm>
            <a:off x="2069552" y="5791200"/>
            <a:ext cx="5004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প্রতীকটি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/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চিত্রটি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দ্বারা কী বোঝায়?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7901196-89BD-4BF2-8A55-27FBAD31FDD5}"/>
              </a:ext>
            </a:extLst>
          </p:cNvPr>
          <p:cNvSpPr txBox="1"/>
          <p:nvPr/>
        </p:nvSpPr>
        <p:spPr>
          <a:xfrm>
            <a:off x="705368" y="5780782"/>
            <a:ext cx="77332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সকলের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অন্তর্ভূক্তিমূলক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সমতাভিত্তিক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গুণগত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নিশ্চিতকরণ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জীবনব্যাপী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শিক্ষালাভের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সুযোগ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সৃষ্টি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8406C7A-B1B4-4B32-B17E-1807B747BFA5}"/>
              </a:ext>
            </a:extLst>
          </p:cNvPr>
          <p:cNvSpPr txBox="1"/>
          <p:nvPr/>
        </p:nvSpPr>
        <p:spPr>
          <a:xfrm>
            <a:off x="2290297" y="3352800"/>
            <a:ext cx="4563407" cy="707886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এসডিজি - </a:t>
            </a:r>
            <a:r>
              <a:rPr lang="en-GB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4</a:t>
            </a:r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(গুণগত শিক্ষা)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1323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6" grpId="0" animBg="1"/>
      <p:bldP spid="9" grpId="0"/>
      <p:bldP spid="9" grpId="1"/>
      <p:bldP spid="10" grpId="0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2BA0B18-797C-45F8-A24F-5CDD803461E8}"/>
              </a:ext>
            </a:extLst>
          </p:cNvPr>
          <p:cNvSpPr txBox="1"/>
          <p:nvPr/>
        </p:nvSpPr>
        <p:spPr>
          <a:xfrm>
            <a:off x="2404596" y="381000"/>
            <a:ext cx="4334808" cy="646331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এসডিজি - ৫ (জেন্ডার সমতা)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543CD31-9B12-4984-9DD5-55C4D746776A}"/>
              </a:ext>
            </a:extLst>
          </p:cNvPr>
          <p:cNvSpPr txBox="1"/>
          <p:nvPr/>
        </p:nvSpPr>
        <p:spPr>
          <a:xfrm>
            <a:off x="2069552" y="2819400"/>
            <a:ext cx="5004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প্রতীকটি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/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চিত্রটি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দ্বারা কী বোঝায়?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4E51228-646B-4E1A-BE0F-BDEEE37E23E6}"/>
              </a:ext>
            </a:extLst>
          </p:cNvPr>
          <p:cNvSpPr txBox="1"/>
          <p:nvPr/>
        </p:nvSpPr>
        <p:spPr>
          <a:xfrm>
            <a:off x="733425" y="2819400"/>
            <a:ext cx="76771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জেন্ডার সমতা অর্জন এবং সকল নারী ও মেয়েদের ক্ষমতায়ন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A59261D-83BF-44AF-9F77-DDB65EFD7EE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82" r="6269" b="33023"/>
          <a:stretch/>
        </p:blipFill>
        <p:spPr>
          <a:xfrm>
            <a:off x="3700842" y="1163599"/>
            <a:ext cx="1714722" cy="166342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4D72FDF-49F6-4B84-8FCE-E73136291213}"/>
              </a:ext>
            </a:extLst>
          </p:cNvPr>
          <p:cNvSpPr txBox="1"/>
          <p:nvPr/>
        </p:nvSpPr>
        <p:spPr>
          <a:xfrm>
            <a:off x="2069552" y="5867400"/>
            <a:ext cx="5004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প্রতীকটি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/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চিত্রটি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দ্বারা কী বোঝায়?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9818492-6E9F-411F-89B4-BDC933906BE3}"/>
              </a:ext>
            </a:extLst>
          </p:cNvPr>
          <p:cNvSpPr txBox="1"/>
          <p:nvPr/>
        </p:nvSpPr>
        <p:spPr>
          <a:xfrm>
            <a:off x="971550" y="5867400"/>
            <a:ext cx="72009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সকলের জন্য পানি ও পয়ঃনিষ্কাশনের টেকসই ব্যবস্থাপনা ও প্রাপ্যতা নিশ্চিত করা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6D6316A-79FC-4D33-B261-C99547AF9F7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64" r="9700" b="33428"/>
          <a:stretch/>
        </p:blipFill>
        <p:spPr>
          <a:xfrm>
            <a:off x="3600450" y="4114800"/>
            <a:ext cx="1834164" cy="179657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1ABDF0B-A011-4CE3-9935-93DEC6F00020}"/>
              </a:ext>
            </a:extLst>
          </p:cNvPr>
          <p:cNvSpPr txBox="1"/>
          <p:nvPr/>
        </p:nvSpPr>
        <p:spPr>
          <a:xfrm>
            <a:off x="1185397" y="3352800"/>
            <a:ext cx="6773207" cy="646331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এসডিজি-৬ (নিরাপদ পানি ও পয়ঃনিষ্কাশন)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3819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3" grpId="1"/>
      <p:bldP spid="4" grpId="0"/>
      <p:bldP spid="8" grpId="0"/>
      <p:bldP spid="8" grpId="1"/>
      <p:bldP spid="9" grpId="0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3AE090C-1B3A-4375-ACC8-4D12929C9F5C}"/>
              </a:ext>
            </a:extLst>
          </p:cNvPr>
          <p:cNvSpPr txBox="1"/>
          <p:nvPr/>
        </p:nvSpPr>
        <p:spPr>
          <a:xfrm>
            <a:off x="1564249" y="228600"/>
            <a:ext cx="6015503" cy="646331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এসডিজি - ৭ (সাশ্রয়ী ও দূষণমুক্ত জ্বালানি)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51B8A35-B019-451A-B247-761604FFE0B5}"/>
              </a:ext>
            </a:extLst>
          </p:cNvPr>
          <p:cNvSpPr txBox="1"/>
          <p:nvPr/>
        </p:nvSpPr>
        <p:spPr>
          <a:xfrm>
            <a:off x="2069552" y="2438400"/>
            <a:ext cx="5004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প্রতীকটি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/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চিত্রটি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দ্বারা কী বোঝায়?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FDD1B90-E2F8-4758-B42F-C1A7C016B4E8}"/>
              </a:ext>
            </a:extLst>
          </p:cNvPr>
          <p:cNvSpPr txBox="1"/>
          <p:nvPr/>
        </p:nvSpPr>
        <p:spPr>
          <a:xfrm>
            <a:off x="971550" y="2427982"/>
            <a:ext cx="72009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সকলের জন্য সাশ্রয়ী, নির্ভরযোগ্য, টেকসই ও আধুনিক জ্বালানী সহজলভ্য করা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4882216-687C-4B9E-91FA-5E5F4769404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31" r="6539" b="45994"/>
          <a:stretch/>
        </p:blipFill>
        <p:spPr>
          <a:xfrm>
            <a:off x="3674562" y="1052839"/>
            <a:ext cx="1728841" cy="142571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E54EADD-B53E-47F7-90C8-64DBF07BFFCD}"/>
              </a:ext>
            </a:extLst>
          </p:cNvPr>
          <p:cNvSpPr txBox="1"/>
          <p:nvPr/>
        </p:nvSpPr>
        <p:spPr>
          <a:xfrm>
            <a:off x="2069552" y="5754469"/>
            <a:ext cx="5004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প্রতীকটি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/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চিত্রটি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দ্বারা কী বোঝায়?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E423B07-C2E2-4D1E-B89A-BFAB1E32747E}"/>
              </a:ext>
            </a:extLst>
          </p:cNvPr>
          <p:cNvSpPr txBox="1"/>
          <p:nvPr/>
        </p:nvSpPr>
        <p:spPr>
          <a:xfrm>
            <a:off x="533400" y="5791200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সকলের জন্য পূর্ণাঙ্গ ও উৎপাদনশীল কর্মসংস্থান এবং শোভন কর্মসুযোগ সৃষ্টি এবং স্থিতিশীল, অন্তর্ভূক্তিমুলক ও টেকসই অর্থনৈতিক প্রবৃদ্ধি অর্জন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43303CB-AAD5-4341-B961-1D7BEDCF744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37" r="3786" b="45361"/>
          <a:stretch/>
        </p:blipFill>
        <p:spPr>
          <a:xfrm>
            <a:off x="3323451" y="4267200"/>
            <a:ext cx="2497098" cy="15240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BB5F4E1-7906-409E-B81A-301153C0D351}"/>
              </a:ext>
            </a:extLst>
          </p:cNvPr>
          <p:cNvSpPr txBox="1"/>
          <p:nvPr/>
        </p:nvSpPr>
        <p:spPr>
          <a:xfrm>
            <a:off x="1104901" y="3429000"/>
            <a:ext cx="6934199" cy="646331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এসডিজি - ৮ (শোভন কাজ ও অর্থনৈতিক প্রবৃদ্ধি)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3371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3" grpId="1"/>
      <p:bldP spid="4" grpId="0"/>
      <p:bldP spid="8" grpId="0"/>
      <p:bldP spid="8" grpId="1"/>
      <p:bldP spid="9" grpId="0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D6CEF72-3887-4ED8-81B5-C7726320FAF8}"/>
              </a:ext>
            </a:extLst>
          </p:cNvPr>
          <p:cNvSpPr txBox="1"/>
          <p:nvPr/>
        </p:nvSpPr>
        <p:spPr>
          <a:xfrm>
            <a:off x="1452096" y="304800"/>
            <a:ext cx="6239808" cy="646331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এসডিজি - ৯ (শিল্প, উদ্ভাবন ও অবকাঠামো)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E61F6CF-38D8-422B-B2C7-8E52CF0AC139}"/>
              </a:ext>
            </a:extLst>
          </p:cNvPr>
          <p:cNvSpPr txBox="1"/>
          <p:nvPr/>
        </p:nvSpPr>
        <p:spPr>
          <a:xfrm>
            <a:off x="2069552" y="2641937"/>
            <a:ext cx="5004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প্রতীকটি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/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চিত্রটি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দ্বারা কী বোঝায়?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E260501-6C0D-44E9-B8F2-68B5234866EE}"/>
              </a:ext>
            </a:extLst>
          </p:cNvPr>
          <p:cNvSpPr txBox="1"/>
          <p:nvPr/>
        </p:nvSpPr>
        <p:spPr>
          <a:xfrm>
            <a:off x="533400" y="2667000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অভিঘাত সহনশীল অবকাঠামো নির্মাণ, অন্তর্ভুক্তিমূলক ও টেকসই শিল্পায়নের প্রবর্ধন এবং উদ্ভাবনার প্রসারণ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8161CFC-A933-4B25-9831-5F0F45F8796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41" r="6594" b="44978"/>
          <a:stretch/>
        </p:blipFill>
        <p:spPr>
          <a:xfrm>
            <a:off x="3361393" y="1080761"/>
            <a:ext cx="2421214" cy="156954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D9D04B3-1C2E-48DB-BF15-A0A85210BE1D}"/>
              </a:ext>
            </a:extLst>
          </p:cNvPr>
          <p:cNvSpPr txBox="1"/>
          <p:nvPr/>
        </p:nvSpPr>
        <p:spPr>
          <a:xfrm>
            <a:off x="2406744" y="3559314"/>
            <a:ext cx="4330512" cy="646331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এসডিজি - ১০ (অসমতা হ্রাস)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5C28AF9-E39A-4895-A13B-E9ECE5C7D1D3}"/>
              </a:ext>
            </a:extLst>
          </p:cNvPr>
          <p:cNvSpPr txBox="1"/>
          <p:nvPr/>
        </p:nvSpPr>
        <p:spPr>
          <a:xfrm>
            <a:off x="2069552" y="5906869"/>
            <a:ext cx="5004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প্রতীকটি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/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চিত্রটি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দ্বারা কী বোঝায়?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2808F53-5C62-4C81-833E-46A5B1D891CA}"/>
              </a:ext>
            </a:extLst>
          </p:cNvPr>
          <p:cNvSpPr txBox="1"/>
          <p:nvPr/>
        </p:nvSpPr>
        <p:spPr>
          <a:xfrm>
            <a:off x="1790700" y="5943600"/>
            <a:ext cx="556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অন্তঃ ও আন্তঃদেশীয় অসমতা কমিয়ে আনা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BF8D3FD-ED05-42CB-8E4D-364730BC8E2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75" r="4859" b="41143"/>
          <a:stretch/>
        </p:blipFill>
        <p:spPr>
          <a:xfrm>
            <a:off x="3536731" y="4343400"/>
            <a:ext cx="1949669" cy="1553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1874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3" grpId="1"/>
      <p:bldP spid="4" grpId="0"/>
      <p:bldP spid="6" grpId="0" animBg="1"/>
      <p:bldP spid="8" grpId="0"/>
      <p:bldP spid="8" grpId="1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DC381BF-BFE1-4BEC-8E1C-EFCD25BED368}"/>
              </a:ext>
            </a:extLst>
          </p:cNvPr>
          <p:cNvSpPr txBox="1"/>
          <p:nvPr/>
        </p:nvSpPr>
        <p:spPr>
          <a:xfrm>
            <a:off x="1680696" y="304800"/>
            <a:ext cx="5782608" cy="646331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এসডিজি - ১১ (টেকসই নগর ও জনপদ)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5E00214-F247-423D-81D7-B36FEB8B53E1}"/>
              </a:ext>
            </a:extLst>
          </p:cNvPr>
          <p:cNvSpPr txBox="1"/>
          <p:nvPr/>
        </p:nvSpPr>
        <p:spPr>
          <a:xfrm>
            <a:off x="2069552" y="2946737"/>
            <a:ext cx="5004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প্রতীকটি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/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চিত্রটি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দ্বারা কী বোঝায়?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9711CB5-81FA-47E0-AE56-5A38EE8C7976}"/>
              </a:ext>
            </a:extLst>
          </p:cNvPr>
          <p:cNvSpPr txBox="1"/>
          <p:nvPr/>
        </p:nvSpPr>
        <p:spPr>
          <a:xfrm>
            <a:off x="533400" y="2971800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অন্তর্ভুক্তিমূলক, নিরাপদ, অভিঘাতসহনশীল এবং টেকসই নগর ও জনবসতি গড়ে তোলা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D33E013-F8BC-4621-BE51-7C0A76A1F81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318" r="8096" b="53102"/>
          <a:stretch/>
        </p:blipFill>
        <p:spPr>
          <a:xfrm>
            <a:off x="3042000" y="1075611"/>
            <a:ext cx="3060000" cy="1905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EC03535-1C2B-463D-BA80-AE5D297A2C91}"/>
              </a:ext>
            </a:extLst>
          </p:cNvPr>
          <p:cNvSpPr txBox="1"/>
          <p:nvPr/>
        </p:nvSpPr>
        <p:spPr>
          <a:xfrm>
            <a:off x="1490196" y="3864114"/>
            <a:ext cx="6163608" cy="646331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এসডিজি - ১২ (পরিমিত ভোগ ও উৎপাদন)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0D7A86-A5A5-4993-A13A-3639332E674B}"/>
              </a:ext>
            </a:extLst>
          </p:cNvPr>
          <p:cNvSpPr txBox="1"/>
          <p:nvPr/>
        </p:nvSpPr>
        <p:spPr>
          <a:xfrm>
            <a:off x="2069552" y="6249769"/>
            <a:ext cx="5004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প্রতীকটি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/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চিত্রটি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দ্বারা কী বোঝায়?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1031491-B791-412D-BB64-CCE81C6826DB}"/>
              </a:ext>
            </a:extLst>
          </p:cNvPr>
          <p:cNvSpPr txBox="1"/>
          <p:nvPr/>
        </p:nvSpPr>
        <p:spPr>
          <a:xfrm>
            <a:off x="1562100" y="6315730"/>
            <a:ext cx="601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পরিমিত ভোগ ও টেকসই উৎপাদনধরন নিশ্চিত করা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C6C8499-0F7B-4733-9FBB-A672F9FD25A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19" r="4887" b="65879"/>
          <a:stretch/>
        </p:blipFill>
        <p:spPr>
          <a:xfrm>
            <a:off x="3028015" y="4648200"/>
            <a:ext cx="3087971" cy="1640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715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3" grpId="1"/>
      <p:bldP spid="4" grpId="0"/>
      <p:bldP spid="7" grpId="0" animBg="1"/>
      <p:bldP spid="8" grpId="0"/>
      <p:bldP spid="8" grpId="1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C3CA89E-F3DF-48EC-968E-9CE1B8A1B31C}"/>
              </a:ext>
            </a:extLst>
          </p:cNvPr>
          <p:cNvSpPr txBox="1"/>
          <p:nvPr/>
        </p:nvSpPr>
        <p:spPr>
          <a:xfrm>
            <a:off x="3429000" y="449759"/>
            <a:ext cx="2743200" cy="769441"/>
          </a:xfrm>
          <a:prstGeom prst="rect">
            <a:avLst/>
          </a:prstGeom>
          <a:solidFill>
            <a:srgbClr val="00B0F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44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44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4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4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4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endParaRPr lang="en-US" sz="44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4466BC1-2E56-4147-9D0A-0678E2DF1DD9}"/>
              </a:ext>
            </a:extLst>
          </p:cNvPr>
          <p:cNvSpPr txBox="1"/>
          <p:nvPr/>
        </p:nvSpPr>
        <p:spPr>
          <a:xfrm>
            <a:off x="609600" y="1923871"/>
            <a:ext cx="7924800" cy="1200329"/>
          </a:xfrm>
          <a:prstGeom prst="rect">
            <a:avLst/>
          </a:prstGeom>
          <a:noFill/>
          <a:ln w="28575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টেকসই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উন্নয়ন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অভীষ্টে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জেন্ডার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সমতা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বিধানকে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অন্তর্ভুক্ত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করা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হয়েছে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কেন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4694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6AFC673-D1EE-4AF1-BBE1-0E50F2C7E211}"/>
              </a:ext>
            </a:extLst>
          </p:cNvPr>
          <p:cNvSpPr txBox="1"/>
          <p:nvPr/>
        </p:nvSpPr>
        <p:spPr>
          <a:xfrm>
            <a:off x="2069552" y="304800"/>
            <a:ext cx="5004897" cy="646331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এসডিজি-১৩ (জলবায়ু কার্যক্রম)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BADB255-8225-4FEE-ABF3-61D97C8256E1}"/>
              </a:ext>
            </a:extLst>
          </p:cNvPr>
          <p:cNvSpPr txBox="1"/>
          <p:nvPr/>
        </p:nvSpPr>
        <p:spPr>
          <a:xfrm>
            <a:off x="2069552" y="2920424"/>
            <a:ext cx="5004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প্রতীকটি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/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চিত্রটি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দ্বারা কী বোঝায়?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7FAA4CF-ED6C-4996-A05C-FABF2086A25D}"/>
              </a:ext>
            </a:extLst>
          </p:cNvPr>
          <p:cNvSpPr txBox="1"/>
          <p:nvPr/>
        </p:nvSpPr>
        <p:spPr>
          <a:xfrm>
            <a:off x="533400" y="2981980"/>
            <a:ext cx="815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জলবায়ু পরিবর্তন ও এর প্রভাব মোকাবিলায় জরুরী কর্মব্যবস্থা গ্রহণ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60BCA75-5906-40AA-ACF8-A1D01BC6758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27" r="5737" b="64068"/>
          <a:stretch/>
        </p:blipFill>
        <p:spPr>
          <a:xfrm>
            <a:off x="2988130" y="1092874"/>
            <a:ext cx="3167740" cy="187892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695A2E6-E571-4005-8149-9A4A5E2B4D7E}"/>
              </a:ext>
            </a:extLst>
          </p:cNvPr>
          <p:cNvSpPr txBox="1"/>
          <p:nvPr/>
        </p:nvSpPr>
        <p:spPr>
          <a:xfrm>
            <a:off x="2480796" y="3505200"/>
            <a:ext cx="4182408" cy="646331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এসডিজি - ১৪ (জলজ জীবন)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F6F2AE8-6DED-4751-8EC1-814E77C72699}"/>
              </a:ext>
            </a:extLst>
          </p:cNvPr>
          <p:cNvSpPr txBox="1"/>
          <p:nvPr/>
        </p:nvSpPr>
        <p:spPr>
          <a:xfrm>
            <a:off x="2069552" y="5928955"/>
            <a:ext cx="5004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প্রতীকটি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/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চিত্রটি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দ্বারা কী বোঝায়?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EDF3504-6E55-4A2B-B7E8-32C71569D579}"/>
              </a:ext>
            </a:extLst>
          </p:cNvPr>
          <p:cNvSpPr txBox="1"/>
          <p:nvPr/>
        </p:nvSpPr>
        <p:spPr>
          <a:xfrm>
            <a:off x="533400" y="5943600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টেকসই উন্নয়নের জন্য সাগর, মহাসাগর ও সামুদ্রিক সম্পদের সংরক্ষণ ও টেকসই ব্যবহার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C17332A-0310-4563-BA15-6D9AA89E924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16" r="2781" b="50000"/>
          <a:stretch/>
        </p:blipFill>
        <p:spPr>
          <a:xfrm>
            <a:off x="3089651" y="4296586"/>
            <a:ext cx="2964698" cy="1679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683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3" grpId="1"/>
      <p:bldP spid="4" grpId="0"/>
      <p:bldP spid="7" grpId="0" animBg="1"/>
      <p:bldP spid="8" grpId="0"/>
      <p:bldP spid="8" grpId="1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5192B46-7798-4625-8F06-D435B65C490F}"/>
              </a:ext>
            </a:extLst>
          </p:cNvPr>
          <p:cNvSpPr txBox="1"/>
          <p:nvPr/>
        </p:nvSpPr>
        <p:spPr>
          <a:xfrm>
            <a:off x="2252196" y="511314"/>
            <a:ext cx="4639608" cy="707886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এসডিজি - ১৫ (স্থলজ জীবন)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D49206-D859-4DA6-AB90-C12EA7FFA344}"/>
              </a:ext>
            </a:extLst>
          </p:cNvPr>
          <p:cNvSpPr txBox="1"/>
          <p:nvPr/>
        </p:nvSpPr>
        <p:spPr>
          <a:xfrm>
            <a:off x="2069552" y="4763869"/>
            <a:ext cx="5004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প্রতীকটি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/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চিত্রটি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দ্বারা কী বোঝায়?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1B2533D-DDD2-44FA-8E34-E439272A8DBB}"/>
              </a:ext>
            </a:extLst>
          </p:cNvPr>
          <p:cNvSpPr txBox="1"/>
          <p:nvPr/>
        </p:nvSpPr>
        <p:spPr>
          <a:xfrm>
            <a:off x="342900" y="4800600"/>
            <a:ext cx="8458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স্থলজ বাস্তুতন্ত্রের পুনরুদ্ধার ও সুরক্ষা প্রদান এবং টেকসই ব্যবহারে পৃষ্টপোষণা, টেকসই বন ব্যবস্থাপনা, মরুকরণ প্রক্রিয়ার মোকাবিলা, ভূমি অবক্ষয় রোধ, ভূমি সৃষ্টি প্রক্রিয়ার পুনরুজ্জীবন এবং জীব বৈচিত্র্য হ্রাস প্রতিরোধ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F707902-C43F-4147-9F64-927972D7E20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24" r="5266" b="45259"/>
          <a:stretch/>
        </p:blipFill>
        <p:spPr>
          <a:xfrm>
            <a:off x="2317737" y="1802691"/>
            <a:ext cx="4508526" cy="2769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058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3" grpId="1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E57FD4C-3EED-4945-8F46-91669449A365}"/>
              </a:ext>
            </a:extLst>
          </p:cNvPr>
          <p:cNvSpPr txBox="1"/>
          <p:nvPr/>
        </p:nvSpPr>
        <p:spPr>
          <a:xfrm>
            <a:off x="666750" y="511314"/>
            <a:ext cx="7810500" cy="646331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এসডিজি - ১৬ (শান্তি, ন্যায় বিচার ও কার্যকর প্রতিষ্ঠান)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498F181-62F6-4002-AF0A-807C6AD33ECB}"/>
              </a:ext>
            </a:extLst>
          </p:cNvPr>
          <p:cNvSpPr txBox="1"/>
          <p:nvPr/>
        </p:nvSpPr>
        <p:spPr>
          <a:xfrm>
            <a:off x="2069552" y="4763869"/>
            <a:ext cx="5004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প্রতীকটি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/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চিত্রটি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দ্বারা কী বোঝায়?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172E02-66F1-4DEC-B801-2876E8B97B16}"/>
              </a:ext>
            </a:extLst>
          </p:cNvPr>
          <p:cNvSpPr txBox="1"/>
          <p:nvPr/>
        </p:nvSpPr>
        <p:spPr>
          <a:xfrm>
            <a:off x="342900" y="4787205"/>
            <a:ext cx="8458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টেকসই উন্নয়নের জন্য শান্তিপূর্ণ ও অন্তর্ভুক্তিমূলক সমাজব্যবস্থার প্রচলন, সকলের জন্য ন্যায়বিচার প্রাপ্তির পথ সুগম করা এবং সকল স্তরে কার্যকর, জবাবদিহিতাপূর্ণ ও অন্তর্ভুক্তিমূলক প্রতিষ্ঠান বিনির্মাণ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ADDDCA7-B4A7-41CA-8EFE-474D511540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066" r="5466" b="49414"/>
          <a:stretch/>
        </p:blipFill>
        <p:spPr>
          <a:xfrm>
            <a:off x="2473931" y="1670490"/>
            <a:ext cx="4196138" cy="2808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713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3" grpId="1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03DE6DB-D2C1-4526-82C5-689D3FB7DFA4}"/>
              </a:ext>
            </a:extLst>
          </p:cNvPr>
          <p:cNvSpPr txBox="1"/>
          <p:nvPr/>
        </p:nvSpPr>
        <p:spPr>
          <a:xfrm>
            <a:off x="1185396" y="511314"/>
            <a:ext cx="6773208" cy="707886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এসডিজি - ১৭ (অভীষ্ট অর্জনে অংশীদারিত্ব)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2B445A9-AFFD-4E25-BC30-4AB4C5CE8B20}"/>
              </a:ext>
            </a:extLst>
          </p:cNvPr>
          <p:cNvSpPr txBox="1"/>
          <p:nvPr/>
        </p:nvSpPr>
        <p:spPr>
          <a:xfrm>
            <a:off x="2069552" y="4763869"/>
            <a:ext cx="5004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প্রতীকটি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/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চিত্রটি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দ্বারা কী বোঝায়?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CBB2997-D9F2-470C-A136-F882D0091BEC}"/>
              </a:ext>
            </a:extLst>
          </p:cNvPr>
          <p:cNvSpPr txBox="1"/>
          <p:nvPr/>
        </p:nvSpPr>
        <p:spPr>
          <a:xfrm>
            <a:off x="342900" y="4800600"/>
            <a:ext cx="845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টেকসই উন্নয়নের জন্য বৈশ্বিক অংশীদারিত্ব উজ্জীবিতকরণ ও বাস্তবায়নের উপায়সমূহ শক্তিশালী করা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E20557B-D05D-4404-9A8A-9DE9DEFAE99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83" r="5021" b="46552"/>
          <a:stretch/>
        </p:blipFill>
        <p:spPr>
          <a:xfrm>
            <a:off x="2231303" y="1676400"/>
            <a:ext cx="4681394" cy="2801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020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3" grpId="1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28600" y="1049592"/>
            <a:ext cx="4267200" cy="5669280"/>
          </a:xfrm>
          <a:ln w="57150"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endParaRPr lang="bn-IN" sz="2800" b="1" dirty="0">
              <a:latin typeface="Nikoshban" pitchFamily="2" charset="0"/>
              <a:cs typeface="Nikoshban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bn-IN" sz="2800" b="1" dirty="0">
              <a:latin typeface="Nikoshban" pitchFamily="2" charset="0"/>
              <a:cs typeface="Nikoshban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bn-IN" sz="2800" b="1" dirty="0">
              <a:latin typeface="Nikoshban" pitchFamily="2" charset="0"/>
              <a:cs typeface="Nikoshban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bn-IN" sz="2800" b="1" dirty="0">
              <a:latin typeface="Nikoshban" pitchFamily="2" charset="0"/>
              <a:cs typeface="Nikoshban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bn-IN" sz="2800" b="1" dirty="0">
              <a:latin typeface="Nikoshban" pitchFamily="2" charset="0"/>
              <a:cs typeface="Nikoshban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bn-BD" sz="3200" b="1" dirty="0">
                <a:latin typeface="Nikoshban" pitchFamily="2" charset="0"/>
                <a:cs typeface="Nikoshban" pitchFamily="2" charset="0"/>
              </a:rPr>
              <a:t>মোহাম্মদ সাহাব উদ্দিন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ICT4E  </a:t>
            </a:r>
            <a:r>
              <a:rPr lang="en-US" sz="2200" dirty="0" err="1">
                <a:latin typeface="Nikoshban" pitchFamily="2" charset="0"/>
                <a:cs typeface="Nikoshban" pitchFamily="2" charset="0"/>
              </a:rPr>
              <a:t>জেলা</a:t>
            </a:r>
            <a:r>
              <a:rPr lang="en-US" sz="2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200" dirty="0" err="1">
                <a:latin typeface="Nikoshban" pitchFamily="2" charset="0"/>
                <a:cs typeface="Nikoshban" pitchFamily="2" charset="0"/>
              </a:rPr>
              <a:t>অ্যাম্বাসেডর</a:t>
            </a:r>
            <a:r>
              <a:rPr lang="bn-BD" sz="2200" dirty="0">
                <a:latin typeface="Nikoshban" pitchFamily="2" charset="0"/>
                <a:cs typeface="Nikoshban" pitchFamily="2" charset="0"/>
              </a:rPr>
              <a:t>, নোয়াখালী।</a:t>
            </a:r>
            <a:endParaRPr lang="bn-IN" sz="2200" dirty="0">
              <a:latin typeface="Nikoshban" pitchFamily="2" charset="0"/>
              <a:cs typeface="Nikoshban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 err="1">
                <a:latin typeface="Nikoshban" pitchFamily="2" charset="0"/>
                <a:cs typeface="Nikoshban" pitchFamily="2" charset="0"/>
              </a:rPr>
              <a:t>মাস্টার</a:t>
            </a:r>
            <a:r>
              <a:rPr lang="en-US" sz="2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200" dirty="0" err="1">
                <a:latin typeface="Nikoshban" pitchFamily="2" charset="0"/>
                <a:cs typeface="Nikoshban" pitchFamily="2" charset="0"/>
              </a:rPr>
              <a:t>ট্রেইনার</a:t>
            </a:r>
            <a:r>
              <a:rPr lang="en-US" sz="2200" dirty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2200" dirty="0" err="1">
                <a:latin typeface="Nikoshban" pitchFamily="2" charset="0"/>
                <a:cs typeface="Nikoshban" pitchFamily="2" charset="0"/>
              </a:rPr>
              <a:t>আইসিটি</a:t>
            </a:r>
            <a:r>
              <a:rPr lang="en-US" sz="2200" dirty="0">
                <a:latin typeface="Nikoshban" pitchFamily="2" charset="0"/>
                <a:cs typeface="Nikoshban" pitchFamily="2" charset="0"/>
              </a:rPr>
              <a:t>),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UITRCE,</a:t>
            </a:r>
            <a:r>
              <a:rPr lang="en-US" sz="2200" dirty="0">
                <a:latin typeface="Nikoshban" pitchFamily="2" charset="0"/>
                <a:cs typeface="Nikoshban" pitchFamily="2" charset="0"/>
              </a:rPr>
              <a:t> চ</a:t>
            </a:r>
            <a:r>
              <a:rPr lang="as-IN" sz="2200" dirty="0">
                <a:latin typeface="Nikoshban" pitchFamily="2" charset="0"/>
                <a:cs typeface="Nikoshban" pitchFamily="2" charset="0"/>
              </a:rPr>
              <a:t>া</a:t>
            </a:r>
            <a:r>
              <a:rPr lang="en-US" sz="2200" dirty="0" err="1">
                <a:latin typeface="Nikoshban" pitchFamily="2" charset="0"/>
                <a:cs typeface="Nikoshban" pitchFamily="2" charset="0"/>
              </a:rPr>
              <a:t>টখিল</a:t>
            </a:r>
            <a:endParaRPr lang="en-US" sz="2200" dirty="0">
              <a:latin typeface="Nikoshban" pitchFamily="2" charset="0"/>
              <a:cs typeface="Nikoshban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স</a:t>
            </a:r>
            <a:r>
              <a:rPr lang="bn-IN" dirty="0">
                <a:latin typeface="Nikoshban" pitchFamily="2" charset="0"/>
                <a:cs typeface="Nikoshban" pitchFamily="2" charset="0"/>
              </a:rPr>
              <a:t>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ন</a:t>
            </a:r>
            <a:r>
              <a:rPr lang="bn-IN" dirty="0">
                <a:latin typeface="Nikoshban" pitchFamily="2" charset="0"/>
                <a:cs typeface="Nikoshban" pitchFamily="2" charset="0"/>
              </a:rPr>
              <a:t>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য়</a:t>
            </a:r>
            <a:r>
              <a:rPr lang="bn-IN" dirty="0">
                <a:latin typeface="Nikoshban" pitchFamily="2" charset="0"/>
                <a:cs typeface="Nikoshban" pitchFamily="2" charset="0"/>
              </a:rPr>
              <a:t>র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 শিক্ষক (</a:t>
            </a:r>
            <a:r>
              <a:rPr lang="bn-IN" dirty="0"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)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bn-BD" dirty="0">
                <a:latin typeface="Nikoshban" pitchFamily="2" charset="0"/>
                <a:cs typeface="Nikoshban" pitchFamily="2" charset="0"/>
              </a:rPr>
              <a:t>কামালপুর মো. হাশেম উচ্চ বিদ্যালয়</a:t>
            </a:r>
          </a:p>
          <a:p>
            <a:pPr marL="0" indent="0">
              <a:spcBef>
                <a:spcPts val="0"/>
              </a:spcBef>
              <a:buNone/>
            </a:pPr>
            <a:r>
              <a:rPr lang="bn-BD" dirty="0">
                <a:latin typeface="Nikoshban" pitchFamily="2" charset="0"/>
                <a:cs typeface="Nikoshban" pitchFamily="2" charset="0"/>
              </a:rPr>
              <a:t>চাটখিল, নোয়াখালী।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bn-BD" sz="2200" dirty="0">
                <a:latin typeface="Nikoshban" pitchFamily="2" charset="0"/>
                <a:cs typeface="Nikoshban" pitchFamily="2" charset="0"/>
              </a:rPr>
              <a:t>মোবাইলঃ </a:t>
            </a:r>
            <a:r>
              <a:rPr lang="bn-BD" sz="2200" dirty="0">
                <a:latin typeface="Times New Roman" pitchFamily="18" charset="0"/>
                <a:cs typeface="Times New Roman" pitchFamily="18" charset="0"/>
              </a:rPr>
              <a:t>01913210518</a:t>
            </a:r>
          </a:p>
          <a:p>
            <a:pPr marL="0" indent="0">
              <a:spcBef>
                <a:spcPts val="0"/>
              </a:spcBef>
              <a:buNone/>
            </a:pPr>
            <a:r>
              <a:rPr lang="bn-BD" sz="2200" dirty="0">
                <a:latin typeface="Times New Roman" pitchFamily="18" charset="0"/>
                <a:cs typeface="Times New Roman" pitchFamily="18" charset="0"/>
              </a:rPr>
              <a:t>Email : mdsahab66@yahoo.com,</a:t>
            </a:r>
          </a:p>
          <a:p>
            <a:pPr marL="0" indent="0">
              <a:spcBef>
                <a:spcPts val="0"/>
              </a:spcBef>
              <a:buNone/>
            </a:pPr>
            <a:r>
              <a:rPr lang="bn-BD" sz="2200" dirty="0">
                <a:latin typeface="Times New Roman" pitchFamily="18" charset="0"/>
                <a:cs typeface="Times New Roman" pitchFamily="18" charset="0"/>
              </a:rPr>
              <a:t>   sahab7619@gmail.com </a:t>
            </a:r>
            <a:r>
              <a:rPr lang="en-US" sz="2200" dirty="0">
                <a:latin typeface="NikoshBAN" pitchFamily="2" charset="0"/>
                <a:cs typeface="NikoshBAN" pitchFamily="2" charset="0"/>
              </a:rPr>
              <a:t>(</a:t>
            </a:r>
            <a:r>
              <a:rPr lang="bn-BD" sz="2200" dirty="0">
                <a:latin typeface="NikoshBAN" pitchFamily="2" charset="0"/>
                <a:cs typeface="NikoshBAN" pitchFamily="2" charset="0"/>
              </a:rPr>
              <a:t>মুক্তপাঠ)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bn-BD" sz="2800" dirty="0">
              <a:latin typeface="Times New Roman" pitchFamily="18" charset="0"/>
              <a:cs typeface="Nikoshban" pitchFamily="2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876800" y="1066800"/>
            <a:ext cx="4038598" cy="5669280"/>
          </a:xfrm>
          <a:ln w="57150">
            <a:solidFill>
              <a:srgbClr val="7030A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endParaRPr lang="bn-IN" sz="2800" dirty="0">
              <a:latin typeface="NikoshBAN" pitchFamily="2" charset="0"/>
              <a:cs typeface="NikoshBAN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bn-IN" sz="2800" dirty="0">
              <a:latin typeface="NikoshBAN" pitchFamily="2" charset="0"/>
              <a:cs typeface="NikoshBAN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bn-IN" sz="2800" dirty="0">
              <a:latin typeface="NikoshBAN" pitchFamily="2" charset="0"/>
              <a:cs typeface="NikoshBAN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bn-IN" sz="2800" dirty="0">
              <a:latin typeface="NikoshBAN" pitchFamily="2" charset="0"/>
              <a:cs typeface="NikoshBAN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bn-IN" sz="2800" dirty="0">
              <a:latin typeface="NikoshBAN" pitchFamily="2" charset="0"/>
              <a:cs typeface="NikoshBAN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bn-IN" sz="2800" dirty="0">
              <a:latin typeface="NikoshBAN" pitchFamily="2" charset="0"/>
              <a:cs typeface="NikoshBAN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bn-IN" sz="1200" dirty="0">
              <a:latin typeface="NikoshBAN" pitchFamily="2" charset="0"/>
              <a:cs typeface="NikoshBAN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bn-BD" sz="2800" dirty="0"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	: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ষষ্ঠ   </a:t>
            </a:r>
            <a:endParaRPr lang="bn-BD" sz="2800" dirty="0">
              <a:latin typeface="NikoshBAN" pitchFamily="2" charset="0"/>
              <a:cs typeface="NikoshBAN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bn-BD" sz="2800" dirty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	: 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বাংলাদেশ ও বিশ্বপরিচয়</a:t>
            </a:r>
            <a:endParaRPr lang="bn-BD" sz="2800" dirty="0">
              <a:latin typeface="NikoshBAN" pitchFamily="2" charset="0"/>
              <a:cs typeface="NikoshBAN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bn-BD" sz="2800" dirty="0"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	: 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ত্রয়োদশ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bn-BD" sz="2800" dirty="0">
                <a:latin typeface="NikoshBAN" pitchFamily="2" charset="0"/>
                <a:cs typeface="NikoshBAN" pitchFamily="2" charset="0"/>
              </a:rPr>
              <a:t>সময় 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	: 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5০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 মিনিট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bn-BD" sz="2800" dirty="0">
                <a:latin typeface="NikoshBAN" pitchFamily="2" charset="0"/>
                <a:cs typeface="NikoshBAN" pitchFamily="2" charset="0"/>
              </a:rPr>
              <a:t>তারিখ	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:  </a:t>
            </a:r>
            <a:endParaRPr lang="bn-BD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56005">
            <a:off x="1093463" y="737204"/>
            <a:ext cx="2544403" cy="2532724"/>
          </a:xfrm>
          <a:prstGeom prst="roundRect">
            <a:avLst>
              <a:gd name="adj" fmla="val 0"/>
            </a:avLst>
          </a:prstGeom>
          <a:blipFill dpi="0" rotWithShape="1">
            <a:blip r:embed="rId4"/>
            <a:srcRect/>
            <a:tile tx="0" ty="0" sx="100000" sy="100000" flip="none" algn="tl"/>
          </a:blip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  <a:reflection blurRad="12700" stA="38000" endPos="28000" dist="5000" dir="5400000" sy="-100000" algn="bl" rotWithShape="0"/>
          </a:effectLst>
          <a:scene3d>
            <a:camera prst="isometricTopUp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B55BD3A-49C8-4D1C-8BFB-0FE8A4E52C41}"/>
              </a:ext>
            </a:extLst>
          </p:cNvPr>
          <p:cNvSpPr txBox="1"/>
          <p:nvPr/>
        </p:nvSpPr>
        <p:spPr>
          <a:xfrm>
            <a:off x="3581409" y="152400"/>
            <a:ext cx="2133592" cy="82296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noAutofit/>
          </a:bodyPr>
          <a:lstStyle/>
          <a:p>
            <a:r>
              <a:rPr lang="bn-BD" sz="54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dist="38100" dir="2700000" algn="tl" rotWithShape="0">
                    <a:schemeClr val="accent2"/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5400" b="1" dirty="0">
              <a:ln w="6600">
                <a:solidFill>
                  <a:schemeClr val="tx1"/>
                </a:solidFill>
                <a:prstDash val="solid"/>
              </a:ln>
              <a:solidFill>
                <a:srgbClr val="00B05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dist="38100" dir="2700000" algn="tl" rotWithShape="0">
                  <a:schemeClr val="accent2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B455226-515D-42CD-9F5A-62EDACC56939}"/>
              </a:ext>
            </a:extLst>
          </p:cNvPr>
          <p:cNvCxnSpPr>
            <a:cxnSpLocks/>
          </p:cNvCxnSpPr>
          <p:nvPr/>
        </p:nvCxnSpPr>
        <p:spPr>
          <a:xfrm>
            <a:off x="4694904" y="1112520"/>
            <a:ext cx="0" cy="566928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3A63F67A-BEC7-45BF-A797-1D2BBBC0675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1219200"/>
            <a:ext cx="2324100" cy="3048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</p:pic>
    </p:spTree>
    <p:extLst>
      <p:ext uri="{BB962C8B-B14F-4D97-AF65-F5344CB8AC3E}">
        <p14:creationId xmlns:p14="http://schemas.microsoft.com/office/powerpoint/2010/main" val="13985690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569DD8AC-2C70-4064-A0B9-E29F0AE17AA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8645" y="1168567"/>
            <a:ext cx="3826711" cy="2870033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FEF9F5E-20BC-41B0-86B2-A70FDEC3ED94}"/>
              </a:ext>
            </a:extLst>
          </p:cNvPr>
          <p:cNvSpPr txBox="1"/>
          <p:nvPr/>
        </p:nvSpPr>
        <p:spPr>
          <a:xfrm>
            <a:off x="3429000" y="373559"/>
            <a:ext cx="2334993" cy="769441"/>
          </a:xfrm>
          <a:prstGeom prst="rect">
            <a:avLst/>
          </a:prstGeom>
          <a:solidFill>
            <a:srgbClr val="7030A0"/>
          </a:solidFill>
          <a:ln w="38100"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as-IN" sz="44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44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as-IN" sz="44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44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4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4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4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endParaRPr lang="en-US" sz="44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AutoShape 8">
            <a:extLst>
              <a:ext uri="{FF2B5EF4-FFF2-40B4-BE49-F238E27FC236}">
                <a16:creationId xmlns:a16="http://schemas.microsoft.com/office/drawing/2014/main" id="{BCF7F8DB-ECA8-461C-84EE-415424B502B2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1046164" y="2974977"/>
            <a:ext cx="7051675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5215860"/>
              </p:ext>
            </p:extLst>
          </p:nvPr>
        </p:nvGraphicFramePr>
        <p:xfrm>
          <a:off x="311624" y="4922520"/>
          <a:ext cx="8520752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207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bn-IN" sz="3600" b="0" kern="1000" spc="-15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জাতিসংঘ ঘোষিত </a:t>
                      </a:r>
                      <a:r>
                        <a:rPr lang="bn-BD" sz="3600" b="0" kern="1000" spc="-15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এসডিজি</a:t>
                      </a:r>
                      <a:r>
                        <a:rPr lang="bn-IN" sz="3600" b="0" kern="1000" spc="-15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র ৫টি অভীষ্ট নিয়ে</a:t>
                      </a:r>
                      <a:r>
                        <a:rPr lang="bn-BD" sz="3600" b="0" kern="1000" spc="-150" baseline="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পোস্টার তৈরি কর</a:t>
                      </a:r>
                      <a:r>
                        <a:rPr lang="bn-IN" sz="3600" b="0" kern="1000" spc="-150" baseline="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।</a:t>
                      </a:r>
                      <a:endParaRPr lang="en-US" sz="3600" b="0" kern="1000" spc="-15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3CEFF005-F2F9-41FB-AD83-6C933E6017EC}"/>
              </a:ext>
            </a:extLst>
          </p:cNvPr>
          <p:cNvSpPr txBox="1"/>
          <p:nvPr/>
        </p:nvSpPr>
        <p:spPr>
          <a:xfrm>
            <a:off x="2378130" y="4038600"/>
            <a:ext cx="41889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৫জন করে দলে ভাগ হয়ে-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4184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FEF9F5E-20BC-41B0-86B2-A70FDEC3ED94}"/>
              </a:ext>
            </a:extLst>
          </p:cNvPr>
          <p:cNvSpPr txBox="1"/>
          <p:nvPr/>
        </p:nvSpPr>
        <p:spPr>
          <a:xfrm>
            <a:off x="533400" y="228600"/>
            <a:ext cx="2334993" cy="769441"/>
          </a:xfrm>
          <a:prstGeom prst="homePlate">
            <a:avLst/>
          </a:prstGeom>
          <a:solidFill>
            <a:srgbClr val="7030A0"/>
          </a:solidFill>
          <a:ln w="38100"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44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44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9BC418E-A70E-40A8-A5C2-C8B758E68B8D}"/>
              </a:ext>
            </a:extLst>
          </p:cNvPr>
          <p:cNvSpPr txBox="1"/>
          <p:nvPr/>
        </p:nvSpPr>
        <p:spPr>
          <a:xfrm>
            <a:off x="260114" y="1182469"/>
            <a:ext cx="6064486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bn-IN" sz="2400" kern="1000" spc="-100" dirty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2400" kern="1000" spc="-100" dirty="0" err="1">
                <a:latin typeface="NikoshBAN" panose="02000000000000000000" pitchFamily="2" charset="0"/>
                <a:cs typeface="NikoshBAN" panose="02000000000000000000" pitchFamily="2" charset="0"/>
              </a:rPr>
              <a:t>এসডিজি</a:t>
            </a:r>
            <a:r>
              <a:rPr lang="en-US" sz="2400" kern="1000" spc="-1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400" kern="1000" spc="-1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400" kern="1000" spc="-1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kern="1000" spc="-100" dirty="0" err="1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2400" kern="1000" spc="-1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kern="1000" spc="-100" dirty="0" err="1">
                <a:latin typeface="NikoshBAN" panose="02000000000000000000" pitchFamily="2" charset="0"/>
                <a:cs typeface="NikoshBAN" panose="02000000000000000000" pitchFamily="2" charset="0"/>
              </a:rPr>
              <a:t>কয়টি</a:t>
            </a:r>
            <a:r>
              <a:rPr lang="en-US" sz="2400" kern="1000" spc="-1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kern="1000" spc="-100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সুনির্দিষ্ট</a:t>
            </a:r>
            <a:r>
              <a:rPr lang="en-US" sz="2400" kern="1000" spc="-1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kern="1000" spc="-100" dirty="0" err="1">
                <a:latin typeface="NikoshBAN" panose="02000000000000000000" pitchFamily="2" charset="0"/>
                <a:cs typeface="NikoshBAN" panose="02000000000000000000" pitchFamily="2" charset="0"/>
              </a:rPr>
              <a:t>অভীষ্ট</a:t>
            </a:r>
            <a:r>
              <a:rPr lang="en-US" sz="2400" kern="1000" spc="-1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kern="1000" spc="-1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নির্ধারণ</a:t>
            </a:r>
            <a:r>
              <a:rPr lang="en-US" sz="2400" kern="1000" spc="-1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kern="1000" spc="-1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400" kern="1000" spc="-1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kern="1000" spc="-1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bn-IN" sz="2400" kern="1000" spc="-1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400" kern="1000" spc="-1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BE089BA-1F3D-412F-8762-AE2212C09600}"/>
              </a:ext>
            </a:extLst>
          </p:cNvPr>
          <p:cNvSpPr txBox="1"/>
          <p:nvPr/>
        </p:nvSpPr>
        <p:spPr>
          <a:xfrm>
            <a:off x="228600" y="1905000"/>
            <a:ext cx="6096000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টেকসই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উন্নয়ন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অভীষ্ট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অর্জনে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বছর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নির্ধারণ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6A3DD36-1B13-4E3F-A543-353B1F93EB66}"/>
              </a:ext>
            </a:extLst>
          </p:cNvPr>
          <p:cNvSpPr txBox="1"/>
          <p:nvPr/>
        </p:nvSpPr>
        <p:spPr>
          <a:xfrm>
            <a:off x="6580304" y="1167825"/>
            <a:ext cx="1268296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l"/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উত্তরঃ 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১৭টি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B621A1F-2ABD-4A2A-9E3D-7DDBD08D7746}"/>
              </a:ext>
            </a:extLst>
          </p:cNvPr>
          <p:cNvSpPr txBox="1"/>
          <p:nvPr/>
        </p:nvSpPr>
        <p:spPr>
          <a:xfrm>
            <a:off x="6579159" y="1915846"/>
            <a:ext cx="1587294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l"/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উত্তরঃ 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১৫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বছর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BE089BA-1F3D-412F-8762-AE2212C09600}"/>
              </a:ext>
            </a:extLst>
          </p:cNvPr>
          <p:cNvSpPr txBox="1"/>
          <p:nvPr/>
        </p:nvSpPr>
        <p:spPr>
          <a:xfrm>
            <a:off x="246175" y="2631003"/>
            <a:ext cx="6095999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সালে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সহস্রাব্দ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উন্নয়ন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সম্মেলন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অনুষ্ঠিত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হয়েছিল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B621A1F-2ABD-4A2A-9E3D-7DDBD08D7746}"/>
              </a:ext>
            </a:extLst>
          </p:cNvPr>
          <p:cNvSpPr txBox="1"/>
          <p:nvPr/>
        </p:nvSpPr>
        <p:spPr>
          <a:xfrm>
            <a:off x="6645512" y="2631003"/>
            <a:ext cx="1939955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l"/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উত্তরঃ 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২০০০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সালে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E657B81-6360-4EDA-BDAD-A20331762BA2}"/>
              </a:ext>
            </a:extLst>
          </p:cNvPr>
          <p:cNvSpPr txBox="1"/>
          <p:nvPr/>
        </p:nvSpPr>
        <p:spPr>
          <a:xfrm>
            <a:off x="246175" y="3439180"/>
            <a:ext cx="6078425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এসডি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জি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অর্জনের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শেষ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কবে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86190E6-349A-4536-91B9-423B6C590E77}"/>
              </a:ext>
            </a:extLst>
          </p:cNvPr>
          <p:cNvSpPr txBox="1"/>
          <p:nvPr/>
        </p:nvSpPr>
        <p:spPr>
          <a:xfrm>
            <a:off x="6477000" y="3439180"/>
            <a:ext cx="2362200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উত্তরঃ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 ২০৩০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সালে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BE089BA-1F3D-412F-8762-AE2212C09600}"/>
              </a:ext>
            </a:extLst>
          </p:cNvPr>
          <p:cNvSpPr txBox="1"/>
          <p:nvPr/>
        </p:nvSpPr>
        <p:spPr>
          <a:xfrm>
            <a:off x="260114" y="4277380"/>
            <a:ext cx="6064486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৫।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এমডিজি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ল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ক্ষ্য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কয়টি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B621A1F-2ABD-4A2A-9E3D-7DDBD08D7746}"/>
              </a:ext>
            </a:extLst>
          </p:cNvPr>
          <p:cNvSpPr txBox="1"/>
          <p:nvPr/>
        </p:nvSpPr>
        <p:spPr>
          <a:xfrm>
            <a:off x="6502958" y="4267200"/>
            <a:ext cx="1498042" cy="457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l"/>
            <a:r>
              <a:rPr lang="bn-IN" sz="2400" spc="-150" dirty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উত্তরঃ </a:t>
            </a:r>
            <a:r>
              <a:rPr lang="en-US" sz="2400" spc="-150" dirty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৮টি </a:t>
            </a:r>
            <a:endParaRPr lang="en-US" sz="2400" spc="-15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BE089BA-1F3D-412F-8762-AE2212C09600}"/>
              </a:ext>
            </a:extLst>
          </p:cNvPr>
          <p:cNvSpPr txBox="1"/>
          <p:nvPr/>
        </p:nvSpPr>
        <p:spPr>
          <a:xfrm>
            <a:off x="228599" y="5105400"/>
            <a:ext cx="5996527" cy="457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l"/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৬।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টেকসই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উন্নয়ন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ঠিক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রেখে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ঠিক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রেখে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সম্পাদন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B621A1F-2ABD-4A2A-9E3D-7DDBD08D7746}"/>
              </a:ext>
            </a:extLst>
          </p:cNvPr>
          <p:cNvSpPr txBox="1"/>
          <p:nvPr/>
        </p:nvSpPr>
        <p:spPr>
          <a:xfrm>
            <a:off x="6351807" y="5105400"/>
            <a:ext cx="2639793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উত্তরঃ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প্রকৃতিকে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ঠিক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রেখে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088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2" grpId="0" animBg="1"/>
      <p:bldP spid="14" grpId="0" animBg="1"/>
      <p:bldP spid="15" grpId="0" animBg="1"/>
      <p:bldP spid="16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09B8962C-6EA9-4DB2-8793-BDEC4D3C282C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2426" y="1152055"/>
            <a:ext cx="3759148" cy="250609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</p:pic>
      <p:sp>
        <p:nvSpPr>
          <p:cNvPr id="2" name="Rectangle 1"/>
          <p:cNvSpPr/>
          <p:nvPr/>
        </p:nvSpPr>
        <p:spPr>
          <a:xfrm>
            <a:off x="3582787" y="444170"/>
            <a:ext cx="197842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4000" b="1" u="sng" dirty="0">
                <a:ln>
                  <a:solidFill>
                    <a:schemeClr val="tx1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বাড়ীর </a:t>
            </a:r>
            <a:r>
              <a:rPr lang="as-IN" sz="4000" b="1" u="sng" dirty="0">
                <a:ln>
                  <a:solidFill>
                    <a:schemeClr val="tx1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b="1" u="sng" dirty="0">
                <a:ln>
                  <a:solidFill>
                    <a:schemeClr val="tx1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b="1" u="sng" dirty="0">
                <a:ln>
                  <a:solidFill>
                    <a:schemeClr val="tx1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endParaRPr lang="en-US" sz="4000" b="1" u="sng" dirty="0">
              <a:ln>
                <a:solidFill>
                  <a:schemeClr val="tx1"/>
                </a:solidFill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4700FA3-46C4-4717-AA2A-3DCB18ABF0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1345249"/>
              </p:ext>
            </p:extLst>
          </p:nvPr>
        </p:nvGraphicFramePr>
        <p:xfrm>
          <a:off x="495298" y="4191000"/>
          <a:ext cx="8153401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534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bn-IN" sz="3600" b="0" kern="1000" spc="-15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bn-BD" sz="3600" b="0" kern="1000" spc="-15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এসডিজি</a:t>
                      </a:r>
                      <a:r>
                        <a:rPr lang="bn-BD" sz="3600" b="0" kern="1000" spc="-150" baseline="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bn-BD" sz="3600" b="0" kern="1000" spc="-15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অর্জনে</a:t>
                      </a:r>
                      <a:r>
                        <a:rPr lang="bn-BD" sz="3600" b="0" kern="1000" spc="-150" baseline="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আমাদের করনীয় বিশ্লেষণ কর।</a:t>
                      </a:r>
                      <a:endParaRPr lang="en-US" sz="3600" b="0" kern="1000" spc="-15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2520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8A9DD41-87F0-44AE-AFCD-859BB0C1513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83" r="5021" b="46552"/>
          <a:stretch/>
        </p:blipFill>
        <p:spPr>
          <a:xfrm>
            <a:off x="1026919" y="381000"/>
            <a:ext cx="7090162" cy="620462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A17CAE0-A2F9-4F7F-84FD-9319E1EF7A28}"/>
              </a:ext>
            </a:extLst>
          </p:cNvPr>
          <p:cNvSpPr txBox="1"/>
          <p:nvPr/>
        </p:nvSpPr>
        <p:spPr>
          <a:xfrm>
            <a:off x="1219201" y="1600200"/>
            <a:ext cx="6705598" cy="3352800"/>
          </a:xfrm>
          <a:prstGeom prst="rect">
            <a:avLst/>
          </a:prstGeom>
          <a:noFill/>
        </p:spPr>
        <p:txBody>
          <a:bodyPr wrap="none" rtlCol="0">
            <a:prstTxWarp prst="textTriangle">
              <a:avLst>
                <a:gd name="adj" fmla="val 24927"/>
              </a:avLst>
            </a:prstTxWarp>
            <a:spAutoFit/>
          </a:bodyPr>
          <a:lstStyle/>
          <a:p>
            <a:pPr algn="l"/>
            <a:r>
              <a:rPr lang="bn-IN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 ধন্যবাদ</a:t>
            </a:r>
            <a:endParaRPr lang="en-US" sz="9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28" name="Picture 4" descr="Related image">
            <a:extLst>
              <a:ext uri="{FF2B5EF4-FFF2-40B4-BE49-F238E27FC236}">
                <a16:creationId xmlns:a16="http://schemas.microsoft.com/office/drawing/2014/main" id="{3558BC55-401E-4746-B603-13EFE03FD5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799" y="5638799"/>
            <a:ext cx="1219201" cy="121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Related image">
            <a:extLst>
              <a:ext uri="{FF2B5EF4-FFF2-40B4-BE49-F238E27FC236}">
                <a16:creationId xmlns:a16="http://schemas.microsoft.com/office/drawing/2014/main" id="{2A09ECB4-F6B3-45C1-928B-F9D763AB1E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0" y="5638799"/>
            <a:ext cx="1219201" cy="121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Related image">
            <a:extLst>
              <a:ext uri="{FF2B5EF4-FFF2-40B4-BE49-F238E27FC236}">
                <a16:creationId xmlns:a16="http://schemas.microsoft.com/office/drawing/2014/main" id="{42816856-6E9E-4C05-9B44-0478FD83CC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0"/>
            <a:ext cx="1219201" cy="121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Related image">
            <a:extLst>
              <a:ext uri="{FF2B5EF4-FFF2-40B4-BE49-F238E27FC236}">
                <a16:creationId xmlns:a16="http://schemas.microsoft.com/office/drawing/2014/main" id="{BCD0B2F4-2B07-4DAF-AC4F-10543DC7FF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924799" y="0"/>
            <a:ext cx="1219201" cy="121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3588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A1D9413C-C8EB-47D3-B3EC-F68252AA318A}"/>
              </a:ext>
            </a:extLst>
          </p:cNvPr>
          <p:cNvSpPr txBox="1"/>
          <p:nvPr/>
        </p:nvSpPr>
        <p:spPr>
          <a:xfrm>
            <a:off x="2209800" y="228600"/>
            <a:ext cx="4724400" cy="640080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noAutofit/>
          </a:bodyPr>
          <a:lstStyle/>
          <a:p>
            <a:pPr algn="ctr"/>
            <a:r>
              <a:rPr lang="bn-IN" sz="3600" spc="-150" dirty="0">
                <a:latin typeface="NikoshBAN" panose="02000000000000000000" pitchFamily="2" charset="0"/>
                <a:cs typeface="NikoshBAN" panose="02000000000000000000" pitchFamily="2" charset="0"/>
              </a:rPr>
              <a:t>বৃত্তলেখ চিত্রটি </a:t>
            </a:r>
            <a:r>
              <a:rPr lang="en-US" sz="3600" spc="-15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পর্যবেক্ষণ</a:t>
            </a:r>
            <a:r>
              <a:rPr lang="en-US" sz="3600" spc="-15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spc="-15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spc="-15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spc="-150" dirty="0" err="1"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en-US" sz="3600" spc="-150" dirty="0">
                <a:latin typeface="NikoshBAN" panose="02000000000000000000" pitchFamily="2" charset="0"/>
                <a:cs typeface="NikoshBAN" panose="02000000000000000000" pitchFamily="2" charset="0"/>
              </a:rPr>
              <a:t> -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7D35AB4-983F-4211-9219-AF9127864F54}"/>
              </a:ext>
            </a:extLst>
          </p:cNvPr>
          <p:cNvSpPr txBox="1"/>
          <p:nvPr/>
        </p:nvSpPr>
        <p:spPr>
          <a:xfrm>
            <a:off x="1478280" y="2910840"/>
            <a:ext cx="1036320" cy="822960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sz="2800" spc="-150" dirty="0">
                <a:latin typeface="NikoshBAN" panose="02000000000000000000" pitchFamily="2" charset="0"/>
                <a:cs typeface="NikoshBAN" panose="02000000000000000000" pitchFamily="2" charset="0"/>
              </a:rPr>
              <a:t>১৭ </a:t>
            </a:r>
            <a:r>
              <a:rPr lang="en-US" sz="2800" spc="-150" dirty="0" err="1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2800" spc="-15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2667000" y="1676400"/>
            <a:ext cx="3733800" cy="3749040"/>
            <a:chOff x="2316479" y="1219200"/>
            <a:chExt cx="3733800" cy="3749040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407" t="1961" r="10552" b="1569"/>
            <a:stretch/>
          </p:blipFill>
          <p:spPr>
            <a:xfrm>
              <a:off x="2316479" y="1219200"/>
              <a:ext cx="3733800" cy="3749040"/>
            </a:xfrm>
            <a:prstGeom prst="rect">
              <a:avLst/>
            </a:prstGeom>
          </p:spPr>
        </p:pic>
        <p:sp>
          <p:nvSpPr>
            <p:cNvPr id="4" name="Oval 3"/>
            <p:cNvSpPr/>
            <p:nvPr/>
          </p:nvSpPr>
          <p:spPr>
            <a:xfrm>
              <a:off x="3154679" y="2057400"/>
              <a:ext cx="2057400" cy="2057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A6FFEFFA-AE5B-46A5-954B-9B086AB321C2}"/>
              </a:ext>
            </a:extLst>
          </p:cNvPr>
          <p:cNvSpPr txBox="1"/>
          <p:nvPr/>
        </p:nvSpPr>
        <p:spPr>
          <a:xfrm>
            <a:off x="6667500" y="1447800"/>
            <a:ext cx="2247900" cy="2286000"/>
          </a:xfrm>
          <a:prstGeom prst="wedgeEllipseCallout">
            <a:avLst>
              <a:gd name="adj1" fmla="val -65447"/>
              <a:gd name="adj2" fmla="val 35957"/>
            </a:avLst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bn-IN" sz="2800" spc="-150" dirty="0">
                <a:latin typeface="NikoshBAN" panose="02000000000000000000" pitchFamily="2" charset="0"/>
                <a:cs typeface="NikoshBAN" panose="02000000000000000000" pitchFamily="2" charset="0"/>
              </a:rPr>
              <a:t>কোন কর্মসূচীর  ১৭টি</a:t>
            </a:r>
            <a:r>
              <a:rPr lang="en-US" sz="2800" spc="-15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spc="-150" dirty="0" err="1">
                <a:latin typeface="NikoshBAN" panose="02000000000000000000" pitchFamily="2" charset="0"/>
                <a:cs typeface="NikoshBAN" panose="02000000000000000000" pitchFamily="2" charset="0"/>
              </a:rPr>
              <a:t>অভীষ্ট</a:t>
            </a:r>
            <a:r>
              <a:rPr lang="bn-IN" sz="2800" spc="-150" dirty="0">
                <a:latin typeface="NikoshBAN" panose="02000000000000000000" pitchFamily="2" charset="0"/>
                <a:cs typeface="NikoshBAN" panose="02000000000000000000" pitchFamily="2" charset="0"/>
              </a:rPr>
              <a:t> বা লক্ষ্য </a:t>
            </a:r>
            <a:r>
              <a:rPr lang="en-US" sz="2800" spc="-15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spc="-150" dirty="0" err="1"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bn-IN" sz="2800" spc="-15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spc="-150" dirty="0">
                <a:latin typeface="NikoshBAN" panose="02000000000000000000" pitchFamily="2" charset="0"/>
                <a:cs typeface="NikoshBAN" panose="02000000000000000000" pitchFamily="2" charset="0"/>
              </a:rPr>
              <a:t>? 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D8B3DF1-C664-48F0-9385-5DCDC46DF57C}"/>
              </a:ext>
            </a:extLst>
          </p:cNvPr>
          <p:cNvSpPr txBox="1"/>
          <p:nvPr/>
        </p:nvSpPr>
        <p:spPr>
          <a:xfrm>
            <a:off x="3481848" y="2819400"/>
            <a:ext cx="2057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pc="-1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টেকসই</a:t>
            </a:r>
            <a:r>
              <a:rPr lang="en-US" sz="3200" b="1" spc="-1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spc="-1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উন্নয়ন</a:t>
            </a:r>
            <a:r>
              <a:rPr lang="en-US" sz="3200" b="1" spc="-1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অ</a:t>
            </a:r>
            <a:r>
              <a:rPr lang="as-IN" sz="3200" b="1" spc="-1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r>
              <a:rPr lang="en-US" sz="3200" b="1" spc="-1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ীষ্ট</a:t>
            </a:r>
            <a:r>
              <a:rPr lang="en-US" sz="3200" b="1" spc="-1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b="1" spc="-1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 লক্ষ্য</a:t>
            </a:r>
          </a:p>
          <a:p>
            <a:pPr algn="ctr"/>
            <a:r>
              <a:rPr lang="bn-IN" sz="3200" b="1" spc="-1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3200" b="1" spc="-1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এসডিজি</a:t>
            </a:r>
            <a:r>
              <a:rPr lang="bn-IN" sz="3200" b="1" spc="-1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en-US" sz="3200" b="1" spc="-1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6FFEFFA-AE5B-46A5-954B-9B086AB321C2}"/>
              </a:ext>
            </a:extLst>
          </p:cNvPr>
          <p:cNvSpPr txBox="1"/>
          <p:nvPr/>
        </p:nvSpPr>
        <p:spPr>
          <a:xfrm>
            <a:off x="380999" y="1562100"/>
            <a:ext cx="2019301" cy="1905000"/>
          </a:xfrm>
          <a:prstGeom prst="wedgeEllipseCallout">
            <a:avLst>
              <a:gd name="adj1" fmla="val 67350"/>
              <a:gd name="adj2" fmla="val 44866"/>
            </a:avLst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sz="2800" spc="-150" dirty="0" err="1">
                <a:latin typeface="NikoshBAN" panose="02000000000000000000" pitchFamily="2" charset="0"/>
                <a:cs typeface="NikoshBAN" panose="02000000000000000000" pitchFamily="2" charset="0"/>
              </a:rPr>
              <a:t>এখানে</a:t>
            </a:r>
            <a:r>
              <a:rPr lang="en-US" sz="2800" spc="-15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spc="-150" dirty="0" err="1">
                <a:latin typeface="NikoshBAN" panose="02000000000000000000" pitchFamily="2" charset="0"/>
                <a:cs typeface="NikoshBAN" panose="02000000000000000000" pitchFamily="2" charset="0"/>
              </a:rPr>
              <a:t>কয়টি</a:t>
            </a:r>
            <a:r>
              <a:rPr lang="en-US" sz="2800" spc="-15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spc="-150" dirty="0" err="1">
                <a:latin typeface="NikoshBAN" panose="02000000000000000000" pitchFamily="2" charset="0"/>
                <a:cs typeface="NikoshBAN" panose="02000000000000000000" pitchFamily="2" charset="0"/>
              </a:rPr>
              <a:t>অভীষ্ট</a:t>
            </a:r>
            <a:r>
              <a:rPr lang="bn-IN" sz="2800" spc="-150" dirty="0">
                <a:latin typeface="NikoshBAN" panose="02000000000000000000" pitchFamily="2" charset="0"/>
                <a:cs typeface="NikoshBAN" panose="02000000000000000000" pitchFamily="2" charset="0"/>
              </a:rPr>
              <a:t> বা লক্ষ্য</a:t>
            </a:r>
            <a:r>
              <a:rPr lang="en-US" sz="2800" spc="-15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spc="-150" dirty="0" err="1"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2800" spc="-150" dirty="0">
                <a:latin typeface="NikoshBAN" panose="02000000000000000000" pitchFamily="2" charset="0"/>
                <a:cs typeface="NikoshBAN" panose="02000000000000000000" pitchFamily="2" charset="0"/>
              </a:rPr>
              <a:t>?  </a:t>
            </a:r>
          </a:p>
        </p:txBody>
      </p:sp>
    </p:spTree>
    <p:extLst>
      <p:ext uri="{BB962C8B-B14F-4D97-AF65-F5344CB8AC3E}">
        <p14:creationId xmlns:p14="http://schemas.microsoft.com/office/powerpoint/2010/main" val="125370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12" grpId="0" animBg="1"/>
      <p:bldP spid="12" grpId="1" animBg="1"/>
      <p:bldP spid="10" grpId="0"/>
      <p:bldP spid="30" grpId="0" animBg="1"/>
      <p:bldP spid="30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08C993E-A144-408D-9DDD-25AE0ADB2E61}"/>
              </a:ext>
            </a:extLst>
          </p:cNvPr>
          <p:cNvSpPr txBox="1"/>
          <p:nvPr/>
        </p:nvSpPr>
        <p:spPr>
          <a:xfrm>
            <a:off x="2895600" y="594360"/>
            <a:ext cx="3352800" cy="1005840"/>
          </a:xfrm>
          <a:prstGeom prst="parallelogram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rtlCol="0">
            <a:noAutofit/>
          </a:bodyPr>
          <a:lstStyle/>
          <a:p>
            <a:pPr algn="ctr"/>
            <a:r>
              <a:rPr lang="bn-IN" sz="54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আজকের পাঠ</a:t>
            </a:r>
            <a:endParaRPr lang="en-US" sz="5400" b="1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53634B0-6EA7-4973-863D-C2A7F698536A}"/>
              </a:ext>
            </a:extLst>
          </p:cNvPr>
          <p:cNvSpPr txBox="1"/>
          <p:nvPr/>
        </p:nvSpPr>
        <p:spPr>
          <a:xfrm>
            <a:off x="105696" y="2514600"/>
            <a:ext cx="8915400" cy="91440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noAutofit/>
          </a:bodyPr>
          <a:lstStyle/>
          <a:p>
            <a:pPr algn="ctr"/>
            <a:r>
              <a:rPr lang="bn-IN" sz="5400" b="1" dirty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টেকসই উন্নয়ন অভীষ্ট বা </a:t>
            </a:r>
            <a:r>
              <a:rPr lang="en-US" sz="5400" b="1" dirty="0" err="1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5400" b="1" dirty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bn-IN" sz="5400" b="1" dirty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এসডিজি</a:t>
            </a:r>
            <a:r>
              <a:rPr lang="en-US" sz="5400" b="1" dirty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86881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D12D041-80E2-490C-839C-9324132F7971}"/>
              </a:ext>
            </a:extLst>
          </p:cNvPr>
          <p:cNvSpPr txBox="1"/>
          <p:nvPr/>
        </p:nvSpPr>
        <p:spPr>
          <a:xfrm>
            <a:off x="2857500" y="463790"/>
            <a:ext cx="3429000" cy="1212610"/>
          </a:xfrm>
          <a:prstGeom prst="ellipseRibbon">
            <a:avLst>
              <a:gd name="adj1" fmla="val 34224"/>
              <a:gd name="adj2" fmla="val 65789"/>
              <a:gd name="adj3" fmla="val 12500"/>
            </a:avLst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bn-IN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: Beveled 2">
            <a:extLst>
              <a:ext uri="{FF2B5EF4-FFF2-40B4-BE49-F238E27FC236}">
                <a16:creationId xmlns:a16="http://schemas.microsoft.com/office/drawing/2014/main" id="{76B1354A-53EB-4987-B8C6-D5C3FA875ECB}"/>
              </a:ext>
            </a:extLst>
          </p:cNvPr>
          <p:cNvSpPr/>
          <p:nvPr/>
        </p:nvSpPr>
        <p:spPr>
          <a:xfrm>
            <a:off x="304800" y="1828800"/>
            <a:ext cx="8534400" cy="4038600"/>
          </a:xfrm>
          <a:prstGeom prst="bevel">
            <a:avLst>
              <a:gd name="adj" fmla="val 4896"/>
            </a:avLst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</a:t>
            </a:r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এসডিজি কী তা বলতে পারবে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  <a:r>
              <a:rPr lang="bn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GB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জাতিসংঘ ঘোষিত টেকসই উন্নয়ন অভীষ্ট (এসডিজি) </a:t>
            </a:r>
          </a:p>
          <a:p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বর্ণনা করতে পারবে</a:t>
            </a:r>
            <a:r>
              <a:rPr lang="bn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জাতিসংঘ ঘোষিত এসডিজির চিত্রভিত্তিক পোস্টার </a:t>
            </a:r>
          </a:p>
          <a:p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তৈরি করতে পারবে।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5380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1F806A4C-2CF8-4192-8908-0CD5CCA59FC4}"/>
              </a:ext>
            </a:extLst>
          </p:cNvPr>
          <p:cNvSpPr txBox="1"/>
          <p:nvPr/>
        </p:nvSpPr>
        <p:spPr>
          <a:xfrm>
            <a:off x="457200" y="1307842"/>
            <a:ext cx="8229600" cy="501675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Above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ইতোমধ্যে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জাতিসংঘ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ঘোষিত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সহস্রাব্দ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উন্নয়ন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লক্ষ্যমাত্রা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(Millennium Development Goals –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এমডিজি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অর্জনের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মেয়াদ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শেষ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হয়েছে।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ধারাবাহিকতায়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জাতিসংঘ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ঘোষণা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টেকসই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উন্নয়ন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অভীষ্ট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যাকে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ইংরেজিতে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Sustainable Development Goals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এসডিজি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)।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এসডিজির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পৃথিবীতে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সহযোগিতার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নতুন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দিগন্ত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উন্মোচিত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সহযোগিতা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১৭টি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সুনির্দিষ্ট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অভীষ্ট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নির্ধারণ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২০১৬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জানুয়ারি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বিশ্ব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পরিবর্তনের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এসডিজি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অর্জনের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শুরু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শেষ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২০৩০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৩১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ডিসেম্বর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6BB3F7-A33D-4E6B-9EC6-38455257B20F}"/>
              </a:ext>
            </a:extLst>
          </p:cNvPr>
          <p:cNvSpPr txBox="1"/>
          <p:nvPr/>
        </p:nvSpPr>
        <p:spPr>
          <a:xfrm>
            <a:off x="2659457" y="533400"/>
            <a:ext cx="3825086" cy="707886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rtlCol="0">
            <a:spAutoFit/>
          </a:bodyPr>
          <a:lstStyle/>
          <a:p>
            <a:r>
              <a:rPr lang="bn-IN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এসডিজি</a:t>
            </a:r>
            <a:r>
              <a:rPr lang="en-US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(SDG) </a:t>
            </a:r>
            <a:r>
              <a:rPr lang="en-US" sz="40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023521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A1D9413C-C8EB-47D3-B3EC-F68252AA318A}"/>
              </a:ext>
            </a:extLst>
          </p:cNvPr>
          <p:cNvSpPr txBox="1"/>
          <p:nvPr/>
        </p:nvSpPr>
        <p:spPr>
          <a:xfrm>
            <a:off x="2967399" y="228600"/>
            <a:ext cx="3209203" cy="640080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noAutofit/>
          </a:bodyPr>
          <a:lstStyle/>
          <a:p>
            <a:pPr algn="ctr"/>
            <a:r>
              <a:rPr lang="en-US" sz="3600" spc="-150" dirty="0" err="1">
                <a:latin typeface="NikoshBAN" panose="02000000000000000000" pitchFamily="2" charset="0"/>
                <a:cs typeface="NikoshBAN" panose="02000000000000000000" pitchFamily="2" charset="0"/>
              </a:rPr>
              <a:t>এসডিজি’র</a:t>
            </a:r>
            <a:r>
              <a:rPr lang="en-US" sz="3600" spc="-15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spc="-150" dirty="0">
                <a:latin typeface="NikoshBAN" panose="02000000000000000000" pitchFamily="2" charset="0"/>
                <a:cs typeface="NikoshBAN" panose="02000000000000000000" pitchFamily="2" charset="0"/>
              </a:rPr>
              <a:t>ক্ষেত্রসমূহ</a:t>
            </a:r>
            <a:endParaRPr lang="en-US" sz="3600" spc="-15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667000" y="1676400"/>
            <a:ext cx="3733800" cy="3749040"/>
            <a:chOff x="2316479" y="1219200"/>
            <a:chExt cx="3733800" cy="3749040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407" t="1961" r="10552" b="1569"/>
            <a:stretch/>
          </p:blipFill>
          <p:spPr>
            <a:xfrm>
              <a:off x="2316479" y="1219200"/>
              <a:ext cx="3733800" cy="3749040"/>
            </a:xfrm>
            <a:prstGeom prst="rect">
              <a:avLst/>
            </a:prstGeom>
          </p:spPr>
        </p:pic>
        <p:sp>
          <p:nvSpPr>
            <p:cNvPr id="4" name="Oval 3"/>
            <p:cNvSpPr/>
            <p:nvPr/>
          </p:nvSpPr>
          <p:spPr>
            <a:xfrm>
              <a:off x="3154679" y="2057400"/>
              <a:ext cx="2057400" cy="2057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BD8B3DF1-C664-48F0-9385-5DCDC46DF57C}"/>
              </a:ext>
            </a:extLst>
          </p:cNvPr>
          <p:cNvSpPr txBox="1"/>
          <p:nvPr/>
        </p:nvSpPr>
        <p:spPr>
          <a:xfrm>
            <a:off x="3481848" y="2895600"/>
            <a:ext cx="2057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pc="-1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টেকসই</a:t>
            </a:r>
            <a:r>
              <a:rPr lang="en-US" sz="3200" b="1" spc="-1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spc="-1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উন্নয়ন</a:t>
            </a:r>
            <a:r>
              <a:rPr lang="en-US" sz="3200" b="1" spc="-1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অ</a:t>
            </a:r>
            <a:r>
              <a:rPr lang="as-IN" sz="3200" b="1" spc="-1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r>
              <a:rPr lang="en-US" sz="3200" b="1" spc="-1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ীষ্ট</a:t>
            </a:r>
            <a:r>
              <a:rPr lang="en-US" sz="3200" b="1" spc="-1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b="1" spc="-1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</a:p>
          <a:p>
            <a:pPr algn="ctr"/>
            <a:r>
              <a:rPr lang="en-US" sz="3200" b="1" spc="-1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এসডিজির</a:t>
            </a:r>
            <a:endParaRPr lang="en-US" sz="3200" b="1" spc="-1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D57E36-5116-4DC8-BB46-D66D8D50CD5E}"/>
              </a:ext>
            </a:extLst>
          </p:cNvPr>
          <p:cNvSpPr txBox="1"/>
          <p:nvPr/>
        </p:nvSpPr>
        <p:spPr>
          <a:xfrm>
            <a:off x="4648200" y="891570"/>
            <a:ext cx="15953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দারিদ্র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বিমোচ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03391EF-8B5D-4053-96A6-CD018AD65725}"/>
              </a:ext>
            </a:extLst>
          </p:cNvPr>
          <p:cNvSpPr txBox="1"/>
          <p:nvPr/>
        </p:nvSpPr>
        <p:spPr>
          <a:xfrm>
            <a:off x="5871414" y="1428095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ক্ষুধা মুক্তি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0B73837-5890-4A85-9F86-31C9C6E7DA94}"/>
              </a:ext>
            </a:extLst>
          </p:cNvPr>
          <p:cNvSpPr txBox="1"/>
          <p:nvPr/>
        </p:nvSpPr>
        <p:spPr>
          <a:xfrm>
            <a:off x="6399394" y="2057400"/>
            <a:ext cx="17540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সুস্বাস্থ্য ও কল্যাণ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031A4F4-A9ED-4F1B-8FF2-D6DE28BDDC67}"/>
              </a:ext>
            </a:extLst>
          </p:cNvPr>
          <p:cNvSpPr txBox="1"/>
          <p:nvPr/>
        </p:nvSpPr>
        <p:spPr>
          <a:xfrm>
            <a:off x="6715930" y="2814935"/>
            <a:ext cx="13612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গুণগত শিক্ষা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3ABB09D-9713-436B-B2B9-7CA33BE7E1BE}"/>
              </a:ext>
            </a:extLst>
          </p:cNvPr>
          <p:cNvSpPr txBox="1"/>
          <p:nvPr/>
        </p:nvSpPr>
        <p:spPr>
          <a:xfrm>
            <a:off x="6783370" y="3500735"/>
            <a:ext cx="1446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জেন্ডার সমতা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57BCE97-3079-4A21-9313-611C1856CD01}"/>
              </a:ext>
            </a:extLst>
          </p:cNvPr>
          <p:cNvSpPr txBox="1"/>
          <p:nvPr/>
        </p:nvSpPr>
        <p:spPr>
          <a:xfrm>
            <a:off x="6172200" y="4343400"/>
            <a:ext cx="28937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নিরাপদ পানি ও পয়ঃনিষ্কাশন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1123427-09CD-4FE1-88BE-0EB2DD82A40A}"/>
              </a:ext>
            </a:extLst>
          </p:cNvPr>
          <p:cNvSpPr txBox="1"/>
          <p:nvPr/>
        </p:nvSpPr>
        <p:spPr>
          <a:xfrm>
            <a:off x="6209954" y="4948535"/>
            <a:ext cx="26292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সাশ্রয়ী ও দূষণমুক্ত জ্বালানী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A2F9280-A090-4748-9CAD-B2BB7C48193F}"/>
              </a:ext>
            </a:extLst>
          </p:cNvPr>
          <p:cNvSpPr txBox="1"/>
          <p:nvPr/>
        </p:nvSpPr>
        <p:spPr>
          <a:xfrm>
            <a:off x="5539248" y="5351472"/>
            <a:ext cx="32095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শোভন কাজ ও অর্থনৈতিক প্রবৃদ্ধি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8E4B3D5-22C6-4C1C-AC99-3CA77AC450E1}"/>
              </a:ext>
            </a:extLst>
          </p:cNvPr>
          <p:cNvSpPr txBox="1"/>
          <p:nvPr/>
        </p:nvSpPr>
        <p:spPr>
          <a:xfrm>
            <a:off x="4114800" y="5710535"/>
            <a:ext cx="26741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শিল্প উদ্ভাবন ও অবকাঠামো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E33EFDD-E67B-4D39-820E-FCCEA1C5F775}"/>
              </a:ext>
            </a:extLst>
          </p:cNvPr>
          <p:cNvSpPr txBox="1"/>
          <p:nvPr/>
        </p:nvSpPr>
        <p:spPr>
          <a:xfrm>
            <a:off x="2743200" y="5486400"/>
            <a:ext cx="1340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অসমতা হ্রাস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E145EB7-6805-462D-9B42-8B4298A2DBE6}"/>
              </a:ext>
            </a:extLst>
          </p:cNvPr>
          <p:cNvSpPr txBox="1"/>
          <p:nvPr/>
        </p:nvSpPr>
        <p:spPr>
          <a:xfrm>
            <a:off x="609600" y="4876800"/>
            <a:ext cx="23150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টেকসই নগর ও জনপদ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097D17A-DC79-4142-B78D-82099299F0FC}"/>
              </a:ext>
            </a:extLst>
          </p:cNvPr>
          <p:cNvSpPr txBox="1"/>
          <p:nvPr/>
        </p:nvSpPr>
        <p:spPr>
          <a:xfrm>
            <a:off x="160442" y="4191000"/>
            <a:ext cx="25827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পরিমিত ভোগ ও উৎপাদন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1C7751C-F63A-42FC-81D5-14445A15C3F6}"/>
              </a:ext>
            </a:extLst>
          </p:cNvPr>
          <p:cNvSpPr txBox="1"/>
          <p:nvPr/>
        </p:nvSpPr>
        <p:spPr>
          <a:xfrm>
            <a:off x="533400" y="3505200"/>
            <a:ext cx="16995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জলবায়ু কার্যক্রম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2DFD21C-4D4F-43D9-8DB3-197D5911C9AF}"/>
              </a:ext>
            </a:extLst>
          </p:cNvPr>
          <p:cNvSpPr txBox="1"/>
          <p:nvPr/>
        </p:nvSpPr>
        <p:spPr>
          <a:xfrm>
            <a:off x="914400" y="2738735"/>
            <a:ext cx="13147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জলজ জীবন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607D770-BF28-460F-8DC3-74F4A8907B39}"/>
              </a:ext>
            </a:extLst>
          </p:cNvPr>
          <p:cNvSpPr txBox="1"/>
          <p:nvPr/>
        </p:nvSpPr>
        <p:spPr>
          <a:xfrm>
            <a:off x="1130680" y="1951643"/>
            <a:ext cx="12987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স্থলজ জীবন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BEF7315-F2E1-4E3F-83FC-407771000365}"/>
              </a:ext>
            </a:extLst>
          </p:cNvPr>
          <p:cNvSpPr txBox="1"/>
          <p:nvPr/>
        </p:nvSpPr>
        <p:spPr>
          <a:xfrm>
            <a:off x="76200" y="1371600"/>
            <a:ext cx="35958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শান্তি, ন্যায়বিচার ও কার্যকর প্রতিষ্ঠান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D1C450D-F86D-4BA9-A1D0-CCB65FE04BB4}"/>
              </a:ext>
            </a:extLst>
          </p:cNvPr>
          <p:cNvSpPr txBox="1"/>
          <p:nvPr/>
        </p:nvSpPr>
        <p:spPr>
          <a:xfrm>
            <a:off x="1811194" y="958810"/>
            <a:ext cx="26084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অভীষ্ট অর্জনে অংশীদারিত্ব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D0D67E3-83C3-4655-BBB0-6CB8A2CF3A05}"/>
              </a:ext>
            </a:extLst>
          </p:cNvPr>
          <p:cNvCxnSpPr/>
          <p:nvPr/>
        </p:nvCxnSpPr>
        <p:spPr>
          <a:xfrm flipH="1">
            <a:off x="4876800" y="1290935"/>
            <a:ext cx="228600" cy="46166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AC09F95A-AA1C-46D5-A598-C9ACA4E0FE95}"/>
              </a:ext>
            </a:extLst>
          </p:cNvPr>
          <p:cNvCxnSpPr>
            <a:cxnSpLocks/>
            <a:stCxn id="11" idx="1"/>
          </p:cNvCxnSpPr>
          <p:nvPr/>
        </p:nvCxnSpPr>
        <p:spPr>
          <a:xfrm flipH="1">
            <a:off x="5518040" y="1658928"/>
            <a:ext cx="353374" cy="31353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9A26D2B8-F0D9-46DB-9616-86CEC034CFC6}"/>
              </a:ext>
            </a:extLst>
          </p:cNvPr>
          <p:cNvCxnSpPr>
            <a:cxnSpLocks/>
            <a:stCxn id="13" idx="1"/>
          </p:cNvCxnSpPr>
          <p:nvPr/>
        </p:nvCxnSpPr>
        <p:spPr>
          <a:xfrm flipH="1">
            <a:off x="6019800" y="2288233"/>
            <a:ext cx="457200" cy="160942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F2B604DE-DB30-4B24-8C30-1ED18BF49760}"/>
              </a:ext>
            </a:extLst>
          </p:cNvPr>
          <p:cNvCxnSpPr>
            <a:cxnSpLocks/>
          </p:cNvCxnSpPr>
          <p:nvPr/>
        </p:nvCxnSpPr>
        <p:spPr>
          <a:xfrm flipH="1">
            <a:off x="6324600" y="3045768"/>
            <a:ext cx="457200" cy="78432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6B16A57C-2A71-456B-8884-3B71E927CFF4}"/>
              </a:ext>
            </a:extLst>
          </p:cNvPr>
          <p:cNvCxnSpPr>
            <a:cxnSpLocks/>
          </p:cNvCxnSpPr>
          <p:nvPr/>
        </p:nvCxnSpPr>
        <p:spPr>
          <a:xfrm flipH="1">
            <a:off x="6340366" y="3715802"/>
            <a:ext cx="457200" cy="2232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F80EF9CB-7237-42D8-8788-3E3F2F240882}"/>
              </a:ext>
            </a:extLst>
          </p:cNvPr>
          <p:cNvCxnSpPr>
            <a:cxnSpLocks/>
          </p:cNvCxnSpPr>
          <p:nvPr/>
        </p:nvCxnSpPr>
        <p:spPr>
          <a:xfrm flipH="1" flipV="1">
            <a:off x="6219499" y="4193233"/>
            <a:ext cx="437797" cy="215593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BE1EE4D7-F06D-43A0-9138-BC420CDEB5C7}"/>
              </a:ext>
            </a:extLst>
          </p:cNvPr>
          <p:cNvCxnSpPr>
            <a:cxnSpLocks/>
          </p:cNvCxnSpPr>
          <p:nvPr/>
        </p:nvCxnSpPr>
        <p:spPr>
          <a:xfrm flipH="1" flipV="1">
            <a:off x="5791200" y="4889807"/>
            <a:ext cx="437797" cy="215593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AC1ECEE5-5275-4609-B2CB-E86CCCF7E7D0}"/>
              </a:ext>
            </a:extLst>
          </p:cNvPr>
          <p:cNvCxnSpPr>
            <a:cxnSpLocks/>
          </p:cNvCxnSpPr>
          <p:nvPr/>
        </p:nvCxnSpPr>
        <p:spPr>
          <a:xfrm flipH="1" flipV="1">
            <a:off x="5228898" y="5213132"/>
            <a:ext cx="365760" cy="36576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66EBF13B-257D-47AB-9359-52EB94511464}"/>
              </a:ext>
            </a:extLst>
          </p:cNvPr>
          <p:cNvCxnSpPr>
            <a:cxnSpLocks/>
          </p:cNvCxnSpPr>
          <p:nvPr/>
        </p:nvCxnSpPr>
        <p:spPr>
          <a:xfrm flipH="1" flipV="1">
            <a:off x="4533900" y="5365532"/>
            <a:ext cx="160020" cy="397292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6520FC26-CDB5-4882-8C98-E3CEB7562D49}"/>
              </a:ext>
            </a:extLst>
          </p:cNvPr>
          <p:cNvCxnSpPr>
            <a:cxnSpLocks/>
          </p:cNvCxnSpPr>
          <p:nvPr/>
        </p:nvCxnSpPr>
        <p:spPr>
          <a:xfrm flipV="1">
            <a:off x="3539952" y="5216605"/>
            <a:ext cx="365760" cy="34599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AB95F129-FFF1-4AB4-BC6F-BC070B4C42A2}"/>
              </a:ext>
            </a:extLst>
          </p:cNvPr>
          <p:cNvCxnSpPr>
            <a:cxnSpLocks/>
          </p:cNvCxnSpPr>
          <p:nvPr/>
        </p:nvCxnSpPr>
        <p:spPr>
          <a:xfrm flipV="1">
            <a:off x="2895600" y="4876801"/>
            <a:ext cx="457200" cy="230832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2C2E22B2-006C-43C7-B875-1CF2176DDF3C}"/>
              </a:ext>
            </a:extLst>
          </p:cNvPr>
          <p:cNvCxnSpPr>
            <a:cxnSpLocks/>
          </p:cNvCxnSpPr>
          <p:nvPr/>
        </p:nvCxnSpPr>
        <p:spPr>
          <a:xfrm flipV="1">
            <a:off x="2667000" y="4301029"/>
            <a:ext cx="327923" cy="11857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5EA0F297-5CCA-495E-924E-06551450F089}"/>
              </a:ext>
            </a:extLst>
          </p:cNvPr>
          <p:cNvCxnSpPr>
            <a:cxnSpLocks/>
          </p:cNvCxnSpPr>
          <p:nvPr/>
        </p:nvCxnSpPr>
        <p:spPr>
          <a:xfrm>
            <a:off x="2217138" y="3720267"/>
            <a:ext cx="555525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89AA13BB-4C9D-414D-BEE7-BA2A918548BC}"/>
              </a:ext>
            </a:extLst>
          </p:cNvPr>
          <p:cNvCxnSpPr>
            <a:cxnSpLocks/>
          </p:cNvCxnSpPr>
          <p:nvPr/>
        </p:nvCxnSpPr>
        <p:spPr>
          <a:xfrm>
            <a:off x="2194033" y="2956034"/>
            <a:ext cx="640080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575711DB-F711-4EB3-9DB7-ABF7C8A27007}"/>
              </a:ext>
            </a:extLst>
          </p:cNvPr>
          <p:cNvCxnSpPr>
            <a:cxnSpLocks/>
          </p:cNvCxnSpPr>
          <p:nvPr/>
        </p:nvCxnSpPr>
        <p:spPr>
          <a:xfrm>
            <a:off x="2346433" y="2209800"/>
            <a:ext cx="768964" cy="203508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056EB37C-48A4-4ACC-8D33-BCC4BA1E9D27}"/>
              </a:ext>
            </a:extLst>
          </p:cNvPr>
          <p:cNvCxnSpPr>
            <a:cxnSpLocks/>
          </p:cNvCxnSpPr>
          <p:nvPr/>
        </p:nvCxnSpPr>
        <p:spPr>
          <a:xfrm>
            <a:off x="3083865" y="1715746"/>
            <a:ext cx="542203" cy="249688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8507B0A0-80BD-46A6-8A52-CC111B61D162}"/>
              </a:ext>
            </a:extLst>
          </p:cNvPr>
          <p:cNvCxnSpPr>
            <a:cxnSpLocks/>
          </p:cNvCxnSpPr>
          <p:nvPr/>
        </p:nvCxnSpPr>
        <p:spPr>
          <a:xfrm>
            <a:off x="3959864" y="1322557"/>
            <a:ext cx="275696" cy="393189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8588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/>
      <p:bldP spid="3" grpId="0"/>
      <p:bldP spid="11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F58206A-B738-4779-8F2D-CD7B70999F8D}"/>
              </a:ext>
            </a:extLst>
          </p:cNvPr>
          <p:cNvSpPr txBox="1"/>
          <p:nvPr/>
        </p:nvSpPr>
        <p:spPr>
          <a:xfrm>
            <a:off x="685802" y="4840069"/>
            <a:ext cx="4267198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GB" sz="3600" dirty="0">
                <a:latin typeface="NikoshBAN" panose="02000000000000000000" pitchFamily="2" charset="0"/>
                <a:cs typeface="NikoshBAN" panose="02000000000000000000" pitchFamily="2" charset="0"/>
                <a:sym typeface="Webdings" panose="05030102010509060703" pitchFamily="18" charset="2"/>
              </a:rPr>
              <a:t>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  <a:sym typeface="Webdings" panose="05030102010509060703" pitchFamily="18" charset="2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  <a:sym typeface="Webdings" panose="05030102010509060703" pitchFamily="18" charset="2"/>
              </a:rPr>
              <a:t>SDG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  <a:sym typeface="Webdings" panose="05030102010509060703" pitchFamily="18" charset="2"/>
              </a:rPr>
              <a:t>এর পূর্ণরুপ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  <a:sym typeface="Webdings" panose="05030102010509060703" pitchFamily="18" charset="2"/>
              </a:rPr>
              <a:t> কী?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93D91C5-BF94-462D-B282-AC976B09FA75}"/>
              </a:ext>
            </a:extLst>
          </p:cNvPr>
          <p:cNvSpPr txBox="1"/>
          <p:nvPr/>
        </p:nvSpPr>
        <p:spPr>
          <a:xfrm>
            <a:off x="3388393" y="411480"/>
            <a:ext cx="2367214" cy="731520"/>
          </a:xfrm>
          <a:prstGeom prst="flowChartOffpageConnector">
            <a:avLst/>
          </a:prstGeom>
          <a:solidFill>
            <a:schemeClr val="accent2">
              <a:lumMod val="60000"/>
              <a:lumOff val="40000"/>
            </a:scheme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relaxedInset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noAutofit/>
          </a:bodyPr>
          <a:lstStyle/>
          <a:p>
            <a:pPr algn="ctr"/>
            <a:r>
              <a:rPr lang="en-US" sz="4400" b="1" spc="1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4400" b="1" spc="1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spc="1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400" b="1" spc="1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EA43A35-B82F-48E9-8303-99CCA724A1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1650" y="1528572"/>
            <a:ext cx="5162550" cy="289102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:p14="http://schemas.microsoft.com/office/powerpoint/2010/main" val="35354970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1F62236-4621-43E9-AD6B-D1BC14951CD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30" r="9521" b="68672"/>
          <a:stretch/>
        </p:blipFill>
        <p:spPr>
          <a:xfrm>
            <a:off x="2727960" y="1219200"/>
            <a:ext cx="3688081" cy="167640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46DCAF9-80AE-4078-8366-C596CFD3A272}"/>
              </a:ext>
            </a:extLst>
          </p:cNvPr>
          <p:cNvSpPr txBox="1"/>
          <p:nvPr/>
        </p:nvSpPr>
        <p:spPr>
          <a:xfrm>
            <a:off x="2334048" y="2895600"/>
            <a:ext cx="44759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প্রতীকটি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/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চিত্রটি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দ্বারা কী বোঝায়?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8CCE316-1500-49D9-8D55-E06CDBAC4819}"/>
              </a:ext>
            </a:extLst>
          </p:cNvPr>
          <p:cNvSpPr txBox="1"/>
          <p:nvPr/>
        </p:nvSpPr>
        <p:spPr>
          <a:xfrm>
            <a:off x="2659457" y="2905780"/>
            <a:ext cx="38250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সর্বত্র সব ধরনের দারিদ্রের অবসান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256CB6A-3740-4985-82D1-22B176BC0BF7}"/>
              </a:ext>
            </a:extLst>
          </p:cNvPr>
          <p:cNvSpPr txBox="1"/>
          <p:nvPr/>
        </p:nvSpPr>
        <p:spPr>
          <a:xfrm>
            <a:off x="2201800" y="384828"/>
            <a:ext cx="4740401" cy="707886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এসডিজি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১ (দারিদ্র বিলোপ)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1D60F46-DA83-4E65-84F6-66874BACAFA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61" r="9602" b="50000"/>
          <a:stretch/>
        </p:blipFill>
        <p:spPr>
          <a:xfrm>
            <a:off x="3593196" y="4343400"/>
            <a:ext cx="1957608" cy="1509992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B0E39B33-4618-47F5-A424-1E0A7E55BF5B}"/>
              </a:ext>
            </a:extLst>
          </p:cNvPr>
          <p:cNvSpPr txBox="1"/>
          <p:nvPr/>
        </p:nvSpPr>
        <p:spPr>
          <a:xfrm>
            <a:off x="2069552" y="5906869"/>
            <a:ext cx="5004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প্রতীকটি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/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চিত্রটি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দ্বারা কী বোঝায়?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D4F0914-6364-4278-8D07-DA36376B52F3}"/>
              </a:ext>
            </a:extLst>
          </p:cNvPr>
          <p:cNvSpPr txBox="1"/>
          <p:nvPr/>
        </p:nvSpPr>
        <p:spPr>
          <a:xfrm>
            <a:off x="116373" y="5953780"/>
            <a:ext cx="89112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ক্ষুধার অবসান, খাদ্য নিরাপত্তা ও উন্নত পুষ্টিমান অর্জন এবং টেকসই কৃষির প্রসার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AF77C59-E4EF-4B60-9FBD-5C98980AE0F0}"/>
              </a:ext>
            </a:extLst>
          </p:cNvPr>
          <p:cNvSpPr txBox="1"/>
          <p:nvPr/>
        </p:nvSpPr>
        <p:spPr>
          <a:xfrm>
            <a:off x="2480797" y="3559314"/>
            <a:ext cx="4182407" cy="707886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এসডিজি</a:t>
            </a:r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- ২ (ক্ষুধা মুক্তি)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5928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8" grpId="0" animBg="1"/>
      <p:bldP spid="13" grpId="0"/>
      <p:bldP spid="13" grpId="1"/>
      <p:bldP spid="14" grpId="0"/>
      <p:bldP spid="1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 algn="l">
          <a:defRPr sz="4000" dirty="0" smtClean="0">
            <a:latin typeface="NikoshBAN" panose="02000000000000000000" pitchFamily="2" charset="0"/>
            <a:cs typeface="NikoshBAN" panose="02000000000000000000" pitchFamily="2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11198</TotalTime>
  <Words>936</Words>
  <Application>Microsoft Office PowerPoint</Application>
  <PresentationFormat>On-screen Show (4:3)</PresentationFormat>
  <Paragraphs>146</Paragraphs>
  <Slides>23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NikoshBAN</vt:lpstr>
      <vt:lpstr>NikoshBAN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Firoz</dc:creator>
  <cp:lastModifiedBy>Mohammed Sahab Uddin</cp:lastModifiedBy>
  <cp:revision>832</cp:revision>
  <dcterms:created xsi:type="dcterms:W3CDTF">2006-08-16T00:00:00Z</dcterms:created>
  <dcterms:modified xsi:type="dcterms:W3CDTF">2019-11-20T05:54:04Z</dcterms:modified>
</cp:coreProperties>
</file>