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8" r:id="rId2"/>
    <p:sldId id="256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9" r:id="rId12"/>
    <p:sldId id="266" r:id="rId13"/>
    <p:sldId id="267" r:id="rId14"/>
    <p:sldId id="270" r:id="rId15"/>
    <p:sldId id="268" r:id="rId16"/>
    <p:sldId id="271" r:id="rId17"/>
    <p:sldId id="272" r:id="rId18"/>
    <p:sldId id="273" r:id="rId19"/>
  </p:sldIdLst>
  <p:sldSz cx="10058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00584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127" y="1811864"/>
            <a:ext cx="5839753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127" y="3598328"/>
            <a:ext cx="5839753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1959" y="5054602"/>
            <a:ext cx="740604" cy="279400"/>
          </a:xfrm>
        </p:spPr>
        <p:txBody>
          <a:bodyPr/>
          <a:lstStyle/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127" y="5054602"/>
            <a:ext cx="447134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9049" y="5054602"/>
            <a:ext cx="454831" cy="279400"/>
          </a:xfrm>
        </p:spPr>
        <p:txBody>
          <a:bodyPr/>
          <a:lstStyle/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1808" y="3471329"/>
            <a:ext cx="56243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7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4815415"/>
            <a:ext cx="747860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8886" y="1032934"/>
            <a:ext cx="7800630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3" y="5382153"/>
            <a:ext cx="7478607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7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06873"/>
            <a:ext cx="7478607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275666"/>
            <a:ext cx="7478610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2" y="4140199"/>
            <a:ext cx="72670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428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66" y="982132"/>
            <a:ext cx="7040275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0220" y="3352800"/>
            <a:ext cx="648207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49" y="4343401"/>
            <a:ext cx="747861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966" y="905362"/>
            <a:ext cx="50305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854" y="2827870"/>
            <a:ext cx="50305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6313" y="4140199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80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6" y="3308581"/>
            <a:ext cx="747860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4777381"/>
            <a:ext cx="747860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58" y="982132"/>
            <a:ext cx="6957685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639312"/>
            <a:ext cx="7478603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529667"/>
            <a:ext cx="7478610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5867" y="896895"/>
            <a:ext cx="50305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776" y="2607728"/>
            <a:ext cx="50305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313" y="342900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171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982132"/>
            <a:ext cx="7478607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566160"/>
            <a:ext cx="7478603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3" y="4470401"/>
            <a:ext cx="747860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7" y="3429000"/>
            <a:ext cx="7267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885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1" y="2490136"/>
            <a:ext cx="7478610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354670"/>
            <a:ext cx="72670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39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334" y="906874"/>
            <a:ext cx="1780823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4" y="906874"/>
            <a:ext cx="5407060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70063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58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313" y="2354670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2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12" y="1641413"/>
            <a:ext cx="7255087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312" y="3734860"/>
            <a:ext cx="7255087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6313" y="3599392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64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6312" y="235626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15338"/>
            <a:ext cx="7478607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553" y="2487168"/>
            <a:ext cx="3671316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667" y="2487168"/>
            <a:ext cx="3671316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9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2658533"/>
            <a:ext cx="36713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555" y="3243262"/>
            <a:ext cx="3671316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15" y="2658533"/>
            <a:ext cx="36713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15" y="3243262"/>
            <a:ext cx="3671316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6313" y="235467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5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915338"/>
            <a:ext cx="747860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35467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6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1" y="1388534"/>
            <a:ext cx="279047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69" y="982133"/>
            <a:ext cx="4241093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1" y="3031065"/>
            <a:ext cx="279047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6313" y="2912533"/>
            <a:ext cx="25669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5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883832"/>
            <a:ext cx="399542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378" y="1032933"/>
            <a:ext cx="3222409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2" y="3255432"/>
            <a:ext cx="399542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0000"/>
            </a:gs>
            <a:gs pos="89000">
              <a:srgbClr val="FFC000"/>
            </a:gs>
            <a:gs pos="100000">
              <a:srgbClr val="00B0F0"/>
            </a:gs>
            <a:gs pos="48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00584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553" y="915338"/>
            <a:ext cx="747860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2490136"/>
            <a:ext cx="7478610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338" y="5960533"/>
            <a:ext cx="126311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3CB6EF-65C6-4D60-B489-A1C3AA6F10A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552" y="5960533"/>
            <a:ext cx="561513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00" y="5960533"/>
            <a:ext cx="43506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D12561-6FF1-4E72-8473-3AFC88B1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4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F7A5BD-1880-4910-AA08-D81027FBAAA6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6AFD1955-845F-44F3-883A-5A2BAD5DF8D9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A3D7D8C6-1453-4B84-B7CF-DD00186185EC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4C6DC81C-20E6-4BF1-AB13-C1A5AA97674C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1E46FCB9-EA3D-4A74-85D0-88824292E388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57CEBC5-7A09-4E7B-8803-2E4B054FDF2A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C573DBBC-7976-4FE5-8923-C68B148F07DF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F9C8636C-CAF0-4841-80BF-E65E589A8831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A8FCC3DC-64CF-46AE-8CD8-661989B820F4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5CA452AC-E4C9-4BF9-8B1B-7742BF39707E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688FA47-DB15-47B3-997F-AE31B9BD4739}"/>
              </a:ext>
            </a:extLst>
          </p:cNvPr>
          <p:cNvSpPr txBox="1"/>
          <p:nvPr/>
        </p:nvSpPr>
        <p:spPr>
          <a:xfrm>
            <a:off x="604919" y="533400"/>
            <a:ext cx="8867866" cy="581594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799999"/>
                <a:gd name="adj2" fmla="val 43724"/>
              </a:avLst>
            </a:prstTxWarp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15ADE6-A365-4D8D-8F8B-0AF764EDB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78" y="1989242"/>
            <a:ext cx="4876800" cy="35501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6213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160E37-8F37-4B25-B344-BB32DFF92578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87C8E494-FE38-4FB4-980C-977742DB8B39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040587EF-1EAA-43DC-8627-42B675A8B1E9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2DE0FFD1-E098-466A-93DE-CAFF71C5C329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4FE4A172-9C4E-488E-BFE5-EA1D595AAB7D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2CBFF1F-E1C1-4627-9090-4F1E6C7C83EE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F4C494D2-B7AE-4027-A093-5ACB125CEFC1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DF6752B3-39D9-4884-9049-423D72E11898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2C61F0C7-F8A8-4F63-9A9A-F61B42CF26AA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80462EAB-2DFA-4DF0-AA21-947045EB98DF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2" descr="L:\MY FOLDER\Soil polution\p26.jpg">
            <a:extLst>
              <a:ext uri="{FF2B5EF4-FFF2-40B4-BE49-F238E27FC236}">
                <a16:creationId xmlns:a16="http://schemas.microsoft.com/office/drawing/2014/main" id="{78C90307-467A-4240-ACE4-C7059CEA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849908" y="1947117"/>
            <a:ext cx="2748366" cy="28608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2" descr="J:\MY FOLDER\Soil polution\p40.jpg">
            <a:extLst>
              <a:ext uri="{FF2B5EF4-FFF2-40B4-BE49-F238E27FC236}">
                <a16:creationId xmlns:a16="http://schemas.microsoft.com/office/drawing/2014/main" id="{FFAD90AE-4769-4ADB-A76F-D2F9DD156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67302" y="1947116"/>
            <a:ext cx="2748366" cy="28608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3507529-99D8-413C-A4CB-94E930304970}"/>
              </a:ext>
            </a:extLst>
          </p:cNvPr>
          <p:cNvGrpSpPr/>
          <p:nvPr/>
        </p:nvGrpSpPr>
        <p:grpSpPr>
          <a:xfrm>
            <a:off x="3218005" y="1280490"/>
            <a:ext cx="3627228" cy="4643232"/>
            <a:chOff x="3218005" y="1280490"/>
            <a:chExt cx="3627228" cy="4643232"/>
          </a:xfrm>
        </p:grpSpPr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C035F7CB-7D51-414F-8200-B902FBA11424}"/>
                </a:ext>
              </a:extLst>
            </p:cNvPr>
            <p:cNvSpPr txBox="1">
              <a:spLocks/>
            </p:cNvSpPr>
            <p:nvPr/>
          </p:nvSpPr>
          <p:spPr>
            <a:xfrm>
              <a:off x="3641417" y="1280490"/>
              <a:ext cx="2748366" cy="4643232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txBody>
            <a:bodyPr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/>
                <a:buNone/>
              </a:pPr>
              <a:r>
                <a:rPr lang="bn-BD" sz="2800" b="1" dirty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গাছপালা ও বন জঙ্গল নির্বিচারে কেটে ফেলার ফলে মাটি সহজেই স্থানান্তরিত হচ্ছে । ফলে মাটির উপরি</a:t>
              </a:r>
              <a:r>
                <a:rPr lang="en-US" sz="2800" b="1" dirty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bn-BD" sz="2800" b="1" dirty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তলের  উর্বরতা কমে যাচ্ছে।</a:t>
              </a:r>
              <a:r>
                <a:rPr lang="en-US" sz="2800" b="1" dirty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যা</a:t>
              </a:r>
              <a:r>
                <a:rPr lang="en-US" sz="2800" b="1" dirty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 মাটি </a:t>
              </a:r>
              <a:r>
                <a:rPr lang="en-US" sz="2800" b="1" dirty="0" err="1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দূষণের</a:t>
              </a:r>
              <a:r>
                <a:rPr lang="en-US" sz="2800" b="1" dirty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আর</a:t>
              </a:r>
              <a:r>
                <a:rPr lang="en-US" sz="2800" b="1" dirty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একটি</a:t>
              </a:r>
              <a:r>
                <a:rPr lang="en-US" sz="2800" b="1" dirty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কারণ</a:t>
              </a:r>
              <a:r>
                <a:rPr lang="en-US" sz="2800" b="1" dirty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sp>
          <p:nvSpPr>
            <p:cNvPr id="22" name="Arrow: Left 21">
              <a:extLst>
                <a:ext uri="{FF2B5EF4-FFF2-40B4-BE49-F238E27FC236}">
                  <a16:creationId xmlns:a16="http://schemas.microsoft.com/office/drawing/2014/main" id="{844F4A00-AC62-4730-B2CD-D84B0AFC2EBC}"/>
                </a:ext>
              </a:extLst>
            </p:cNvPr>
            <p:cNvSpPr/>
            <p:nvPr/>
          </p:nvSpPr>
          <p:spPr>
            <a:xfrm>
              <a:off x="3218005" y="2832551"/>
              <a:ext cx="423412" cy="805998"/>
            </a:xfrm>
            <a:prstGeom prst="lef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Left 22">
              <a:extLst>
                <a:ext uri="{FF2B5EF4-FFF2-40B4-BE49-F238E27FC236}">
                  <a16:creationId xmlns:a16="http://schemas.microsoft.com/office/drawing/2014/main" id="{2491193D-C3F9-40CB-8319-3FAD27926A66}"/>
                </a:ext>
              </a:extLst>
            </p:cNvPr>
            <p:cNvSpPr/>
            <p:nvPr/>
          </p:nvSpPr>
          <p:spPr>
            <a:xfrm flipH="1">
              <a:off x="6408139" y="2832551"/>
              <a:ext cx="437094" cy="805998"/>
            </a:xfrm>
            <a:prstGeom prst="lef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5AA92BF-EA13-47C2-8E99-D790E15E9DCA}"/>
              </a:ext>
            </a:extLst>
          </p:cNvPr>
          <p:cNvSpPr/>
          <p:nvPr/>
        </p:nvSpPr>
        <p:spPr>
          <a:xfrm>
            <a:off x="2645408" y="419100"/>
            <a:ext cx="47868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>
                <a:latin typeface="Nikosh" pitchFamily="2" charset="0"/>
                <a:cs typeface="Nikosh" pitchFamily="2" charset="0"/>
              </a:rPr>
              <a:t>মাটি দূষণের কারণ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ও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atin typeface="Nikosh" pitchFamily="2" charset="0"/>
                <a:cs typeface="Nikosh" pitchFamily="2" charset="0"/>
              </a:rPr>
              <a:t>উৎস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সমূহ</a:t>
            </a:r>
            <a:endParaRPr lang="en-US" sz="3600" dirty="0"/>
          </a:p>
        </p:txBody>
      </p:sp>
      <p:pic>
        <p:nvPicPr>
          <p:cNvPr id="26" name="Picture 2" descr="I:\MY FOLDER\Soil polution\S 13.jpg">
            <a:extLst>
              <a:ext uri="{FF2B5EF4-FFF2-40B4-BE49-F238E27FC236}">
                <a16:creationId xmlns:a16="http://schemas.microsoft.com/office/drawing/2014/main" id="{B5BE5455-A5B3-4B63-AEC6-7DE5276C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67302" y="1785731"/>
            <a:ext cx="2875771" cy="321696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3" descr="I:\MY FOLDER\Soil polution\p36.jpg">
            <a:extLst>
              <a:ext uri="{FF2B5EF4-FFF2-40B4-BE49-F238E27FC236}">
                <a16:creationId xmlns:a16="http://schemas.microsoft.com/office/drawing/2014/main" id="{E2296D83-B226-40F2-93D6-CE1E04F4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621381" y="1789043"/>
            <a:ext cx="2898805" cy="321696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E77370E-4004-4824-9325-6F14584BAEC4}"/>
              </a:ext>
            </a:extLst>
          </p:cNvPr>
          <p:cNvGrpSpPr/>
          <p:nvPr/>
        </p:nvGrpSpPr>
        <p:grpSpPr>
          <a:xfrm>
            <a:off x="3445745" y="1649896"/>
            <a:ext cx="3046735" cy="3352800"/>
            <a:chOff x="3523833" y="1591917"/>
            <a:chExt cx="3046735" cy="3352800"/>
          </a:xfrm>
          <a:solidFill>
            <a:srgbClr val="FF0000"/>
          </a:solidFill>
        </p:grpSpPr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222724BA-FF9C-4F0C-A5C6-1436461A1007}"/>
                </a:ext>
              </a:extLst>
            </p:cNvPr>
            <p:cNvSpPr txBox="1">
              <a:spLocks/>
            </p:cNvSpPr>
            <p:nvPr/>
          </p:nvSpPr>
          <p:spPr>
            <a:xfrm>
              <a:off x="3947245" y="1591917"/>
              <a:ext cx="2199911" cy="33528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/>
                <a:buNone/>
              </a:pP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মানুষের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ব্যবহারকৃত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বিভিন্ন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পদার্থের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কারণে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মাটি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দূষিত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হচ্ছে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sp>
          <p:nvSpPr>
            <p:cNvPr id="30" name="Arrow: Left 29">
              <a:extLst>
                <a:ext uri="{FF2B5EF4-FFF2-40B4-BE49-F238E27FC236}">
                  <a16:creationId xmlns:a16="http://schemas.microsoft.com/office/drawing/2014/main" id="{26B342F9-9693-4B13-8161-C04B1EA58ECE}"/>
                </a:ext>
              </a:extLst>
            </p:cNvPr>
            <p:cNvSpPr/>
            <p:nvPr/>
          </p:nvSpPr>
          <p:spPr>
            <a:xfrm>
              <a:off x="3523833" y="2623002"/>
              <a:ext cx="423412" cy="805998"/>
            </a:xfrm>
            <a:prstGeom prst="leftArrow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Left 30">
              <a:extLst>
                <a:ext uri="{FF2B5EF4-FFF2-40B4-BE49-F238E27FC236}">
                  <a16:creationId xmlns:a16="http://schemas.microsoft.com/office/drawing/2014/main" id="{FF12030D-C973-4022-A1D3-E578B5B9F500}"/>
                </a:ext>
              </a:extLst>
            </p:cNvPr>
            <p:cNvSpPr/>
            <p:nvPr/>
          </p:nvSpPr>
          <p:spPr>
            <a:xfrm flipH="1">
              <a:off x="6165512" y="2623002"/>
              <a:ext cx="405056" cy="805998"/>
            </a:xfrm>
            <a:prstGeom prst="leftArrow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35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07729647-0F90-4BE9-A2D4-993C3FE75179}"/>
              </a:ext>
            </a:extLst>
          </p:cNvPr>
          <p:cNvSpPr/>
          <p:nvPr/>
        </p:nvSpPr>
        <p:spPr>
          <a:xfrm>
            <a:off x="3601329" y="584981"/>
            <a:ext cx="2602523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1A1333-59C4-48FE-A411-2087D1C68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052" y="1770764"/>
            <a:ext cx="3731075" cy="2859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84AFA6E-F566-4F81-9F69-EF12233C1664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54EE917B-4E8D-4B73-9E1A-4966A1DDE6B9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D27BBE3B-2302-43B8-B453-2B0A3E9553B1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4EE70E4-2960-4B0A-B2FB-8EC84528F49E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4DD9E9F0-612C-445C-8B4E-776453EF05C2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DE766416-B06C-432B-87D8-4404F8550E9B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AB231C41-E89C-484D-A382-F901062DC806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5C1794BB-1EE3-412D-AA01-FAC23AD99BBD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614E981C-0C9A-40D0-BA0A-10F3727C9C55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E598B72E-7675-4409-BF5A-1A016747A27C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C46E0C3-96E4-40B6-8BD1-EE6206D3DE32}"/>
              </a:ext>
            </a:extLst>
          </p:cNvPr>
          <p:cNvSpPr/>
          <p:nvPr/>
        </p:nvSpPr>
        <p:spPr>
          <a:xfrm>
            <a:off x="1881543" y="5097686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4808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261B191-789A-4B28-859E-223FB021CBCF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88BC48C2-A178-4AEC-AC97-BE51E572516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54AD66D6-3282-43E3-AD93-BA108603BAD8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D8D79225-F7DC-4762-8F8A-562C75FBA6F9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6E6F7E26-95C3-4C20-B322-0D0F7F2FC8A8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9BADA9AE-234E-46E2-9E9E-20C91B4361D5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A29F6678-04C0-4824-93F6-F88296CAF55C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ADBD4C54-64BB-4F07-B75F-A4C099412F98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2820EC12-1CF0-4DCB-AE32-BBFA5287EF4A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49B50E58-FE1A-4CA5-B277-57DF9BD85C0C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3FCFC87-B2FC-4292-93FC-4A07DBFD6729}"/>
              </a:ext>
            </a:extLst>
          </p:cNvPr>
          <p:cNvSpPr txBox="1">
            <a:spLocks/>
          </p:cNvSpPr>
          <p:nvPr/>
        </p:nvSpPr>
        <p:spPr>
          <a:xfrm>
            <a:off x="657352" y="4922836"/>
            <a:ext cx="8763000" cy="1173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দূষনের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ফলে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ঊর্বরতা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নষ্ট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হয়ে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যায়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ফলে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উদ্ভিদের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বৃদ্ধি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ঘটে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33" name="Picture 3" descr="I:\MY FOLDER\Soil polution\S 14.jpg">
            <a:extLst>
              <a:ext uri="{FF2B5EF4-FFF2-40B4-BE49-F238E27FC236}">
                <a16:creationId xmlns:a16="http://schemas.microsoft.com/office/drawing/2014/main" id="{2F9F563F-89AC-4C53-B5C4-56A0992BF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 bwMode="auto">
          <a:xfrm>
            <a:off x="5525305" y="1657212"/>
            <a:ext cx="3236568" cy="3009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FC958DFA-76F2-4155-88F6-C7469A4B414E}"/>
              </a:ext>
            </a:extLst>
          </p:cNvPr>
          <p:cNvSpPr txBox="1">
            <a:spLocks/>
          </p:cNvSpPr>
          <p:nvPr/>
        </p:nvSpPr>
        <p:spPr>
          <a:xfrm>
            <a:off x="2438313" y="514465"/>
            <a:ext cx="5284738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n>
                  <a:solidFill>
                    <a:srgbClr val="C00000"/>
                  </a:solidFill>
                </a:ln>
                <a:latin typeface="Nikosh" pitchFamily="2" charset="0"/>
                <a:cs typeface="Nikosh" pitchFamily="2" charset="0"/>
              </a:rPr>
              <a:t>মাটি দূষণের ফলে সৃষ্ট সমস্যা সমূহ</a:t>
            </a:r>
            <a:endParaRPr lang="en-US" sz="3600" b="1" dirty="0">
              <a:ln>
                <a:solidFill>
                  <a:srgbClr val="C00000"/>
                </a:solidFill>
              </a:ln>
              <a:latin typeface="Nikosh" pitchFamily="2" charset="0"/>
              <a:cs typeface="Nikosh" pitchFamily="2" charset="0"/>
            </a:endParaRPr>
          </a:p>
        </p:txBody>
      </p:sp>
      <p:pic>
        <p:nvPicPr>
          <p:cNvPr id="35" name="Picture 2" descr="I:\MY FOLDER\Soil polution\S 22.jpg">
            <a:extLst>
              <a:ext uri="{FF2B5EF4-FFF2-40B4-BE49-F238E27FC236}">
                <a16:creationId xmlns:a16="http://schemas.microsoft.com/office/drawing/2014/main" id="{443C3CBC-B1CC-4349-B0D9-B8C39390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 bwMode="auto">
          <a:xfrm>
            <a:off x="939556" y="1714730"/>
            <a:ext cx="3123003" cy="3066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419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C0928C7-233E-411B-838B-6E51A5A1D33D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80C86FB5-C816-4614-9336-E15D0A261AEB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57FB862D-5B21-4AF5-B164-53DF3821DD04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22F63C67-D559-4DE5-851A-3AF601C3C6B8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45428196-21B9-49D0-AD27-E2CE87079624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D371E6C0-3857-441F-BBF2-7D258107F507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FC56EDB0-CB8A-43F7-9A66-24485178129E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E9731167-B458-4D6A-B547-4C5567265518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5E422301-E47C-4F57-BFBE-74564266140D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30A82949-C357-4806-B4D2-C405DFA8ECD6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6CACFF1-3735-41BB-87A9-574460BFE12A}"/>
              </a:ext>
            </a:extLst>
          </p:cNvPr>
          <p:cNvSpPr/>
          <p:nvPr/>
        </p:nvSpPr>
        <p:spPr>
          <a:xfrm>
            <a:off x="2461591" y="586740"/>
            <a:ext cx="4840358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মাটি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দূষণ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রোধে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করনীয়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সমূহ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24F9E1-3179-47F7-980A-383A0210F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r="12725"/>
          <a:stretch/>
        </p:blipFill>
        <p:spPr>
          <a:xfrm>
            <a:off x="6099729" y="1966213"/>
            <a:ext cx="2752725" cy="2500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F9F4CA-576B-4585-A08F-024D9D210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8" y="1905181"/>
            <a:ext cx="2752725" cy="2500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687DEF-FEDC-404B-B1F7-A8B7AC039CAA}"/>
              </a:ext>
            </a:extLst>
          </p:cNvPr>
          <p:cNvSpPr txBox="1"/>
          <p:nvPr/>
        </p:nvSpPr>
        <p:spPr>
          <a:xfrm>
            <a:off x="1834310" y="5077370"/>
            <a:ext cx="640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0C86BA-145F-4861-B8A1-D49C298C0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36" y="1905181"/>
            <a:ext cx="4121727" cy="2749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600533-92B1-4564-B455-253B9C333739}"/>
              </a:ext>
            </a:extLst>
          </p:cNvPr>
          <p:cNvSpPr txBox="1"/>
          <p:nvPr/>
        </p:nvSpPr>
        <p:spPr>
          <a:xfrm>
            <a:off x="1481692" y="5150759"/>
            <a:ext cx="763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D570E5-A42D-40E6-AC54-B822D6741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53" y="1537666"/>
            <a:ext cx="4742355" cy="317306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FB8A62F-CE6B-4E37-B80B-F6809CCF6554}"/>
              </a:ext>
            </a:extLst>
          </p:cNvPr>
          <p:cNvSpPr txBox="1"/>
          <p:nvPr/>
        </p:nvSpPr>
        <p:spPr>
          <a:xfrm>
            <a:off x="1504668" y="5138035"/>
            <a:ext cx="728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4998EE9-3941-4306-AF0B-7EEE6DF49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9" y="1930020"/>
            <a:ext cx="3784373" cy="2518328"/>
          </a:xfrm>
          <a:prstGeom prst="roundRect">
            <a:avLst>
              <a:gd name="adj" fmla="val 16667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ECE2AD9-EA33-4780-83AD-681B3B8D9A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10" y="1930021"/>
            <a:ext cx="3731492" cy="2518327"/>
          </a:xfrm>
          <a:prstGeom prst="roundRect">
            <a:avLst>
              <a:gd name="adj" fmla="val 16667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04B026-87DC-4B54-985E-A31F535E2C68}"/>
              </a:ext>
            </a:extLst>
          </p:cNvPr>
          <p:cNvSpPr txBox="1"/>
          <p:nvPr/>
        </p:nvSpPr>
        <p:spPr>
          <a:xfrm>
            <a:off x="604919" y="4845913"/>
            <a:ext cx="8867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7" name="Picture 26" descr="p63.jpg">
            <a:extLst>
              <a:ext uri="{FF2B5EF4-FFF2-40B4-BE49-F238E27FC236}">
                <a16:creationId xmlns:a16="http://schemas.microsoft.com/office/drawing/2014/main" id="{2762D174-CF4A-4E62-883C-A12AF70701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contrast="30000"/>
          </a:blip>
          <a:stretch>
            <a:fillRect/>
          </a:stretch>
        </p:blipFill>
        <p:spPr>
          <a:xfrm>
            <a:off x="2837335" y="1911151"/>
            <a:ext cx="4403034" cy="281378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74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21" grpId="0"/>
      <p:bldP spid="21" grpId="1"/>
      <p:bldP spid="23" grpId="0"/>
      <p:bldP spid="23" grpId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877C56E-7EA0-4DF9-A444-D4F211B955AE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1C3816BF-B72B-4A4E-9854-04645C8F1D6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BB5DA561-78BF-49CD-8327-C7FF91BF67D9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A9ECA2CE-CCE4-42FD-878D-963B021ED44E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528ADB13-A90A-4B0F-A87B-21616CC8A276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EE842BF6-7CE4-48B0-ABF4-45249F73555E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2E8BB7D2-CF39-4DB6-AAAF-3922B96E3048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D60F52CA-F480-4299-BF5B-D837CA0AC221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C0AD3BB6-8D26-40A8-B99D-60DD89080CFD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807771A3-10F5-49CB-A98D-59CFA882F11A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CD5BD25B-01A8-4A91-894A-73C97614794E}"/>
              </a:ext>
            </a:extLst>
          </p:cNvPr>
          <p:cNvSpPr/>
          <p:nvPr/>
        </p:nvSpPr>
        <p:spPr>
          <a:xfrm>
            <a:off x="3608293" y="651413"/>
            <a:ext cx="2836170" cy="4590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6D0014-FFCE-44E5-9622-E3E694207E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696" y="1129313"/>
            <a:ext cx="3545816" cy="28998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46E6B7-4F3B-4D09-A37D-C2DFEBD898FA}"/>
              </a:ext>
            </a:extLst>
          </p:cNvPr>
          <p:cNvSpPr/>
          <p:nvPr/>
        </p:nvSpPr>
        <p:spPr>
          <a:xfrm>
            <a:off x="1242651" y="4512147"/>
            <a:ext cx="7979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রোধে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করনীয়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9393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A5292B-327A-4D77-B8E5-7379DA94F1E4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B188B940-38A5-49F6-B1BC-02BA72C02AD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512726A8-18AC-4A8A-B895-0653E2ECB011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E4805979-DA5B-4B5C-AB5F-C7229CA064CC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7FFEE9A3-2E2F-4EEB-AEAF-ECA6935C40C6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F12BD6CB-580F-43A2-ACCA-295CF2CE361D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EB6141AA-C443-4586-9268-747B46ED3FAF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2A83ABF5-CEAC-4CFA-8348-31AF26FDA67F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E369DC61-CCF9-4543-A655-F56DFB2EAD1E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1C685FCA-06A2-4851-96D7-68139FC372FC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103FAFE-B363-4536-A34F-C3678420C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9" y="1960907"/>
            <a:ext cx="3784373" cy="2518328"/>
          </a:xfrm>
          <a:prstGeom prst="roundRect">
            <a:avLst>
              <a:gd name="adj" fmla="val 16667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00B20A-3E37-4E22-9782-ED47F0E54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10" y="1960908"/>
            <a:ext cx="3731492" cy="2518327"/>
          </a:xfrm>
          <a:prstGeom prst="roundRect">
            <a:avLst>
              <a:gd name="adj" fmla="val 16667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E2B1A-35E7-45C4-99F5-774418108373}"/>
              </a:ext>
            </a:extLst>
          </p:cNvPr>
          <p:cNvSpPr txBox="1"/>
          <p:nvPr/>
        </p:nvSpPr>
        <p:spPr>
          <a:xfrm>
            <a:off x="604919" y="4876800"/>
            <a:ext cx="8867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1" name="Picture 20" descr="p63.jpg">
            <a:extLst>
              <a:ext uri="{FF2B5EF4-FFF2-40B4-BE49-F238E27FC236}">
                <a16:creationId xmlns:a16="http://schemas.microsoft.com/office/drawing/2014/main" id="{519AA1C6-4C56-4298-8601-4DD785C99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2837335" y="1942038"/>
            <a:ext cx="4403034" cy="281378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09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7CDC66-8991-4CD1-B258-EC163233DD41}"/>
              </a:ext>
            </a:extLst>
          </p:cNvPr>
          <p:cNvSpPr txBox="1"/>
          <p:nvPr/>
        </p:nvSpPr>
        <p:spPr>
          <a:xfrm>
            <a:off x="4045226" y="674435"/>
            <a:ext cx="1967948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577390-5C93-423E-AB64-1A66612D6FCA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54E00CD4-CC34-464B-AF35-94F51EAAA22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B0B24B3F-1FA7-4381-B4EE-2536F112AAC5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93FB622A-B7CC-4064-B83C-F3D4F84072F4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9E8C2828-A703-455C-ABC0-0F3AF88204D7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6D8498BC-0E56-4DA8-ABA8-FECEE2D77A58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33390A9A-5E6F-4A11-968D-D8011094C0CA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D5F2612B-4387-4FD8-BFD8-F8453B250569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EEC2446D-5DFF-4C1F-9273-B6358DAE6437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8F2F10B2-B1DD-4EF2-98CA-CF93E3ED658C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E08ED03-7EEE-464A-8C5C-187E034165DF}"/>
              </a:ext>
            </a:extLst>
          </p:cNvPr>
          <p:cNvSpPr/>
          <p:nvPr/>
        </p:nvSpPr>
        <p:spPr>
          <a:xfrm>
            <a:off x="2131793" y="2210665"/>
            <a:ext cx="4272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8D4D9A-E3CC-486A-8E96-7705C1563A31}"/>
              </a:ext>
            </a:extLst>
          </p:cNvPr>
          <p:cNvSpPr/>
          <p:nvPr/>
        </p:nvSpPr>
        <p:spPr>
          <a:xfrm>
            <a:off x="2131793" y="2844225"/>
            <a:ext cx="4466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DD1B8B-34B3-4EE4-84FE-FF3D54A9DDFB}"/>
              </a:ext>
            </a:extLst>
          </p:cNvPr>
          <p:cNvSpPr/>
          <p:nvPr/>
        </p:nvSpPr>
        <p:spPr>
          <a:xfrm>
            <a:off x="2131793" y="3513140"/>
            <a:ext cx="6779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রন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003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6A6CD74-8380-4B65-8C49-4073D924C320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61316D17-3AF4-4481-8B39-76A01B2CC939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A52999DA-CD50-4306-B866-187D47B97274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20DA2AE1-E6E6-40FE-9EA7-9930C38F638A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0B0B0474-073A-4BD5-9E48-9B4AD3B485AD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099A8E77-81DD-482A-8686-D58D84D47C88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BB097CB4-95C1-4CDD-8654-25A26680D22E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8BB53653-DA9A-4997-9960-B95EE0C774EC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D7B42858-8675-4F2C-A7C9-AEA92C672EF9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885E29C4-B589-4296-9A30-1627E60840EB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1A767F28-EC37-4A18-A9D6-760177552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7" y="505065"/>
            <a:ext cx="8867866" cy="57716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15B95C-68DA-473A-B5FA-CD80066F141B}"/>
              </a:ext>
            </a:extLst>
          </p:cNvPr>
          <p:cNvSpPr/>
          <p:nvPr/>
        </p:nvSpPr>
        <p:spPr>
          <a:xfrm>
            <a:off x="703399" y="5678269"/>
            <a:ext cx="908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রোধে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করনীয়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একটা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পোস্টার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? </a:t>
            </a:r>
            <a:endParaRPr lang="en-US" sz="3600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686B9D-21A5-4021-8460-5DBEEB4F3FAA}"/>
              </a:ext>
            </a:extLst>
          </p:cNvPr>
          <p:cNvSpPr txBox="1"/>
          <p:nvPr/>
        </p:nvSpPr>
        <p:spPr>
          <a:xfrm>
            <a:off x="3362452" y="228600"/>
            <a:ext cx="3352800" cy="85129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C79EBD-6B45-4FD6-B8FC-A229DD22930D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88009CB-E8D3-4348-BA93-013A334AA3A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44361424-8F31-4ED6-AA0E-709CA1494B44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A03933A9-4FF0-4535-93F8-84DB7CF8354D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9529012F-31CF-478A-A571-41A34D4A2574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A75610FB-2F4A-4B15-97F0-2220F77850E1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64283470-E5B0-4323-9E1D-179ABD16C196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51F2FE36-68C0-40A1-A6FA-8FA146615131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FC9C275F-C65D-4337-A9D0-8134DFDDC4D7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80F0ABA6-4EC8-4C8E-A661-5A5675FCF2F5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64DEB3E-E014-47DC-B1F7-1F304B64226D}"/>
              </a:ext>
            </a:extLst>
          </p:cNvPr>
          <p:cNvSpPr txBox="1">
            <a:spLocks/>
          </p:cNvSpPr>
          <p:nvPr/>
        </p:nvSpPr>
        <p:spPr>
          <a:xfrm>
            <a:off x="855897" y="699383"/>
            <a:ext cx="8314006" cy="600690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Pour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6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L:\Environment Pic\Nature 1.jpg">
            <a:extLst>
              <a:ext uri="{FF2B5EF4-FFF2-40B4-BE49-F238E27FC236}">
                <a16:creationId xmlns:a16="http://schemas.microsoft.com/office/drawing/2014/main" id="{00642C80-FA07-4853-B901-38A16109A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2782957" y="2193235"/>
            <a:ext cx="4373217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4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765E1C-FE39-4C95-AAD9-439E894B4FB7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3C9EA304-BDCA-40B0-97C1-DBF4B6EAAA7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6B49AFD-373B-4768-939D-D2E4EDE1C835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15C0585A-ACE4-4A91-924C-56037DFA7E9C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2B8B87E3-EBD2-4D92-8A0C-C5673911C9F4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9A25F286-CEF9-4126-9B6E-A47DC5CC9B50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C60546BC-4DC0-4D75-86CF-4F22DFC7ED72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E1A2593A-00D1-4E60-BF08-E5791CDC2AD2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957E6199-922E-40C3-833C-70A0104139F6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EA40948E-7DBF-468C-87B1-5E7AE8A44B98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AB7468-E20A-4156-946E-14B963951286}"/>
              </a:ext>
            </a:extLst>
          </p:cNvPr>
          <p:cNvSpPr/>
          <p:nvPr/>
        </p:nvSpPr>
        <p:spPr>
          <a:xfrm>
            <a:off x="1031119" y="3534012"/>
            <a:ext cx="3910271" cy="248578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32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400" b="1" dirty="0">
                <a:ln>
                  <a:noFill/>
                  <a:prstDash val="sys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D4933AA-6AAE-4B8C-8C3A-D1FEFB0129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506914" y="1184792"/>
            <a:ext cx="1433012" cy="1392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 descr="7.jpg">
            <a:extLst>
              <a:ext uri="{FF2B5EF4-FFF2-40B4-BE49-F238E27FC236}">
                <a16:creationId xmlns:a16="http://schemas.microsoft.com/office/drawing/2014/main" id="{38C32449-47C7-4ED9-864C-9E64461BC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074" y="1164321"/>
            <a:ext cx="1164364" cy="1521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36C9D03-1D4E-4586-B5E4-0CEB77B5F871}"/>
              </a:ext>
            </a:extLst>
          </p:cNvPr>
          <p:cNvSpPr/>
          <p:nvPr/>
        </p:nvSpPr>
        <p:spPr>
          <a:xfrm>
            <a:off x="5008139" y="3534013"/>
            <a:ext cx="4043871" cy="248578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সপ্তম</a:t>
            </a:r>
            <a:r>
              <a:rPr lang="bn-BD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b="1" dirty="0">
              <a:ln w="3175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bn-BD" sz="2800" b="1" dirty="0">
              <a:ln w="3175"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1,2,3,4</a:t>
            </a:r>
            <a:endParaRPr lang="en-US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Left-Right Arrow 6">
            <a:extLst>
              <a:ext uri="{FF2B5EF4-FFF2-40B4-BE49-F238E27FC236}">
                <a16:creationId xmlns:a16="http://schemas.microsoft.com/office/drawing/2014/main" id="{108EF180-3BB0-46EF-B950-817100634909}"/>
              </a:ext>
            </a:extLst>
          </p:cNvPr>
          <p:cNvSpPr/>
          <p:nvPr/>
        </p:nvSpPr>
        <p:spPr>
          <a:xfrm>
            <a:off x="3185588" y="1024292"/>
            <a:ext cx="3578352" cy="1475232"/>
          </a:xfrm>
          <a:prstGeom prst="left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chemeClr val="tx1"/>
                  </a:solidFill>
                  <a:prstDash val="dash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800" b="1" dirty="0">
              <a:ln>
                <a:solidFill>
                  <a:schemeClr val="tx1"/>
                </a:solidFill>
                <a:prstDash val="dash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5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65A866-2B57-495C-9C8B-7DB3F6C4CD14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8B0317DE-751E-453F-93E3-90BBA7F9EBE1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16CD3AF4-88A6-430B-8015-52BDE81CFE17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2F7CDC1E-D648-405C-B615-74C33F75DDD9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7955A300-5D9F-4613-BA95-3592D9A6B998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637F364F-B68C-46DE-9E4B-AA4A32EE40AE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6B176C73-A89B-4945-A4B3-01276B02BB2F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17FDB51D-41D5-4986-A95E-CAC4F224B990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54E29F39-692A-406F-BEE0-6C416EF43C80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21FAF84B-580A-4246-84CF-4406BB397D36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6D8E6BB-CEC6-415E-9EEA-EB414E6FAA4B}"/>
              </a:ext>
            </a:extLst>
          </p:cNvPr>
          <p:cNvSpPr txBox="1">
            <a:spLocks/>
          </p:cNvSpPr>
          <p:nvPr/>
        </p:nvSpPr>
        <p:spPr>
          <a:xfrm>
            <a:off x="470452" y="5791199"/>
            <a:ext cx="9117496" cy="4974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পদার্থ,প্লাস্টিক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অপচনশীল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মাটিতে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মিশে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যাচ্ছে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D955D4-0A80-461F-A1F0-191BC0FDBC47}"/>
              </a:ext>
            </a:extLst>
          </p:cNvPr>
          <p:cNvSpPr/>
          <p:nvPr/>
        </p:nvSpPr>
        <p:spPr>
          <a:xfrm>
            <a:off x="2377858" y="537376"/>
            <a:ext cx="5246949" cy="6463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36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3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ছবিগুলোতে</a:t>
            </a:r>
            <a:r>
              <a:rPr lang="en-US" sz="3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দেখছি</a:t>
            </a:r>
            <a:endParaRPr lang="en-US" sz="36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8BDB59-B02F-4357-B47D-CFD5ED13B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82" y="3579504"/>
            <a:ext cx="2652714" cy="1919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A193B8-B743-4DF2-9C26-6C0AFB703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8" y="1363852"/>
            <a:ext cx="2652714" cy="1941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57F730-35A2-4874-BA1F-5AF09C221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95" y="1363852"/>
            <a:ext cx="2652714" cy="1919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2" descr="J:\MY FOLDER\Soil polution\p24.jpg">
            <a:extLst>
              <a:ext uri="{FF2B5EF4-FFF2-40B4-BE49-F238E27FC236}">
                <a16:creationId xmlns:a16="http://schemas.microsoft.com/office/drawing/2014/main" id="{2272F342-EC48-40C9-BD78-020C8EE0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2203648" y="3574467"/>
            <a:ext cx="2649725" cy="1904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" descr="J:\MY FOLDER\Soil polution\p2.jpg">
            <a:extLst>
              <a:ext uri="{FF2B5EF4-FFF2-40B4-BE49-F238E27FC236}">
                <a16:creationId xmlns:a16="http://schemas.microsoft.com/office/drawing/2014/main" id="{FF5B7790-F755-462A-8650-23326C20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tretch>
            <a:fillRect/>
          </a:stretch>
        </p:blipFill>
        <p:spPr bwMode="auto">
          <a:xfrm>
            <a:off x="6735745" y="1335166"/>
            <a:ext cx="2652714" cy="1941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47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5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50"/>
                            </p:stCondLst>
                            <p:childTnLst>
                              <p:par>
                                <p:cTn id="2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5A475D-09B3-41D2-834E-072B67A6EAF1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A707877B-FDE1-445F-9F9F-441E3B4B6F26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C77B13A2-BC19-492D-9EC4-6FE14F0D9A9A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46972684-361F-4D7D-8BA2-0F755F08686E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CB98CF28-BFE1-4F4E-8EB4-4E544D456351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4A8426AD-A8D1-427B-8B6D-D41745EEB847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8C5DDBAE-133A-4DBB-8E55-87BE6F981611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26B4D70E-A6BB-4A71-BE15-D6B48FAAE371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80F1A5BD-E4A0-4EC8-BBC4-FEE698D3BDBE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75EF2E95-9E01-494E-AAE1-6F44F8BFC967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5DC187B-421D-40D4-BBB2-AF52118F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01" y="2116844"/>
            <a:ext cx="3843804" cy="2557877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6FEA69-1DA3-4E58-B34B-AA8979968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9" y="2116845"/>
            <a:ext cx="3857782" cy="2557877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D1981A5-070C-4BC9-BB7D-B61FE0A08E0B}"/>
              </a:ext>
            </a:extLst>
          </p:cNvPr>
          <p:cNvSpPr/>
          <p:nvPr/>
        </p:nvSpPr>
        <p:spPr>
          <a:xfrm>
            <a:off x="2377858" y="537376"/>
            <a:ext cx="580319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ছবি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গুলোতে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বুঝতে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পারছি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639CF1-7995-4FD3-8E89-7E2F7F75B771}"/>
              </a:ext>
            </a:extLst>
          </p:cNvPr>
          <p:cNvSpPr txBox="1"/>
          <p:nvPr/>
        </p:nvSpPr>
        <p:spPr>
          <a:xfrm>
            <a:off x="3901123" y="5037346"/>
            <a:ext cx="2256153" cy="908864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</p:spTree>
    <p:extLst>
      <p:ext uri="{BB962C8B-B14F-4D97-AF65-F5344CB8AC3E}">
        <p14:creationId xmlns:p14="http://schemas.microsoft.com/office/powerpoint/2010/main" val="410750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ECDED3A-7B54-4BD6-959B-28A46ED60916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2C4240A2-4BE7-4D8E-95CD-9597184BFB8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D04549AA-7979-4C3C-9BF0-1FB05DE2BCF9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0941C2FF-4B59-4C8C-A624-D47E9C61B850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AC18CC69-8727-4189-96DB-9DD279C8F408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4B9DF05B-6E25-4539-8B2D-5B34FB82C3CF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AF0A7D6A-CA01-40CA-B704-FD787CC0350C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E9EC1535-2A10-47A1-B728-9FA66288048C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CABE0D4C-DE4D-4919-857E-F4CEEFF3AF75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8C6D2BED-9448-44FE-8565-FF29D3E79E19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" descr="J:\MY FOLDER\Soil polution\p8.jpg">
            <a:extLst>
              <a:ext uri="{FF2B5EF4-FFF2-40B4-BE49-F238E27FC236}">
                <a16:creationId xmlns:a16="http://schemas.microsoft.com/office/drawing/2014/main" id="{B2F1D083-CBD1-4391-A74D-58224B8E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809460" y="1482853"/>
            <a:ext cx="4608477" cy="36722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AC456AE-ECC7-4236-9D4D-1645134007CA}"/>
              </a:ext>
            </a:extLst>
          </p:cNvPr>
          <p:cNvSpPr/>
          <p:nvPr/>
        </p:nvSpPr>
        <p:spPr>
          <a:xfrm>
            <a:off x="3678543" y="522050"/>
            <a:ext cx="3000553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DA4DA386-65B1-4069-AE58-D7106E43BEF0}"/>
              </a:ext>
            </a:extLst>
          </p:cNvPr>
          <p:cNvSpPr/>
          <p:nvPr/>
        </p:nvSpPr>
        <p:spPr>
          <a:xfrm>
            <a:off x="4034839" y="5318820"/>
            <a:ext cx="2008025" cy="1081980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buFont typeface="Arial"/>
              <a:buNone/>
            </a:pP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দূষণ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930E67-C2C1-4F17-9BEB-376FDC780879}"/>
              </a:ext>
            </a:extLst>
          </p:cNvPr>
          <p:cNvSpPr/>
          <p:nvPr/>
        </p:nvSpPr>
        <p:spPr>
          <a:xfrm>
            <a:off x="752885" y="2204347"/>
            <a:ext cx="5793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পরিবেশ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সম্পর্কে বলতে পারবে 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C03FE2-98D8-4E15-B3C8-E7F8AE56AAD2}"/>
              </a:ext>
            </a:extLst>
          </p:cNvPr>
          <p:cNvSpPr/>
          <p:nvPr/>
        </p:nvSpPr>
        <p:spPr>
          <a:xfrm>
            <a:off x="752885" y="2918180"/>
            <a:ext cx="5108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তা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পারবে 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11D9A8-9D8A-446E-9E86-09D237397740}"/>
              </a:ext>
            </a:extLst>
          </p:cNvPr>
          <p:cNvSpPr/>
          <p:nvPr/>
        </p:nvSpPr>
        <p:spPr>
          <a:xfrm>
            <a:off x="770476" y="3618549"/>
            <a:ext cx="8174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দূষণের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সমূহ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পারবে।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C3EE5F-7BAA-4EAF-A020-51EDCEB22382}"/>
              </a:ext>
            </a:extLst>
          </p:cNvPr>
          <p:cNvSpPr/>
          <p:nvPr/>
        </p:nvSpPr>
        <p:spPr>
          <a:xfrm>
            <a:off x="752885" y="4332382"/>
            <a:ext cx="8326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প্রতিরোধে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করণীয়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।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B4457-160B-46A2-B80E-15EE833BB39D}"/>
              </a:ext>
            </a:extLst>
          </p:cNvPr>
          <p:cNvSpPr/>
          <p:nvPr/>
        </p:nvSpPr>
        <p:spPr>
          <a:xfrm>
            <a:off x="770476" y="1582847"/>
            <a:ext cx="4554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BD" sz="28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এই পাঠ শেষে শিক্ষার্থীরা ..................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1C5652-84E4-4B9E-AD7C-3FC3E0EF6EDA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57A35ADC-00AA-46F4-B4C3-989930233B74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7F639635-ACDF-4BDC-BAEE-9830EA162EE3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B6BA7BC4-7D28-4F0E-A0F7-AED3F226FF89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34D7991C-2566-4E4E-9AC6-05C479323E2A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BD6986EB-6764-40B6-A901-560E1F79A505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98BFCCBA-F5FF-43F0-A9DB-DBABB9D5185A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DA8424FB-68F8-4100-A299-91EFC15D8D80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778896D1-AB4C-49C7-B0FE-7B39CCECBB2C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B40FAFE2-4D15-4CA1-A7B4-1B416723613C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80B-8102-4022-AA88-A4DEE48FA929}"/>
              </a:ext>
            </a:extLst>
          </p:cNvPr>
          <p:cNvSpPr/>
          <p:nvPr/>
        </p:nvSpPr>
        <p:spPr>
          <a:xfrm>
            <a:off x="3773111" y="541760"/>
            <a:ext cx="2285999" cy="76944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1905"/>
                <a:solidFill>
                  <a:srgbClr val="21111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4400" b="1" i="0" u="none" strike="noStrike" kern="0" cap="none" spc="0" normalizeH="0" baseline="0" noProof="0" dirty="0">
              <a:ln w="1905"/>
              <a:solidFill>
                <a:srgbClr val="21111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9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E70514A-86CC-43E9-A448-8A07A1C0768D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D840CD9D-E3A3-46FE-922D-77F07DC59E40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B63854D5-206C-40F2-A1A6-A98E963D1DFF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78A5C7A0-4457-47A9-A1FB-C1B0A8B01D79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F5890EFF-A628-4D2A-9709-703DED9EE464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90A3BD22-CF86-492D-8EB3-6201794F6DCE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8E21F577-ACC3-4DC3-BA43-BA3B0D14B255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C03D4B77-32A2-4106-B2EE-97AAB0AE8B4C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5F97430B-8402-4710-A7F1-0C22575DCFAD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11AC178B-CF1C-4ADF-AD99-27A33445753D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AFCCD4D-1F1C-41BE-8ED0-01B943195156}"/>
              </a:ext>
            </a:extLst>
          </p:cNvPr>
          <p:cNvSpPr txBox="1">
            <a:spLocks/>
          </p:cNvSpPr>
          <p:nvPr/>
        </p:nvSpPr>
        <p:spPr>
          <a:xfrm>
            <a:off x="705312" y="4572000"/>
            <a:ext cx="8892962" cy="160152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u="sng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পরিবেশ </a:t>
            </a:r>
            <a:r>
              <a:rPr lang="en-US" sz="3600" b="1" u="sng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b="1" u="sng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600" b="1" u="sng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b="1" u="sng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বুঝ</a:t>
            </a:r>
            <a:r>
              <a:rPr lang="en-US" sz="3600" b="1" u="sng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চার</a:t>
            </a:r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পাশে</a:t>
            </a:r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কিছু</a:t>
            </a:r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আছে</a:t>
            </a:r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নিয়ে</a:t>
            </a:r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পরিবেশ। </a:t>
            </a:r>
            <a:r>
              <a:rPr lang="en-US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যেমন-নদী-নালা</a:t>
            </a:r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,</a:t>
            </a:r>
            <a:r>
              <a:rPr lang="en-US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খাল-বিল,মানুষ,পশুপাখি,গাছপালা,বাতাস</a:t>
            </a:r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প্রাকৃতিক</a:t>
            </a:r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পরিবেশের</a:t>
            </a:r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উপাদান</a:t>
            </a:r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22" name="Picture 3" descr="L:\Environment Pic\Nature 1.jpg">
            <a:extLst>
              <a:ext uri="{FF2B5EF4-FFF2-40B4-BE49-F238E27FC236}">
                <a16:creationId xmlns:a16="http://schemas.microsoft.com/office/drawing/2014/main" id="{3FCD3ED2-7C0D-4BF7-A5B6-E6C3C2147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305077" y="1143000"/>
            <a:ext cx="38862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C51419A-5BA1-4EF0-881E-4E7D677749DA}"/>
              </a:ext>
            </a:extLst>
          </p:cNvPr>
          <p:cNvSpPr/>
          <p:nvPr/>
        </p:nvSpPr>
        <p:spPr>
          <a:xfrm>
            <a:off x="3776963" y="283452"/>
            <a:ext cx="2385297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পরিবেশ </a:t>
            </a:r>
            <a:r>
              <a:rPr lang="en-US" sz="36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দূষণ</a:t>
            </a:r>
            <a:endParaRPr lang="en-US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5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E09A161-43AC-4849-9A76-5C6E19FB46DA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3673814A-27B6-4112-A81E-4D60D9EB35F5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5492C6D9-B020-4C5C-8A24-C6B8DE49D1E9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A12B295B-7928-4B46-AA78-3020122E8BC6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09698C40-EFAB-4FD8-8316-E872AB291076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1914CD8B-A025-4C02-8B45-044865C85649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9747909B-9537-478C-BBEE-D3661B077160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EB34A291-10E7-48B9-AFC5-77BFB05496B4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737588BE-1796-4B3E-A23B-0DAB405D4D92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3990438A-A835-4238-B283-280ED7950836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1275B0-1EC5-4E47-92EC-86F5E120163F}"/>
              </a:ext>
            </a:extLst>
          </p:cNvPr>
          <p:cNvSpPr/>
          <p:nvPr/>
        </p:nvSpPr>
        <p:spPr>
          <a:xfrm>
            <a:off x="2674450" y="372883"/>
            <a:ext cx="481246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i="0" u="none" strike="noStrike" kern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মাটি দূষণ বলতে কী বুঝায় ?</a:t>
            </a:r>
            <a:endParaRPr kumimoji="0" lang="en-US" sz="4000" i="0" u="none" strike="noStrike" kern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20" name="Picture 2" descr="L:\MY FOLDER\Soil polution\p3.jpg">
            <a:extLst>
              <a:ext uri="{FF2B5EF4-FFF2-40B4-BE49-F238E27FC236}">
                <a16:creationId xmlns:a16="http://schemas.microsoft.com/office/drawing/2014/main" id="{A5D3B890-2A44-4140-97B2-7BFA4C4A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734917" y="1226184"/>
            <a:ext cx="2743200" cy="2743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4" descr="L:\MY FOLDER\Soil polution\p6.jpg">
            <a:extLst>
              <a:ext uri="{FF2B5EF4-FFF2-40B4-BE49-F238E27FC236}">
                <a16:creationId xmlns:a16="http://schemas.microsoft.com/office/drawing/2014/main" id="{31AD5E36-1017-4FC5-96E4-5D3DED0F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 bwMode="auto">
          <a:xfrm>
            <a:off x="5839508" y="1226184"/>
            <a:ext cx="2857500" cy="2667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B4770EA-C6D1-4581-A76B-A429FF18595F}"/>
              </a:ext>
            </a:extLst>
          </p:cNvPr>
          <p:cNvSpPr/>
          <p:nvPr/>
        </p:nvSpPr>
        <p:spPr>
          <a:xfrm>
            <a:off x="450575" y="4595403"/>
            <a:ext cx="9117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dirty="0">
                <a:latin typeface="Nikosh" pitchFamily="2" charset="0"/>
                <a:cs typeface="Nikosh" pitchFamily="2" charset="0"/>
              </a:rPr>
              <a:t>বিভিন্ন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,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প্লাস্টিক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,বিভিন্ন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অপচনশীল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ব্যবহার্য</a:t>
            </a:r>
            <a:r>
              <a:rPr lang="bn-BD" sz="2800" b="1" dirty="0">
                <a:latin typeface="Nikosh" pitchFamily="2" charset="0"/>
                <a:cs typeface="Nikosh" pitchFamily="2" charset="0"/>
              </a:rPr>
              <a:t>্য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আবর্জনা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মাটিতে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মিশে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ঊর্বরাশক্তি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নষ্ট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।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ফলে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মাটি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চাষাবাদ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বসবাসের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অনুপযোগী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হয়ে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পড়ে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এই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প্রক্রিয়াকে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মাটি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07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7BFF4D0-96D3-4AFB-8682-A11FE6B2FA9E}"/>
              </a:ext>
            </a:extLst>
          </p:cNvPr>
          <p:cNvGrpSpPr/>
          <p:nvPr/>
        </p:nvGrpSpPr>
        <p:grpSpPr>
          <a:xfrm>
            <a:off x="19306" y="0"/>
            <a:ext cx="10039093" cy="6858000"/>
            <a:chOff x="0" y="0"/>
            <a:chExt cx="9144000" cy="6858000"/>
          </a:xfrm>
          <a:gradFill flip="none" rotWithShape="1">
            <a:gsLst>
              <a:gs pos="91000">
                <a:srgbClr val="00B05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594BB65F-03E8-43E4-8EFF-E98F0FD5BD1A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372AF638-3AF9-4C93-B21E-6D13EBEB7A11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44F7C67C-A503-4D7B-90D2-C6089E05BAB9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3E0833B6-8D53-44BA-8E43-A5B83DA89D17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3B62AC45-582B-4C04-9906-9D85E5F0F393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E9D657B1-2A53-4D75-82B8-545C6DEB0467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B9B62874-3E3E-4308-982A-6B3AA85DCA78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C5BE2F2F-CAE0-4BA3-83DF-27837ADCFFEE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84E52E65-309B-45C5-946E-2F2CE44A7CE5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12B0FE9-C472-4FE1-AD3F-C03447775FE6}"/>
              </a:ext>
            </a:extLst>
          </p:cNvPr>
          <p:cNvSpPr/>
          <p:nvPr/>
        </p:nvSpPr>
        <p:spPr>
          <a:xfrm>
            <a:off x="2645408" y="419100"/>
            <a:ext cx="47868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>
                <a:latin typeface="Nikosh" pitchFamily="2" charset="0"/>
                <a:cs typeface="Nikosh" pitchFamily="2" charset="0"/>
              </a:rPr>
              <a:t>মাটি দূষণের কারণ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ও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atin typeface="Nikosh" pitchFamily="2" charset="0"/>
                <a:cs typeface="Nikosh" pitchFamily="2" charset="0"/>
              </a:rPr>
              <a:t>উৎস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সমূহ</a:t>
            </a:r>
            <a:endParaRPr lang="en-US" sz="3600" dirty="0"/>
          </a:p>
        </p:txBody>
      </p:sp>
      <p:pic>
        <p:nvPicPr>
          <p:cNvPr id="20" name="Picture 2" descr="L:\MY FOLDER\Soil polution\p5.jpg">
            <a:extLst>
              <a:ext uri="{FF2B5EF4-FFF2-40B4-BE49-F238E27FC236}">
                <a16:creationId xmlns:a16="http://schemas.microsoft.com/office/drawing/2014/main" id="{32C7C6E8-438B-408E-B9AD-8F4D993F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1397" y="1815313"/>
            <a:ext cx="2727622" cy="3499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" descr="J:\MY FOLDER\Soil polution\p2.jpg">
            <a:extLst>
              <a:ext uri="{FF2B5EF4-FFF2-40B4-BE49-F238E27FC236}">
                <a16:creationId xmlns:a16="http://schemas.microsoft.com/office/drawing/2014/main" id="{FCC9352A-BA39-43EB-81FB-DDD12B03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 bwMode="auto">
          <a:xfrm>
            <a:off x="6899576" y="1872607"/>
            <a:ext cx="2678834" cy="3499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47701AC-3968-476D-A006-070D35ACFD70}"/>
              </a:ext>
            </a:extLst>
          </p:cNvPr>
          <p:cNvGrpSpPr/>
          <p:nvPr/>
        </p:nvGrpSpPr>
        <p:grpSpPr>
          <a:xfrm>
            <a:off x="3229019" y="1637850"/>
            <a:ext cx="3600361" cy="3582300"/>
            <a:chOff x="2978084" y="962908"/>
            <a:chExt cx="4058300" cy="24857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101B8D-53C5-465D-BDBC-8C6FC81906D2}"/>
                </a:ext>
              </a:extLst>
            </p:cNvPr>
            <p:cNvSpPr txBox="1"/>
            <p:nvPr/>
          </p:nvSpPr>
          <p:spPr>
            <a:xfrm>
              <a:off x="3519419" y="962908"/>
              <a:ext cx="3019562" cy="248578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" pitchFamily="2" charset="0"/>
                  <a:cs typeface="Nikosh" pitchFamily="2" charset="0"/>
                </a:rPr>
                <a:t>বিভিন্ন আর্বজনা মাটিতে মিশে মাটিতে নাইট্রোজেনের চলাচল বাধাগ্রস্থ করে ফলে মাটি অনুর্বর হয়ে পড়ে।</a:t>
              </a:r>
              <a:endParaRPr lang="en-US" sz="2800" b="1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3" name="Arrow: Left 22">
              <a:extLst>
                <a:ext uri="{FF2B5EF4-FFF2-40B4-BE49-F238E27FC236}">
                  <a16:creationId xmlns:a16="http://schemas.microsoft.com/office/drawing/2014/main" id="{6E6F8D0E-2D47-4444-8FDB-E4A198942717}"/>
                </a:ext>
              </a:extLst>
            </p:cNvPr>
            <p:cNvSpPr/>
            <p:nvPr/>
          </p:nvSpPr>
          <p:spPr>
            <a:xfrm>
              <a:off x="2978084" y="1776868"/>
              <a:ext cx="541335" cy="857868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Left 23">
              <a:extLst>
                <a:ext uri="{FF2B5EF4-FFF2-40B4-BE49-F238E27FC236}">
                  <a16:creationId xmlns:a16="http://schemas.microsoft.com/office/drawing/2014/main" id="{DB95009F-B56E-459E-AEA0-3F2B51E9F23C}"/>
                </a:ext>
              </a:extLst>
            </p:cNvPr>
            <p:cNvSpPr/>
            <p:nvPr/>
          </p:nvSpPr>
          <p:spPr>
            <a:xfrm flipH="1">
              <a:off x="6534429" y="1776868"/>
              <a:ext cx="501955" cy="857868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2" descr="L:\MY FOLDER\Soil polution\p14.jpg">
            <a:extLst>
              <a:ext uri="{FF2B5EF4-FFF2-40B4-BE49-F238E27FC236}">
                <a16:creationId xmlns:a16="http://schemas.microsoft.com/office/drawing/2014/main" id="{F52D4A61-13BE-45C5-8E49-3CDC40550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544362" y="1784209"/>
            <a:ext cx="2463230" cy="3681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27DF9AD-4DFB-43EF-9E60-8B9EE4BA0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80" y="1773619"/>
            <a:ext cx="2535012" cy="3772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5CED23E-BA5B-4B11-96A3-20D27B7A3F23}"/>
              </a:ext>
            </a:extLst>
          </p:cNvPr>
          <p:cNvGrpSpPr/>
          <p:nvPr/>
        </p:nvGrpSpPr>
        <p:grpSpPr>
          <a:xfrm>
            <a:off x="2971731" y="1466754"/>
            <a:ext cx="4114937" cy="4174434"/>
            <a:chOff x="2953656" y="3589909"/>
            <a:chExt cx="4070697" cy="2734691"/>
          </a:xfrm>
        </p:grpSpPr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752E794A-D851-4F49-B626-94ECBB0E6133}"/>
                </a:ext>
              </a:extLst>
            </p:cNvPr>
            <p:cNvSpPr txBox="1">
              <a:spLocks/>
            </p:cNvSpPr>
            <p:nvPr/>
          </p:nvSpPr>
          <p:spPr>
            <a:xfrm>
              <a:off x="3484670" y="3589909"/>
              <a:ext cx="3018050" cy="2734691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txBody>
            <a:bodyPr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প্রাকৃতিক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বিপর্যয়ের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কারণে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বিভিন্ন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অপচণশীল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পদার্থ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এবং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রাসায়নিক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উপাদান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মাটিতে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মিশে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মাটিকে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দূষিত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Arrow: Left 36">
              <a:extLst>
                <a:ext uri="{FF2B5EF4-FFF2-40B4-BE49-F238E27FC236}">
                  <a16:creationId xmlns:a16="http://schemas.microsoft.com/office/drawing/2014/main" id="{328436B5-67FC-4C9B-A852-8ACC945D4A8B}"/>
                </a:ext>
              </a:extLst>
            </p:cNvPr>
            <p:cNvSpPr/>
            <p:nvPr/>
          </p:nvSpPr>
          <p:spPr>
            <a:xfrm flipH="1">
              <a:off x="6522398" y="4447532"/>
              <a:ext cx="501955" cy="857868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8" name="Arrow: Left 37">
              <a:extLst>
                <a:ext uri="{FF2B5EF4-FFF2-40B4-BE49-F238E27FC236}">
                  <a16:creationId xmlns:a16="http://schemas.microsoft.com/office/drawing/2014/main" id="{9584D79B-7E5F-454B-8F5E-D756280AC5BB}"/>
                </a:ext>
              </a:extLst>
            </p:cNvPr>
            <p:cNvSpPr/>
            <p:nvPr/>
          </p:nvSpPr>
          <p:spPr>
            <a:xfrm>
              <a:off x="2953656" y="4434447"/>
              <a:ext cx="541335" cy="857868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5371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202</TotalTime>
  <Words>584</Words>
  <Application>Microsoft Office PowerPoint</Application>
  <PresentationFormat>Custom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Garamond</vt:lpstr>
      <vt:lpstr>Impact</vt:lpstr>
      <vt:lpstr>Nikosh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2019-11-24T04:26:57Z</dcterms:created>
  <dcterms:modified xsi:type="dcterms:W3CDTF">2019-11-25T12:46:43Z</dcterms:modified>
</cp:coreProperties>
</file>