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30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4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1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35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3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30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484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4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61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5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9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62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2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6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5BE3E4-8652-4A80-862F-E04C495DA0FE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9E90E2-637D-416E-B781-03A9317C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jpg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9F06DB-3628-4C68-81D2-EBFF21EC9F84}"/>
              </a:ext>
            </a:extLst>
          </p:cNvPr>
          <p:cNvSpPr txBox="1"/>
          <p:nvPr/>
        </p:nvSpPr>
        <p:spPr>
          <a:xfrm>
            <a:off x="509961" y="578378"/>
            <a:ext cx="8086247" cy="574571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A40F25-0E9B-47FE-A998-94AA392DF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2490706"/>
            <a:ext cx="4206240" cy="3150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4696FFD-C073-480A-AEF9-8FE5ED50ECC3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333DAC67-E6E2-4C33-86AF-0ECF0ACC769B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866B792-11E9-4442-BB54-09CE1C115601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DC2B20BD-8DBF-4F93-B902-3D272F47B4A1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53874D00-BD98-4712-81DB-8F1363FAFDE3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E920C049-ABB5-43F3-89E0-D446173B2CB1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6573160A-992E-42D5-B998-0E52FE65E472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7147AD2F-8EB6-4FC7-A4BD-EDAF384870F1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5459C6DC-DA14-4197-83E0-3250BAE2C7D9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715A9F7D-0613-4AA9-956F-38991A9DFF67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1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E03AB7-2498-4B4F-AC14-ACAE58DFCC47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866588E-18D7-4DC3-A4C2-4B6CFE5ECF1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90C6FF47-5ECC-4B4A-A9EE-EC00CB5EB030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231A8D2-1A21-4557-9649-814CBFAA7B8A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F3BAAE9B-9515-4F6A-96CB-0DBBE5637497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C8C0C1FE-C0A7-4CFF-9BC2-7DC65D235D50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1E22DE60-9407-4A6D-9A42-D330B9E875AB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06B2E311-39B9-4437-ABBA-98413C7490D3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5098D536-4BBA-444F-9B1C-EB1C74A03E10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D5FD0630-652B-4415-A28F-ACD3607373F2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54883EF-C091-4896-9164-1934E1B33DCB}"/>
              </a:ext>
            </a:extLst>
          </p:cNvPr>
          <p:cNvSpPr/>
          <p:nvPr/>
        </p:nvSpPr>
        <p:spPr>
          <a:xfrm>
            <a:off x="3893311" y="614705"/>
            <a:ext cx="22717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00B0F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7CFFCC-D9B0-4F31-A9DE-4AA92E5EE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16" y="1540213"/>
            <a:ext cx="3619382" cy="3053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93B81F-B258-45A5-840F-B15FA406918E}"/>
              </a:ext>
            </a:extLst>
          </p:cNvPr>
          <p:cNvSpPr/>
          <p:nvPr/>
        </p:nvSpPr>
        <p:spPr>
          <a:xfrm>
            <a:off x="552707" y="5309640"/>
            <a:ext cx="8001000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 পরিবর্তন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88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6D172ED-CA92-4E68-87DC-6F6A77E807B4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BEBD196C-4277-4D1C-8023-0F1C5D7AFCC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7923EB10-2346-4D5C-93CF-55B74BB4506E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AEBBA7E4-01B1-4B22-8FA6-83C897AFE9C8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CEE1C33A-B0B4-4086-84D1-52D9268AF073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1513CE12-58A1-4F5D-A601-E48CB697E657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AB062DD-432B-4097-802B-90E47F2722D7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5525FC86-CD1B-47B9-B680-B0425E14B661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C6C03861-86F8-4484-ADC8-AC489F55C80A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02AE725E-6406-4D62-9862-E56FE07F590A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4720F86B-C003-4864-9BEC-328E6CC68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49" y="1819811"/>
            <a:ext cx="5944701" cy="44514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251890-AD2E-4FDC-A5B3-70732A6F424B}"/>
              </a:ext>
            </a:extLst>
          </p:cNvPr>
          <p:cNvSpPr/>
          <p:nvPr/>
        </p:nvSpPr>
        <p:spPr>
          <a:xfrm>
            <a:off x="892520" y="586740"/>
            <a:ext cx="750878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ডাই-অক্সাইড ও গ্রীন হাউজ এর মধ্যে সম্পর্ক ।</a:t>
            </a:r>
          </a:p>
        </p:txBody>
      </p:sp>
    </p:spTree>
    <p:extLst>
      <p:ext uri="{BB962C8B-B14F-4D97-AF65-F5344CB8AC3E}">
        <p14:creationId xmlns:p14="http://schemas.microsoft.com/office/powerpoint/2010/main" val="11280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D82F84-FAA9-489A-8F86-A0676C43D22F}"/>
              </a:ext>
            </a:extLst>
          </p:cNvPr>
          <p:cNvGrpSpPr/>
          <p:nvPr/>
        </p:nvGrpSpPr>
        <p:grpSpPr>
          <a:xfrm>
            <a:off x="-29304" y="-49072"/>
            <a:ext cx="9173304" cy="6946691"/>
            <a:chOff x="-29304" y="-49072"/>
            <a:chExt cx="10150458" cy="694669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C121D88-49A5-483F-98FC-7D642E31C864}"/>
                </a:ext>
              </a:extLst>
            </p:cNvPr>
            <p:cNvSpPr/>
            <p:nvPr/>
          </p:nvSpPr>
          <p:spPr>
            <a:xfrm>
              <a:off x="0" y="0"/>
              <a:ext cx="10058400" cy="6858000"/>
            </a:xfrm>
            <a:prstGeom prst="frame">
              <a:avLst>
                <a:gd name="adj1" fmla="val 0"/>
              </a:avLst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571E6A1E-9053-49D3-8FB2-ACEFF5BFB1BB}"/>
                </a:ext>
              </a:extLst>
            </p:cNvPr>
            <p:cNvSpPr/>
            <p:nvPr/>
          </p:nvSpPr>
          <p:spPr>
            <a:xfrm>
              <a:off x="0" y="-3517"/>
              <a:ext cx="10058400" cy="6858000"/>
            </a:xfrm>
            <a:prstGeom prst="flowChartAlternateProcess">
              <a:avLst/>
            </a:prstGeom>
            <a:noFill/>
            <a:ln w="38100">
              <a:solidFill>
                <a:srgbClr val="2111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576468E2-B5CE-474F-8DA8-8C600C7BE01A}"/>
                </a:ext>
              </a:extLst>
            </p:cNvPr>
            <p:cNvSpPr/>
            <p:nvPr/>
          </p:nvSpPr>
          <p:spPr>
            <a:xfrm rot="18882429">
              <a:off x="-39667" y="-29303"/>
              <a:ext cx="499066" cy="459528"/>
            </a:xfrm>
            <a:prstGeom prst="triangle">
              <a:avLst/>
            </a:prstGeom>
            <a:gradFill flip="none" rotWithShape="1">
              <a:gsLst>
                <a:gs pos="64000">
                  <a:srgbClr val="FF0000"/>
                </a:gs>
                <a:gs pos="23000">
                  <a:srgbClr val="FFC000"/>
                </a:gs>
                <a:gs pos="18000">
                  <a:srgbClr val="00B0F0"/>
                </a:gs>
                <a:gs pos="97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A9D0C67F-0625-41FD-A293-9711E0D940C6}"/>
                </a:ext>
              </a:extLst>
            </p:cNvPr>
            <p:cNvSpPr/>
            <p:nvPr/>
          </p:nvSpPr>
          <p:spPr>
            <a:xfrm rot="8000388">
              <a:off x="9622088" y="6418322"/>
              <a:ext cx="499066" cy="459528"/>
            </a:xfrm>
            <a:prstGeom prst="triangle">
              <a:avLst/>
            </a:prstGeom>
            <a:gradFill flip="none" rotWithShape="1">
              <a:gsLst>
                <a:gs pos="64000">
                  <a:srgbClr val="FF0000"/>
                </a:gs>
                <a:gs pos="23000">
                  <a:srgbClr val="FFC000"/>
                </a:gs>
                <a:gs pos="18000">
                  <a:srgbClr val="00B0F0"/>
                </a:gs>
                <a:gs pos="97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9B67287F-B92C-4FDC-9D41-C4F057BD9EF4}"/>
                </a:ext>
              </a:extLst>
            </p:cNvPr>
            <p:cNvSpPr/>
            <p:nvPr/>
          </p:nvSpPr>
          <p:spPr>
            <a:xfrm rot="13527232">
              <a:off x="-49073" y="6418159"/>
              <a:ext cx="499066" cy="459528"/>
            </a:xfrm>
            <a:prstGeom prst="triangle">
              <a:avLst/>
            </a:prstGeom>
            <a:gradFill flip="none" rotWithShape="1">
              <a:gsLst>
                <a:gs pos="64000">
                  <a:srgbClr val="FF0000"/>
                </a:gs>
                <a:gs pos="23000">
                  <a:srgbClr val="FFC000"/>
                </a:gs>
                <a:gs pos="18000">
                  <a:srgbClr val="00B0F0"/>
                </a:gs>
                <a:gs pos="97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606738D-8429-4A8A-854A-E515960013DB}"/>
                </a:ext>
              </a:extLst>
            </p:cNvPr>
            <p:cNvSpPr/>
            <p:nvPr/>
          </p:nvSpPr>
          <p:spPr>
            <a:xfrm rot="2518784">
              <a:off x="9622088" y="-28029"/>
              <a:ext cx="499066" cy="459528"/>
            </a:xfrm>
            <a:prstGeom prst="triangle">
              <a:avLst/>
            </a:prstGeom>
            <a:gradFill flip="none" rotWithShape="1">
              <a:gsLst>
                <a:gs pos="64000">
                  <a:srgbClr val="FF0000"/>
                </a:gs>
                <a:gs pos="23000">
                  <a:srgbClr val="FFC000"/>
                </a:gs>
                <a:gs pos="18000">
                  <a:srgbClr val="00B0F0"/>
                </a:gs>
                <a:gs pos="97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75B8382-1384-4F97-A616-9D582B3D6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7" y="622851"/>
            <a:ext cx="7832035" cy="55791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23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87B5178-770D-42D2-8201-453328981BE6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BC7E1F4-02AE-4EE4-9778-C71A5D41FCAA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D4B8442B-DAC6-43B5-BCCE-6DF62D72AFEF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026B8FDC-C467-4B8A-A701-0D43EC15E5C3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464DFE48-1922-4D4B-A8BA-DC63D62FA7F4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8D6B21B2-8B92-4A89-A355-F482E8FEFA27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AD72D77E-83F3-4500-88D2-034AB6A68E78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D5D41AF4-FE5C-4837-8F1B-3FB70606410B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750426BA-4383-4358-AC67-21E6F0649EE1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0E30B739-F990-4B5D-A331-D6E6EBC26E8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97B35F9-736A-4FCE-A433-1C2F44775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0464">
            <a:off x="2567963" y="1652636"/>
            <a:ext cx="699883" cy="772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FB2DD7-A1FC-44E3-9AFF-33B01A143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10" y="1543545"/>
            <a:ext cx="951244" cy="10322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291EA2-B435-4E7F-BC8B-C1940DEEE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22" y="1517320"/>
            <a:ext cx="951244" cy="10134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718416-52F9-4BEB-9F6E-6693D5D32EC9}"/>
              </a:ext>
            </a:extLst>
          </p:cNvPr>
          <p:cNvSpPr txBox="1"/>
          <p:nvPr/>
        </p:nvSpPr>
        <p:spPr>
          <a:xfrm>
            <a:off x="4009515" y="2637723"/>
            <a:ext cx="16948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গ্লাস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C35EF7-6464-4DD2-ACD5-7B6BE5301693}"/>
              </a:ext>
            </a:extLst>
          </p:cNvPr>
          <p:cNvSpPr txBox="1"/>
          <p:nvPr/>
        </p:nvSpPr>
        <p:spPr>
          <a:xfrm>
            <a:off x="6029914" y="2601021"/>
            <a:ext cx="11129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E9100D-2811-4146-8AA0-4884E70410BF}"/>
              </a:ext>
            </a:extLst>
          </p:cNvPr>
          <p:cNvSpPr txBox="1"/>
          <p:nvPr/>
        </p:nvSpPr>
        <p:spPr>
          <a:xfrm>
            <a:off x="2405381" y="2648760"/>
            <a:ext cx="11129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47D733-7D5B-4AA2-A0DD-27A1D2272B29}"/>
              </a:ext>
            </a:extLst>
          </p:cNvPr>
          <p:cNvSpPr txBox="1"/>
          <p:nvPr/>
        </p:nvSpPr>
        <p:spPr>
          <a:xfrm>
            <a:off x="618615" y="948707"/>
            <a:ext cx="678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মাপচোঙ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F616B2-5286-4B69-A600-DFB5AFBC2FDC}"/>
              </a:ext>
            </a:extLst>
          </p:cNvPr>
          <p:cNvSpPr txBox="1"/>
          <p:nvPr/>
        </p:nvSpPr>
        <p:spPr>
          <a:xfrm>
            <a:off x="2168254" y="4437656"/>
            <a:ext cx="5610772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গ্লাসকেই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D0A3EA0-0DBE-4BA5-8275-B5EE6BE0B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63526"/>
              </p:ext>
            </p:extLst>
          </p:nvPr>
        </p:nvGraphicFramePr>
        <p:xfrm>
          <a:off x="2166922" y="5117074"/>
          <a:ext cx="5486400" cy="11112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0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6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              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গ্লাস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গ্লাসের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তাপমাত্রা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2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খোলা</a:t>
                      </a:r>
                      <a:r>
                        <a:rPr lang="en-US" sz="1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latin typeface="NikoshBAN" pitchFamily="2" charset="0"/>
                          <a:cs typeface="NikoshBAN" pitchFamily="2" charset="0"/>
                        </a:rPr>
                        <a:t>গ্লাস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24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পলিথিন</a:t>
                      </a:r>
                      <a:r>
                        <a:rPr lang="en-US" sz="1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latin typeface="NikoshBAN" pitchFamily="2" charset="0"/>
                          <a:cs typeface="NikoshBAN" pitchFamily="2" charset="0"/>
                        </a:rPr>
                        <a:t>ব্যাগের</a:t>
                      </a:r>
                      <a:r>
                        <a:rPr lang="en-US" sz="1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latin typeface="NikoshBAN" pitchFamily="2" charset="0"/>
                          <a:cs typeface="NikoshBAN" pitchFamily="2" charset="0"/>
                        </a:rPr>
                        <a:t>ভেতরের</a:t>
                      </a:r>
                      <a:r>
                        <a:rPr lang="en-US" sz="1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latin typeface="NikoshBAN" pitchFamily="2" charset="0"/>
                          <a:cs typeface="NikoshBAN" pitchFamily="2" charset="0"/>
                        </a:rPr>
                        <a:t>গ্লাস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FEADF01-F7DC-49C0-BDB9-CF9B2D7DCDC0}"/>
              </a:ext>
            </a:extLst>
          </p:cNvPr>
          <p:cNvSpPr txBox="1"/>
          <p:nvPr/>
        </p:nvSpPr>
        <p:spPr>
          <a:xfrm>
            <a:off x="2168254" y="3077301"/>
            <a:ext cx="56107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গ্লাসেই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00AB54-7D1B-4432-BBC5-333A956680E6}"/>
              </a:ext>
            </a:extLst>
          </p:cNvPr>
          <p:cNvSpPr txBox="1"/>
          <p:nvPr/>
        </p:nvSpPr>
        <p:spPr>
          <a:xfrm>
            <a:off x="1891482" y="3523256"/>
            <a:ext cx="58875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C95197-5BAF-4F5C-AA53-C28D842B176C}"/>
              </a:ext>
            </a:extLst>
          </p:cNvPr>
          <p:cNvSpPr txBox="1"/>
          <p:nvPr/>
        </p:nvSpPr>
        <p:spPr>
          <a:xfrm>
            <a:off x="2168254" y="3980456"/>
            <a:ext cx="56107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ব্যাগের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ব্যাগের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মুখটি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9D919F-9214-4D62-A9C2-CB7C65D1D1D5}"/>
              </a:ext>
            </a:extLst>
          </p:cNvPr>
          <p:cNvSpPr txBox="1"/>
          <p:nvPr/>
        </p:nvSpPr>
        <p:spPr>
          <a:xfrm>
            <a:off x="552707" y="3118924"/>
            <a:ext cx="14029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A5F439-8DD7-45E0-A716-F415BD0224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2725"/>
          <a:stretch/>
        </p:blipFill>
        <p:spPr>
          <a:xfrm>
            <a:off x="6138534" y="1517320"/>
            <a:ext cx="752631" cy="1013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8A0C42-A196-4CD8-AC98-2ED2F7703D50}"/>
              </a:ext>
            </a:extLst>
          </p:cNvPr>
          <p:cNvSpPr txBox="1"/>
          <p:nvPr/>
        </p:nvSpPr>
        <p:spPr>
          <a:xfrm>
            <a:off x="3220278" y="307736"/>
            <a:ext cx="33528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67E788A-B5D2-45CB-8349-43D40572960C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47527B2-D1C4-4158-AFE9-BC2756BD0FBF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A835ED7F-3F3D-4EF9-99CF-81915A7771B8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B50E44C-852A-4D5B-8992-C2EA4ADAEA5D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19868A92-DCFB-4288-B967-9D1E96C54D30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884CF9DD-DBE2-4131-B971-6F00F6CDF683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A79DB043-5B37-4AC8-B527-0147232F08CE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A08D6EB4-ECE8-4CDC-AB7E-A9C68E31F46D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30444023-A2CD-4B83-B95B-C0716481B90B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EBB30F39-ACF8-4509-A6B8-34D4DF61E2C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Down Arrow Callout 1">
            <a:extLst>
              <a:ext uri="{FF2B5EF4-FFF2-40B4-BE49-F238E27FC236}">
                <a16:creationId xmlns:a16="http://schemas.microsoft.com/office/drawing/2014/main" id="{0564F3CF-F802-4FFF-AC9A-348DF422460E}"/>
              </a:ext>
            </a:extLst>
          </p:cNvPr>
          <p:cNvSpPr/>
          <p:nvPr/>
        </p:nvSpPr>
        <p:spPr>
          <a:xfrm>
            <a:off x="3505200" y="1447800"/>
            <a:ext cx="2667000" cy="7620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এসো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ভিডিও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দেখি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BF0E6-3269-47B4-A249-996DC8F92D08}"/>
              </a:ext>
            </a:extLst>
          </p:cNvPr>
          <p:cNvSpPr txBox="1"/>
          <p:nvPr/>
        </p:nvSpPr>
        <p:spPr>
          <a:xfrm>
            <a:off x="1219200" y="4825425"/>
            <a:ext cx="6324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A9E689-B428-4F8A-940E-0F734A6C805D}"/>
              </a:ext>
            </a:extLst>
          </p:cNvPr>
          <p:cNvSpPr txBox="1"/>
          <p:nvPr/>
        </p:nvSpPr>
        <p:spPr>
          <a:xfrm>
            <a:off x="1143000" y="4673025"/>
            <a:ext cx="7239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1C1A7-6533-4D7B-936B-A77D625616B7}"/>
              </a:ext>
            </a:extLst>
          </p:cNvPr>
          <p:cNvSpPr txBox="1"/>
          <p:nvPr/>
        </p:nvSpPr>
        <p:spPr>
          <a:xfrm>
            <a:off x="76200" y="4724400"/>
            <a:ext cx="8915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গ্রিনহাউজ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DF6EAA-D77C-4DAA-925D-C6D648B91939}"/>
              </a:ext>
            </a:extLst>
          </p:cNvPr>
          <p:cNvSpPr txBox="1"/>
          <p:nvPr/>
        </p:nvSpPr>
        <p:spPr>
          <a:xfrm>
            <a:off x="2286000" y="4749225"/>
            <a:ext cx="47244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Snip Diagonal Corner Rectangle 8">
            <a:extLst>
              <a:ext uri="{FF2B5EF4-FFF2-40B4-BE49-F238E27FC236}">
                <a16:creationId xmlns:a16="http://schemas.microsoft.com/office/drawing/2014/main" id="{9A007DB7-25BE-4E72-959F-B719B1D85008}"/>
              </a:ext>
            </a:extLst>
          </p:cNvPr>
          <p:cNvSpPr/>
          <p:nvPr/>
        </p:nvSpPr>
        <p:spPr>
          <a:xfrm>
            <a:off x="4191000" y="2667000"/>
            <a:ext cx="1066800" cy="9906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>
            <a:hlinkClick r:id="" action="ppaction://ole?verb=0"/>
            <a:extLst>
              <a:ext uri="{FF2B5EF4-FFF2-40B4-BE49-F238E27FC236}">
                <a16:creationId xmlns:a16="http://schemas.microsoft.com/office/drawing/2014/main" id="{9EADCCDA-3FBB-4D14-B0BE-FD6652074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460855"/>
              </p:ext>
            </p:extLst>
          </p:nvPr>
        </p:nvGraphicFramePr>
        <p:xfrm>
          <a:off x="4543425" y="3006725"/>
          <a:ext cx="4302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ackager Shell Object" showAsIcon="1" r:id="rId3" imgW="569880" imgH="437760" progId="Package">
                  <p:embed/>
                </p:oleObj>
              </mc:Choice>
              <mc:Fallback>
                <p:oleObj name="Packager Shell Object" showAsIcon="1" r:id="rId3" imgW="569880" imgH="43776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3425" y="3006725"/>
                        <a:ext cx="430213" cy="331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DF8CA917-DA0C-4E51-88A1-BD74390FC5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13200"/>
          <a:stretch/>
        </p:blipFill>
        <p:spPr>
          <a:xfrm>
            <a:off x="1695709" y="857250"/>
            <a:ext cx="5848091" cy="3462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058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F279C3F-A9CF-4723-A4F0-7B42ED1D9938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8BF5B0AA-3FEB-4D1E-BF2B-688594F12EF2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1CA0E0B3-B40B-4CDE-A0C3-29798FA597BD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EB1C77D4-8330-4567-AE80-6C8B18143E45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FAA197DA-9927-47E3-86A5-2C8185FE465D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27703E06-DDDB-46BE-9133-72D030B525F9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9217FDA8-6E5B-43C2-A3FF-8AD2C33D90C9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F2DC8F01-22D0-4223-8CC3-3E963497C902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FC5EEDAA-E34D-468A-BC3C-24F9AB1B0179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567B1F90-F6E7-4BE1-A27C-BA808C9E6DE2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947E4A92-0CEE-4A94-A7EE-466D262F7FB1}"/>
              </a:ext>
            </a:extLst>
          </p:cNvPr>
          <p:cNvSpPr/>
          <p:nvPr/>
        </p:nvSpPr>
        <p:spPr>
          <a:xfrm>
            <a:off x="7711440" y="1848922"/>
            <a:ext cx="1280160" cy="14276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B5CCD8-83F0-4E0B-AB2B-02289D7961D5}"/>
              </a:ext>
            </a:extLst>
          </p:cNvPr>
          <p:cNvSpPr/>
          <p:nvPr/>
        </p:nvSpPr>
        <p:spPr>
          <a:xfrm>
            <a:off x="5715000" y="1981200"/>
            <a:ext cx="1143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14">
            <a:extLst>
              <a:ext uri="{FF2B5EF4-FFF2-40B4-BE49-F238E27FC236}">
                <a16:creationId xmlns:a16="http://schemas.microsoft.com/office/drawing/2014/main" id="{1F39B333-2465-4869-8662-ED0BF11878F0}"/>
              </a:ext>
            </a:extLst>
          </p:cNvPr>
          <p:cNvSpPr/>
          <p:nvPr/>
        </p:nvSpPr>
        <p:spPr>
          <a:xfrm>
            <a:off x="6858000" y="2133600"/>
            <a:ext cx="82296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12">
            <a:extLst>
              <a:ext uri="{FF2B5EF4-FFF2-40B4-BE49-F238E27FC236}">
                <a16:creationId xmlns:a16="http://schemas.microsoft.com/office/drawing/2014/main" id="{243E352B-9622-4534-9A24-04E78BF0E1DA}"/>
              </a:ext>
            </a:extLst>
          </p:cNvPr>
          <p:cNvSpPr/>
          <p:nvPr/>
        </p:nvSpPr>
        <p:spPr>
          <a:xfrm>
            <a:off x="2667000" y="1828800"/>
            <a:ext cx="3048000" cy="1524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হাউজ ইফেক্ট প্রক্রিয়ায় পৃথিবীর তাপমাত্রা বৃদ্ধি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126280-7C5C-4704-9C7E-3BBBA3549926}"/>
              </a:ext>
            </a:extLst>
          </p:cNvPr>
          <p:cNvSpPr/>
          <p:nvPr/>
        </p:nvSpPr>
        <p:spPr>
          <a:xfrm>
            <a:off x="228600" y="1676400"/>
            <a:ext cx="24384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মিথেনের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3EA053F-087F-4163-94C9-BE213F2C6688}"/>
              </a:ext>
            </a:extLst>
          </p:cNvPr>
          <p:cNvSpPr/>
          <p:nvPr/>
        </p:nvSpPr>
        <p:spPr>
          <a:xfrm>
            <a:off x="1355035" y="455056"/>
            <a:ext cx="6629400" cy="47732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 ও বৈশ্বিক উষ্ণায়ন রোধে করণীয়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47525A-3DAC-415C-87F4-7F5DDEA32231}"/>
              </a:ext>
            </a:extLst>
          </p:cNvPr>
          <p:cNvSpPr txBox="1"/>
          <p:nvPr/>
        </p:nvSpPr>
        <p:spPr>
          <a:xfrm>
            <a:off x="2895600" y="3974694"/>
            <a:ext cx="3962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কারণ কী?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734279-80BF-44A4-B60E-BD4F5F6A817A}"/>
              </a:ext>
            </a:extLst>
          </p:cNvPr>
          <p:cNvSpPr txBox="1"/>
          <p:nvPr/>
        </p:nvSpPr>
        <p:spPr>
          <a:xfrm>
            <a:off x="2481470" y="3958373"/>
            <a:ext cx="5105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কারণ বৈশ্বিক উষ্ণায়ন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E17460-8293-4753-B4FC-E770FB9FC16C}"/>
              </a:ext>
            </a:extLst>
          </p:cNvPr>
          <p:cNvSpPr txBox="1"/>
          <p:nvPr/>
        </p:nvSpPr>
        <p:spPr>
          <a:xfrm>
            <a:off x="3282564" y="3986289"/>
            <a:ext cx="376428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কারণ কী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FFD11F-2F0F-4EA6-9BCF-59A8B7C0E495}"/>
              </a:ext>
            </a:extLst>
          </p:cNvPr>
          <p:cNvSpPr txBox="1"/>
          <p:nvPr/>
        </p:nvSpPr>
        <p:spPr>
          <a:xfrm>
            <a:off x="506324" y="4007511"/>
            <a:ext cx="812358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কারণ বায়ু মন্ডলে কার্বন ডাইঅক্সাইড ও মিথেন গ্যাসের পরিমান বৃদ্ধি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70C2A-54FA-442E-868F-AA1016CE2C41}"/>
              </a:ext>
            </a:extLst>
          </p:cNvPr>
          <p:cNvSpPr txBox="1"/>
          <p:nvPr/>
        </p:nvSpPr>
        <p:spPr>
          <a:xfrm>
            <a:off x="664837" y="3986289"/>
            <a:ext cx="7924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 ও বৈশ্বিক উষ্ণায়ন কীভাবে রোধ করা যেতে পারে?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1BBDF2-A661-4007-A350-23AF414F7022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B0C62D54-9FD5-4CB4-A2BE-8AE5F9AB3104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1CC735FD-7CBD-4045-B06D-97149EDBAFB9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88513B21-107E-4F8B-B19D-9480E9C9C0EA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12BF0314-220C-4C79-903E-535E8BB81AA9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D1F6B340-26F9-49C2-817E-856B1BBEE955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18E8AB18-5283-4B7D-A8A4-873EE1B93F8F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31E0C9F6-05E5-4810-B275-E0B094B908FC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51CAD5A1-47B6-4E40-98CB-2B5690A09D17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40B79358-F52B-48FE-BDF8-E65FF3B2E46B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3D97EA9-B8BA-4739-B04A-9F7179A94396}"/>
              </a:ext>
            </a:extLst>
          </p:cNvPr>
          <p:cNvSpPr txBox="1"/>
          <p:nvPr/>
        </p:nvSpPr>
        <p:spPr>
          <a:xfrm>
            <a:off x="1746543" y="660650"/>
            <a:ext cx="583069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ডাইঅক্সাইডের নিঃসরণ কমানোর জন্য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E295DE-C51B-4840-A5AB-62FFB474F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8" y="2337432"/>
            <a:ext cx="2513480" cy="22410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BCCAC4-8F8E-41CC-A5FE-356C29F5B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19" y="2368338"/>
            <a:ext cx="2538748" cy="22324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EB6892-0CEE-4EC5-B1B2-2E2C19094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2359233"/>
            <a:ext cx="2593866" cy="22410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EBC57936-FECE-4E78-885C-2483CF7A7B9D}"/>
              </a:ext>
            </a:extLst>
          </p:cNvPr>
          <p:cNvSpPr/>
          <p:nvPr/>
        </p:nvSpPr>
        <p:spPr>
          <a:xfrm>
            <a:off x="802660" y="4651932"/>
            <a:ext cx="2013573" cy="41223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57BC01A7-6785-4D89-AA27-D503C0F8ED2B}"/>
              </a:ext>
            </a:extLst>
          </p:cNvPr>
          <p:cNvSpPr/>
          <p:nvPr/>
        </p:nvSpPr>
        <p:spPr>
          <a:xfrm>
            <a:off x="3304629" y="4681432"/>
            <a:ext cx="2400527" cy="3827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কলকারখা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নার ধুয়া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EBAC36EB-B57D-46F3-82EF-C6FE65058CBF}"/>
              </a:ext>
            </a:extLst>
          </p:cNvPr>
          <p:cNvSpPr/>
          <p:nvPr/>
        </p:nvSpPr>
        <p:spPr>
          <a:xfrm>
            <a:off x="6254282" y="4681433"/>
            <a:ext cx="2147025" cy="3827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পেট্রোলিয়াম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575C6562-7F08-4DFA-8151-82C731ECF617}"/>
              </a:ext>
            </a:extLst>
          </p:cNvPr>
          <p:cNvSpPr/>
          <p:nvPr/>
        </p:nvSpPr>
        <p:spPr>
          <a:xfrm>
            <a:off x="609720" y="2460854"/>
            <a:ext cx="2208680" cy="1994247"/>
          </a:xfrm>
          <a:prstGeom prst="mathMultiply">
            <a:avLst>
              <a:gd name="adj1" fmla="val 61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4262D2E7-8354-4A72-AC94-FE512110DD4E}"/>
              </a:ext>
            </a:extLst>
          </p:cNvPr>
          <p:cNvSpPr/>
          <p:nvPr/>
        </p:nvSpPr>
        <p:spPr>
          <a:xfrm>
            <a:off x="3453229" y="2554285"/>
            <a:ext cx="1944913" cy="1749429"/>
          </a:xfrm>
          <a:prstGeom prst="mathMultiply">
            <a:avLst>
              <a:gd name="adj1" fmla="val 61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5B7EEDA4-B45C-4F12-AD2F-A7D3211CDE5E}"/>
              </a:ext>
            </a:extLst>
          </p:cNvPr>
          <p:cNvSpPr/>
          <p:nvPr/>
        </p:nvSpPr>
        <p:spPr>
          <a:xfrm>
            <a:off x="6066664" y="2554285"/>
            <a:ext cx="2147025" cy="1817368"/>
          </a:xfrm>
          <a:prstGeom prst="mathMultiply">
            <a:avLst>
              <a:gd name="adj1" fmla="val 61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C76540D-4A70-4D02-A41C-AEACA41138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3334" r="12500" b="-1"/>
          <a:stretch/>
        </p:blipFill>
        <p:spPr>
          <a:xfrm>
            <a:off x="837761" y="2108949"/>
            <a:ext cx="3666487" cy="2845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AEE7DFE-05D8-4C4F-A788-6FC90ECFD191}"/>
              </a:ext>
            </a:extLst>
          </p:cNvPr>
          <p:cNvSpPr txBox="1"/>
          <p:nvPr/>
        </p:nvSpPr>
        <p:spPr>
          <a:xfrm>
            <a:off x="1016877" y="5119351"/>
            <a:ext cx="3645013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সৌরশক্তি ব্যবহার করতে হবে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5EEF26-A13D-4D8D-AE5D-347E46165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85" y="2176567"/>
            <a:ext cx="3647469" cy="2843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7E2808B-A654-4CD2-A0FE-33FCBA5F725C}"/>
              </a:ext>
            </a:extLst>
          </p:cNvPr>
          <p:cNvSpPr txBox="1"/>
          <p:nvPr/>
        </p:nvSpPr>
        <p:spPr>
          <a:xfrm>
            <a:off x="5009984" y="5119351"/>
            <a:ext cx="3647469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প্রবাহ থেকে বিদ্যুৎ উৎপাদন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95753F0-D5DE-4775-BDED-1447079EF1E8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D9A1154-F2F7-40DE-BE19-7C5001F64F0A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F9462872-A142-41B8-B29D-49BDB1F88103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630CA436-3F80-4BC1-B1B5-D0A847BA375D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5C720F62-1D14-43BD-AD34-B721674513B5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582051C-865F-4FEE-968B-EB550B78C42A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F056EE32-2DC6-409E-BBAF-5777468E0FB1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4306F0EB-864B-42DE-8CC2-CD0E317B2702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3A589A7A-500D-43F2-8BB5-FE04782BD2A2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462FD023-FA18-481E-BA77-5C18EA2FCC51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C092CDE-1048-4178-8A13-2E68F7B533BD}"/>
              </a:ext>
            </a:extLst>
          </p:cNvPr>
          <p:cNvSpPr/>
          <p:nvPr/>
        </p:nvSpPr>
        <p:spPr>
          <a:xfrm>
            <a:off x="3918573" y="515095"/>
            <a:ext cx="220823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4000" b="1" cap="all" dirty="0">
              <a:ln w="9000" cmpd="sng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702FB5-4717-4069-95A7-104CDCAF6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76" y="1388282"/>
            <a:ext cx="4114647" cy="31977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FAC9AF7-FCCB-4F18-900C-89E8B41DEA33}"/>
              </a:ext>
            </a:extLst>
          </p:cNvPr>
          <p:cNvSpPr/>
          <p:nvPr/>
        </p:nvSpPr>
        <p:spPr>
          <a:xfrm>
            <a:off x="424070" y="5231057"/>
            <a:ext cx="8362121" cy="47732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 ও বৈশ্বিক উষ্ণায়ন রোধে করণীয়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AECA63C-CEFA-4645-84AA-49EFF2445011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B5750E05-2A00-40B6-947F-1117F57E3BE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786721B9-672F-4AC4-86DC-A785114C03B8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2C352C41-9F83-41E0-B167-2F5BB336667B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E6C86CC4-1EE7-45D7-B1E2-850E563B8AFE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C4A13737-FE1D-4E53-90C9-9836144D0879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74E13FA6-F46E-421B-9764-B458B5A14237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86546901-0642-463E-8292-4EDB01848FC1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4D3157C1-030A-429F-8866-D67D2A763DFF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18D400F6-D5E8-4B54-8C52-09E77B01B076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E0B7D01-6E00-4F56-A8FB-6A2DFA6F2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19400"/>
            <a:ext cx="1238250" cy="278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971C4EE-1DCD-4E8F-9418-B6946AEE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48709" y="597113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9B111131-0336-4692-AEC1-9E7E062B527D}"/>
              </a:ext>
            </a:extLst>
          </p:cNvPr>
          <p:cNvSpPr/>
          <p:nvPr/>
        </p:nvSpPr>
        <p:spPr>
          <a:xfrm rot="427478">
            <a:off x="5713262" y="96367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B4F648-467C-44CB-BA25-DDC2B8389125}"/>
              </a:ext>
            </a:extLst>
          </p:cNvPr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D92A7E-37F9-43CC-B4B7-1B49152F0BC8}"/>
              </a:ext>
            </a:extLst>
          </p:cNvPr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EF8BA8-B574-4B26-88EB-629A72A023E0}"/>
              </a:ext>
            </a:extLst>
          </p:cNvPr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67BD4A-B6A8-4D63-9FA8-59B9CF494BCA}"/>
              </a:ext>
            </a:extLst>
          </p:cNvPr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276086-5FD3-4C17-9A1B-DFC3FF7B317A}"/>
              </a:ext>
            </a:extLst>
          </p:cNvPr>
          <p:cNvSpPr txBox="1"/>
          <p:nvPr/>
        </p:nvSpPr>
        <p:spPr>
          <a:xfrm>
            <a:off x="5514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27" name="Freeform 70">
            <a:extLst>
              <a:ext uri="{FF2B5EF4-FFF2-40B4-BE49-F238E27FC236}">
                <a16:creationId xmlns:a16="http://schemas.microsoft.com/office/drawing/2014/main" id="{296B5D1C-05F4-470E-AAEC-3541894036F1}"/>
              </a:ext>
            </a:extLst>
          </p:cNvPr>
          <p:cNvSpPr/>
          <p:nvPr/>
        </p:nvSpPr>
        <p:spPr>
          <a:xfrm>
            <a:off x="7564621" y="5612182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2238C09-E3CB-4EAA-B88D-D7CD84388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13" y="3348275"/>
            <a:ext cx="1590204" cy="163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F14A7C-32E7-4097-A62D-AA68B5BC7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50415"/>
            <a:ext cx="2873007" cy="113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8634533-70E1-4539-A425-9F21A9B6DE2B}"/>
              </a:ext>
            </a:extLst>
          </p:cNvPr>
          <p:cNvSpPr/>
          <p:nvPr/>
        </p:nvSpPr>
        <p:spPr>
          <a:xfrm>
            <a:off x="914400" y="5193268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CBFE05-667C-4991-AD17-F8722F421CC8}"/>
              </a:ext>
            </a:extLst>
          </p:cNvPr>
          <p:cNvSpPr txBox="1"/>
          <p:nvPr/>
        </p:nvSpPr>
        <p:spPr>
          <a:xfrm>
            <a:off x="1068958" y="332409"/>
            <a:ext cx="737017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কমানোর উপায় হলো গাছ লাগানো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2" descr="C:\Users\User\Desktop\environ ment\ecMAjRGbi.gif">
            <a:extLst>
              <a:ext uri="{FF2B5EF4-FFF2-40B4-BE49-F238E27FC236}">
                <a16:creationId xmlns:a16="http://schemas.microsoft.com/office/drawing/2014/main" id="{AAE0C61C-06AE-4D76-BEA2-6C3030AA69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85" y="946210"/>
            <a:ext cx="2878530" cy="10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5239328-CF38-4BD6-A4C7-A6353C57D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3" y="1107847"/>
            <a:ext cx="2690933" cy="436798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B920FD6-90C8-474E-8EC9-834E637CF7AA}"/>
              </a:ext>
            </a:extLst>
          </p:cNvPr>
          <p:cNvSpPr/>
          <p:nvPr/>
        </p:nvSpPr>
        <p:spPr>
          <a:xfrm>
            <a:off x="6884645" y="4050268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63FAEF-C169-4E4D-9886-FACB41CAE437}"/>
              </a:ext>
            </a:extLst>
          </p:cNvPr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41AA72-AE18-4544-A5A9-D70E5AA677F1}"/>
              </a:ext>
            </a:extLst>
          </p:cNvPr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FBF5AF-D33A-426A-B9F7-AF0B71B7E14D}"/>
              </a:ext>
            </a:extLst>
          </p:cNvPr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8E39490-9A35-43C8-B624-0D3B3764FB7F}"/>
              </a:ext>
            </a:extLst>
          </p:cNvPr>
          <p:cNvGrpSpPr/>
          <p:nvPr/>
        </p:nvGrpSpPr>
        <p:grpSpPr>
          <a:xfrm>
            <a:off x="990600" y="3990593"/>
            <a:ext cx="7924800" cy="2237685"/>
            <a:chOff x="1199548" y="4253344"/>
            <a:chExt cx="8096852" cy="223768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6EF329-D54B-452D-BC12-99639BDF38BF}"/>
                </a:ext>
              </a:extLst>
            </p:cNvPr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6048F41-352D-4742-A01D-1EAE66598DC4}"/>
                  </a:ext>
                </a:extLst>
              </p:cNvPr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EDB5C58-3858-4DCA-B8C3-375AC1804FB5}"/>
                  </a:ext>
                </a:extLst>
              </p:cNvPr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1E366AC3-3180-49FC-B07A-F6663336C428}"/>
                  </a:ext>
                </a:extLst>
              </p:cNvPr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69D6D1A7-C41A-4A35-A0DB-323FB479D333}"/>
                  </a:ext>
                </a:extLst>
              </p:cNvPr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7FE05A82-4147-463C-8CF0-72E26404CB6C}"/>
                  </a:ext>
                </a:extLst>
              </p:cNvPr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83">
                <a:extLst>
                  <a:ext uri="{FF2B5EF4-FFF2-40B4-BE49-F238E27FC236}">
                    <a16:creationId xmlns:a16="http://schemas.microsoft.com/office/drawing/2014/main" id="{9D1F1E49-89A0-4768-86CB-78D16DEF7804}"/>
                  </a:ext>
                </a:extLst>
              </p:cNvPr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84">
                <a:extLst>
                  <a:ext uri="{FF2B5EF4-FFF2-40B4-BE49-F238E27FC236}">
                    <a16:creationId xmlns:a16="http://schemas.microsoft.com/office/drawing/2014/main" id="{9E81A28E-212F-4892-8754-D71CC5FE411E}"/>
                  </a:ext>
                </a:extLst>
              </p:cNvPr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85">
                <a:extLst>
                  <a:ext uri="{FF2B5EF4-FFF2-40B4-BE49-F238E27FC236}">
                    <a16:creationId xmlns:a16="http://schemas.microsoft.com/office/drawing/2014/main" id="{5AFA4C6B-C05E-4EDB-971E-3D01EF871115}"/>
                  </a:ext>
                </a:extLst>
              </p:cNvPr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86">
                <a:extLst>
                  <a:ext uri="{FF2B5EF4-FFF2-40B4-BE49-F238E27FC236}">
                    <a16:creationId xmlns:a16="http://schemas.microsoft.com/office/drawing/2014/main" id="{376E4FF6-3226-46A8-BA1A-6EBEEF51A71E}"/>
                  </a:ext>
                </a:extLst>
              </p:cNvPr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87">
                <a:extLst>
                  <a:ext uri="{FF2B5EF4-FFF2-40B4-BE49-F238E27FC236}">
                    <a16:creationId xmlns:a16="http://schemas.microsoft.com/office/drawing/2014/main" id="{D863877A-F496-45B1-AC64-2519CCB546D3}"/>
                  </a:ext>
                </a:extLst>
              </p:cNvPr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:a16="http://schemas.microsoft.com/office/drawing/2014/main" id="{C4F751B1-8830-4566-8B8E-C13F3A0817DE}"/>
                  </a:ext>
                </a:extLst>
              </p:cNvPr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89">
                <a:extLst>
                  <a:ext uri="{FF2B5EF4-FFF2-40B4-BE49-F238E27FC236}">
                    <a16:creationId xmlns:a16="http://schemas.microsoft.com/office/drawing/2014/main" id="{51CD6C0F-0ED3-41C5-B2E7-7FF379090199}"/>
                  </a:ext>
                </a:extLst>
              </p:cNvPr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90">
                <a:extLst>
                  <a:ext uri="{FF2B5EF4-FFF2-40B4-BE49-F238E27FC236}">
                    <a16:creationId xmlns:a16="http://schemas.microsoft.com/office/drawing/2014/main" id="{6429ECE5-B225-4D9C-A2F5-AB5FC6AF968B}"/>
                  </a:ext>
                </a:extLst>
              </p:cNvPr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91">
                <a:extLst>
                  <a:ext uri="{FF2B5EF4-FFF2-40B4-BE49-F238E27FC236}">
                    <a16:creationId xmlns:a16="http://schemas.microsoft.com/office/drawing/2014/main" id="{CD315CEC-02D6-43C6-A49F-EB67975B489E}"/>
                  </a:ext>
                </a:extLst>
              </p:cNvPr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92">
                <a:extLst>
                  <a:ext uri="{FF2B5EF4-FFF2-40B4-BE49-F238E27FC236}">
                    <a16:creationId xmlns:a16="http://schemas.microsoft.com/office/drawing/2014/main" id="{7C54D632-2FC6-4A90-8D3A-E655B0895F2C}"/>
                  </a:ext>
                </a:extLst>
              </p:cNvPr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93">
                <a:extLst>
                  <a:ext uri="{FF2B5EF4-FFF2-40B4-BE49-F238E27FC236}">
                    <a16:creationId xmlns:a16="http://schemas.microsoft.com/office/drawing/2014/main" id="{7E6D0DCC-807C-48DF-80D9-393BABB3B478}"/>
                  </a:ext>
                </a:extLst>
              </p:cNvPr>
              <p:cNvSpPr/>
              <p:nvPr/>
            </p:nvSpPr>
            <p:spPr>
              <a:xfrm>
                <a:off x="4307560" y="4542869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94">
                <a:extLst>
                  <a:ext uri="{FF2B5EF4-FFF2-40B4-BE49-F238E27FC236}">
                    <a16:creationId xmlns:a16="http://schemas.microsoft.com/office/drawing/2014/main" id="{FB1DECF1-C244-41DE-8D65-940615B38465}"/>
                  </a:ext>
                </a:extLst>
              </p:cNvPr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95">
                <a:extLst>
                  <a:ext uri="{FF2B5EF4-FFF2-40B4-BE49-F238E27FC236}">
                    <a16:creationId xmlns:a16="http://schemas.microsoft.com/office/drawing/2014/main" id="{6F9A26C4-069F-4B8B-B8E7-3D87D723FF83}"/>
                  </a:ext>
                </a:extLst>
              </p:cNvPr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96">
                <a:extLst>
                  <a:ext uri="{FF2B5EF4-FFF2-40B4-BE49-F238E27FC236}">
                    <a16:creationId xmlns:a16="http://schemas.microsoft.com/office/drawing/2014/main" id="{2F7DBADB-269E-4B45-AFC8-6B087A339DDB}"/>
                  </a:ext>
                </a:extLst>
              </p:cNvPr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A46B1959-C03B-47E0-A18E-013C3F7CA470}"/>
                </a:ext>
              </a:extLst>
            </p:cNvPr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44C7955-D4CD-4B7C-A3EF-DDC7DF964E33}"/>
              </a:ext>
            </a:extLst>
          </p:cNvPr>
          <p:cNvSpPr txBox="1"/>
          <p:nvPr/>
        </p:nvSpPr>
        <p:spPr>
          <a:xfrm>
            <a:off x="2379272" y="301632"/>
            <a:ext cx="495896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 গ্রহন করছে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9910ED-97CB-4E5A-8241-BDB2418E42FD}"/>
              </a:ext>
            </a:extLst>
          </p:cNvPr>
          <p:cNvSpPr txBox="1"/>
          <p:nvPr/>
        </p:nvSpPr>
        <p:spPr>
          <a:xfrm>
            <a:off x="1239053" y="314703"/>
            <a:ext cx="678070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কমানো যেতে পারে?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Freeform 60">
            <a:extLst>
              <a:ext uri="{FF2B5EF4-FFF2-40B4-BE49-F238E27FC236}">
                <a16:creationId xmlns:a16="http://schemas.microsoft.com/office/drawing/2014/main" id="{05593B34-0054-4CD9-9F21-0A82640ECFC8}"/>
              </a:ext>
            </a:extLst>
          </p:cNvPr>
          <p:cNvSpPr/>
          <p:nvPr/>
        </p:nvSpPr>
        <p:spPr>
          <a:xfrm>
            <a:off x="4800600" y="4275091"/>
            <a:ext cx="74801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1215 0.1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7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7465 0.2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323 0.14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27656 -0.1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8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8211 0.25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27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40886 -0.23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-11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7847 L 0.03906 -0.29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30" grpId="0"/>
      <p:bldP spid="31" grpId="0" animBg="1"/>
      <p:bldP spid="34" grpId="0"/>
      <p:bldP spid="35" grpId="0"/>
      <p:bldP spid="36" grpId="0"/>
      <p:bldP spid="37" grpId="0"/>
      <p:bldP spid="70" grpId="0" animBg="1"/>
      <p:bldP spid="70" grpId="1" animBg="1"/>
      <p:bldP spid="71" grpId="0" animBg="1"/>
      <p:bldP spid="7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78CD82-D0CB-485D-8D7D-7D7C8DA41EEA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786A1691-9148-492D-9663-7D846C86BD7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68E4C807-8563-4C3F-8902-E17655CE473C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2F95D40-130F-41AE-9142-B00EE1824AF3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C4D231A-C96B-4CA1-B374-7D7682FD47AE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BEF60526-519E-416B-9BC2-D7757CE79C26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2D96697C-C21A-4DFC-B4C7-EEB14B082BA0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9228446D-C3C9-4EE2-8B26-D8DB52F4F82E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895FACF6-E5E8-4957-9668-1EB8C1C6BBAE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2CAB42AB-1544-4EE5-A1CE-067C6FFB8C23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D6E3733-FAF6-4AA3-B49D-7648C8877789}"/>
              </a:ext>
            </a:extLst>
          </p:cNvPr>
          <p:cNvSpPr txBox="1"/>
          <p:nvPr/>
        </p:nvSpPr>
        <p:spPr>
          <a:xfrm>
            <a:off x="546258" y="890021"/>
            <a:ext cx="8079869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মূল কারণ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BDAD52-F779-43F9-AD83-7E73F2CA2326}"/>
              </a:ext>
            </a:extLst>
          </p:cNvPr>
          <p:cNvSpPr/>
          <p:nvPr/>
        </p:nvSpPr>
        <p:spPr>
          <a:xfrm>
            <a:off x="1109299" y="1597510"/>
            <a:ext cx="3462700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 বেড়ে যাওয়া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775B67-9A97-4588-BF49-C8578A892A39}"/>
              </a:ext>
            </a:extLst>
          </p:cNvPr>
          <p:cNvSpPr/>
          <p:nvPr/>
        </p:nvSpPr>
        <p:spPr>
          <a:xfrm>
            <a:off x="5054514" y="1494076"/>
            <a:ext cx="3552576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অধিক বৃষ্টিপাত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77C7C-3A5B-49A0-9F02-D9E94F833C44}"/>
              </a:ext>
            </a:extLst>
          </p:cNvPr>
          <p:cNvSpPr/>
          <p:nvPr/>
        </p:nvSpPr>
        <p:spPr>
          <a:xfrm>
            <a:off x="1123491" y="2125524"/>
            <a:ext cx="3462701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3D3C7-925D-4BF3-B55C-F43AD887ADA7}"/>
              </a:ext>
            </a:extLst>
          </p:cNvPr>
          <p:cNvSpPr/>
          <p:nvPr/>
        </p:nvSpPr>
        <p:spPr>
          <a:xfrm>
            <a:off x="5054514" y="2074566"/>
            <a:ext cx="3552576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কার্বন ডাইঅক্সাইড বেড়ে যাওয়া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049505-7CA4-42C1-BB40-192EA93C9396}"/>
              </a:ext>
            </a:extLst>
          </p:cNvPr>
          <p:cNvSpPr/>
          <p:nvPr/>
        </p:nvSpPr>
        <p:spPr>
          <a:xfrm>
            <a:off x="476507" y="2655621"/>
            <a:ext cx="8079870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বায়ুমন্ডলে নাইট্রোজেন ও অক্সিজেন ছাড়া আরও কী কী গ্যাস ও পর্দাথ আছে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FE0C3-43B4-46D6-B829-231BA970888F}"/>
              </a:ext>
            </a:extLst>
          </p:cNvPr>
          <p:cNvSpPr/>
          <p:nvPr/>
        </p:nvSpPr>
        <p:spPr>
          <a:xfrm>
            <a:off x="521796" y="3206234"/>
            <a:ext cx="3838169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¡ .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জলীয়বাষ্প ,ধুলিকণা ,কার্বন ডাইঅক্সাইড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34319-0BA4-4ADE-A651-0358312F7FE8}"/>
              </a:ext>
            </a:extLst>
          </p:cNvPr>
          <p:cNvSpPr/>
          <p:nvPr/>
        </p:nvSpPr>
        <p:spPr>
          <a:xfrm>
            <a:off x="4914515" y="3153754"/>
            <a:ext cx="3641862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¡¡. 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এসিড ,ক্ষার ,নানারুপ জলীয় জৈব পর্দাথ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DB5C4E-9314-477A-9D33-69FC0538FE0C}"/>
              </a:ext>
            </a:extLst>
          </p:cNvPr>
          <p:cNvSpPr/>
          <p:nvPr/>
        </p:nvSpPr>
        <p:spPr>
          <a:xfrm>
            <a:off x="505385" y="3748734"/>
            <a:ext cx="385458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¡¡¡.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ভাইরাস, ব্যাকটেরিয়া  ও শ্যাওলা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7873A5-D1B9-453E-9F16-18FA3FD6A374}"/>
              </a:ext>
            </a:extLst>
          </p:cNvPr>
          <p:cNvSpPr/>
          <p:nvPr/>
        </p:nvSpPr>
        <p:spPr>
          <a:xfrm>
            <a:off x="2472246" y="4368020"/>
            <a:ext cx="2741456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B517A4-8D3A-457B-9EA7-67D4D3BA2CBB}"/>
              </a:ext>
            </a:extLst>
          </p:cNvPr>
          <p:cNvSpPr txBox="1"/>
          <p:nvPr/>
        </p:nvSpPr>
        <p:spPr>
          <a:xfrm>
            <a:off x="552706" y="4978712"/>
            <a:ext cx="278684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(ক) ¡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ADBCF8-04E1-4F7C-83E7-94FA88A7C110}"/>
              </a:ext>
            </a:extLst>
          </p:cNvPr>
          <p:cNvSpPr txBox="1"/>
          <p:nvPr/>
        </p:nvSpPr>
        <p:spPr>
          <a:xfrm>
            <a:off x="3842974" y="4978712"/>
            <a:ext cx="3546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(খ) ¡¡¡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43B273-D8FA-4E00-81E3-42E185877343}"/>
              </a:ext>
            </a:extLst>
          </p:cNvPr>
          <p:cNvSpPr txBox="1"/>
          <p:nvPr/>
        </p:nvSpPr>
        <p:spPr>
          <a:xfrm>
            <a:off x="552706" y="5750892"/>
            <a:ext cx="278684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(গ) ¡ ও ¡¡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B2AD14-05F1-4057-8CB4-CF49CBCE3383}"/>
              </a:ext>
            </a:extLst>
          </p:cNvPr>
          <p:cNvSpPr txBox="1"/>
          <p:nvPr/>
        </p:nvSpPr>
        <p:spPr>
          <a:xfrm>
            <a:off x="3842974" y="5740712"/>
            <a:ext cx="3546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(ঘ) ¡ , ¡¡ ও ¡¡¡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ECB03A-C283-496F-832F-7BC8B676F14A}"/>
              </a:ext>
            </a:extLst>
          </p:cNvPr>
          <p:cNvSpPr txBox="1"/>
          <p:nvPr/>
        </p:nvSpPr>
        <p:spPr>
          <a:xfrm>
            <a:off x="3842974" y="179679"/>
            <a:ext cx="14478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E64AA3CB-7FCE-44C9-BEDB-648C1240A925}"/>
              </a:ext>
            </a:extLst>
          </p:cNvPr>
          <p:cNvSpPr/>
          <p:nvPr/>
        </p:nvSpPr>
        <p:spPr>
          <a:xfrm>
            <a:off x="586169" y="50201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E2889589-4F34-45CB-BA70-8140C1061A44}"/>
              </a:ext>
            </a:extLst>
          </p:cNvPr>
          <p:cNvSpPr/>
          <p:nvPr/>
        </p:nvSpPr>
        <p:spPr>
          <a:xfrm>
            <a:off x="5000654" y="21016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8" grpId="0" animBg="1"/>
      <p:bldP spid="26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9E2A53-1594-404E-A9F8-D31797536F7D}"/>
              </a:ext>
            </a:extLst>
          </p:cNvPr>
          <p:cNvSpPr/>
          <p:nvPr/>
        </p:nvSpPr>
        <p:spPr>
          <a:xfrm>
            <a:off x="628355" y="3544207"/>
            <a:ext cx="3910271" cy="2485787"/>
          </a:xfrm>
          <a:prstGeom prst="round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32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96A0B2-7AFC-41D6-A226-CFF406100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104150" y="1194987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7.jpg">
            <a:extLst>
              <a:ext uri="{FF2B5EF4-FFF2-40B4-BE49-F238E27FC236}">
                <a16:creationId xmlns:a16="http://schemas.microsoft.com/office/drawing/2014/main" id="{DCA7463F-74A3-4959-AC78-4F9AB2B03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310" y="1174516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3B49C1-3DAF-4E0A-A5E9-AF405E106509}"/>
              </a:ext>
            </a:extLst>
          </p:cNvPr>
          <p:cNvSpPr/>
          <p:nvPr/>
        </p:nvSpPr>
        <p:spPr>
          <a:xfrm>
            <a:off x="4605375" y="3544208"/>
            <a:ext cx="4043871" cy="2485787"/>
          </a:xfrm>
          <a:prstGeom prst="round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b="1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পরিবত</a:t>
            </a:r>
            <a:r>
              <a:rPr lang="en-US" sz="2800" b="1" dirty="0" err="1">
                <a:ln w="3175">
                  <a:noFill/>
                </a:ln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BD" sz="2800" b="1" dirty="0">
              <a:ln w="3175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8,9 ও 10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3" name="Left-Right Arrow 6">
            <a:extLst>
              <a:ext uri="{FF2B5EF4-FFF2-40B4-BE49-F238E27FC236}">
                <a16:creationId xmlns:a16="http://schemas.microsoft.com/office/drawing/2014/main" id="{A299D2BA-5815-4224-88AA-A2309E279451}"/>
              </a:ext>
            </a:extLst>
          </p:cNvPr>
          <p:cNvSpPr/>
          <p:nvPr/>
        </p:nvSpPr>
        <p:spPr>
          <a:xfrm>
            <a:off x="2782824" y="1034487"/>
            <a:ext cx="3578352" cy="1475232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chemeClr val="tx1"/>
                  </a:solidFill>
                  <a:prstDash val="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800" b="1" dirty="0">
              <a:ln>
                <a:solidFill>
                  <a:schemeClr val="tx1"/>
                </a:solidFill>
                <a:prstDash val="dash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AF541A-0069-49DF-9234-AF19D6193823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D9083B40-9389-486A-9531-C3B6CA78765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>
              <a:extLst>
                <a:ext uri="{FF2B5EF4-FFF2-40B4-BE49-F238E27FC236}">
                  <a16:creationId xmlns:a16="http://schemas.microsoft.com/office/drawing/2014/main" id="{7455BAE0-E402-47AE-AB49-D440DBDB9F93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>
              <a:extLst>
                <a:ext uri="{FF2B5EF4-FFF2-40B4-BE49-F238E27FC236}">
                  <a16:creationId xmlns:a16="http://schemas.microsoft.com/office/drawing/2014/main" id="{27E5B548-5460-41FD-9879-FE98E7C54F54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>
              <a:extLst>
                <a:ext uri="{FF2B5EF4-FFF2-40B4-BE49-F238E27FC236}">
                  <a16:creationId xmlns:a16="http://schemas.microsoft.com/office/drawing/2014/main" id="{B8F02CA3-D438-412B-BF53-0270EA518F86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>
              <a:extLst>
                <a:ext uri="{FF2B5EF4-FFF2-40B4-BE49-F238E27FC236}">
                  <a16:creationId xmlns:a16="http://schemas.microsoft.com/office/drawing/2014/main" id="{10CB8560-5DE0-46C2-A6B3-9BC5BFE4273F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>
              <a:extLst>
                <a:ext uri="{FF2B5EF4-FFF2-40B4-BE49-F238E27FC236}">
                  <a16:creationId xmlns:a16="http://schemas.microsoft.com/office/drawing/2014/main" id="{0BABC2FC-BD8E-48D4-ACF3-728B168372A3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17E4F83A-5812-47F9-8876-BA346B170EFA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FA0E6A4E-F349-4B62-A3E7-097554901C4C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>
              <a:extLst>
                <a:ext uri="{FF2B5EF4-FFF2-40B4-BE49-F238E27FC236}">
                  <a16:creationId xmlns:a16="http://schemas.microsoft.com/office/drawing/2014/main" id="{FC6E1B21-62C8-4ABB-885B-7F167770C554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3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E9CF72-8E5C-4050-99E6-B684807BF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24" y="1623951"/>
            <a:ext cx="4416083" cy="30605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5A61F1-0087-4184-9EAB-8B5ADCCBCF64}"/>
              </a:ext>
            </a:extLst>
          </p:cNvPr>
          <p:cNvSpPr/>
          <p:nvPr/>
        </p:nvSpPr>
        <p:spPr>
          <a:xfrm>
            <a:off x="4093687" y="666374"/>
            <a:ext cx="187102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1C696-AC31-4BD8-8E99-9C85942FFEF6}"/>
              </a:ext>
            </a:extLst>
          </p:cNvPr>
          <p:cNvSpPr txBox="1"/>
          <p:nvPr/>
        </p:nvSpPr>
        <p:spPr>
          <a:xfrm>
            <a:off x="2764914" y="4934233"/>
            <a:ext cx="452857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A64F86-266A-472E-976F-93605985C659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2F147E6F-D4BB-40C2-A962-408B0A707BE2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45D4047D-FC80-4408-A3E3-EA6E7AA2E245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84D64D63-76B6-4BD7-8703-D83D2B7EAD67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F0F76E9B-5CBC-4052-85C2-5F266AA743E7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94180F3E-A7CD-4ED4-AEC8-453B7AE777E6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1321FEFF-6BF5-4A3C-8FF7-8D5E5F3BBC44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478820A-D5A5-468D-84A1-E44F16CAA4CC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717652AF-CB14-4C0A-9FF4-ACAD578EDABE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D258E1C3-E57F-491D-A9C3-0D2CFD58B123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55759E-7078-428E-85E7-3437D7B0E519}"/>
              </a:ext>
            </a:extLst>
          </p:cNvPr>
          <p:cNvSpPr/>
          <p:nvPr/>
        </p:nvSpPr>
        <p:spPr>
          <a:xfrm>
            <a:off x="576776" y="309489"/>
            <a:ext cx="8010634" cy="6400799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0799999"/>
                <a:gd name="adj2" fmla="val 59264"/>
              </a:avLst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7200" b="1" dirty="0">
                <a:ln w="381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200" b="1" dirty="0">
              <a:ln w="38100"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68546-2B3C-4098-8EE6-8C222273B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38" y="1689319"/>
            <a:ext cx="5160123" cy="3641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228182-52F8-4745-B969-759AF477D982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FAF3C549-F73C-4F13-AC47-29B317E2234A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23DBB849-6B4D-4C60-90D2-A06ACEE9D2F4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D548E95B-8312-4B52-8B75-503EAC888DD8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5364B50F-03C1-4F94-9ABA-7BC4B4D3A78E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EBB529EB-A62E-448F-B962-EF4A91662F69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F6721A09-6D4F-42B8-9DFE-1889EEC0EDAA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458A344D-C951-47FA-BB86-255927F34123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688A9A08-BB70-4D33-8F5A-D2815884BD11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88AAC8CB-C204-4B6A-8CAD-9CACB6FAB5E4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8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3EE14D7-145C-412B-B461-4B5029F95134}"/>
              </a:ext>
            </a:extLst>
          </p:cNvPr>
          <p:cNvSpPr txBox="1"/>
          <p:nvPr/>
        </p:nvSpPr>
        <p:spPr>
          <a:xfrm>
            <a:off x="2204814" y="586740"/>
            <a:ext cx="484918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কারনে এসব ঘটনা ঘটে 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E39036-732A-4D88-BE41-D55B66AB1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0" y="1929549"/>
            <a:ext cx="2455516" cy="2204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08A64B-F4C7-48F4-8A11-59849ACF3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47" y="1929549"/>
            <a:ext cx="2459520" cy="2211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456B44-FA0E-4877-9955-51CEB35A7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88" y="1907990"/>
            <a:ext cx="2475343" cy="2223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ACB4B3D-EB5A-4DAC-AD75-EBAD89F59338}"/>
              </a:ext>
            </a:extLst>
          </p:cNvPr>
          <p:cNvSpPr txBox="1"/>
          <p:nvPr/>
        </p:nvSpPr>
        <p:spPr>
          <a:xfrm>
            <a:off x="3712884" y="4299763"/>
            <a:ext cx="169731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বরফগলা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DD2ED9-9160-424E-81AB-00CC52106C4B}"/>
              </a:ext>
            </a:extLst>
          </p:cNvPr>
          <p:cNvSpPr txBox="1"/>
          <p:nvPr/>
        </p:nvSpPr>
        <p:spPr>
          <a:xfrm>
            <a:off x="845905" y="4307470"/>
            <a:ext cx="192591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অতিরিক্ত খরা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305FB6-AAB3-4F08-BC0E-78BD648C2B65}"/>
              </a:ext>
            </a:extLst>
          </p:cNvPr>
          <p:cNvSpPr txBox="1"/>
          <p:nvPr/>
        </p:nvSpPr>
        <p:spPr>
          <a:xfrm>
            <a:off x="6465265" y="4248190"/>
            <a:ext cx="183063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বন্যা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56EED0-3B89-4F43-B43C-0F9F46D500F3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35" name="Frame 34">
              <a:extLst>
                <a:ext uri="{FF2B5EF4-FFF2-40B4-BE49-F238E27FC236}">
                  <a16:creationId xmlns:a16="http://schemas.microsoft.com/office/drawing/2014/main" id="{33C5AF12-0D34-451B-9FDE-A46C83A984F6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>
              <a:extLst>
                <a:ext uri="{FF2B5EF4-FFF2-40B4-BE49-F238E27FC236}">
                  <a16:creationId xmlns:a16="http://schemas.microsoft.com/office/drawing/2014/main" id="{DDF33DE9-0F45-461A-9EB9-1DB5D0B5C218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>
              <a:extLst>
                <a:ext uri="{FF2B5EF4-FFF2-40B4-BE49-F238E27FC236}">
                  <a16:creationId xmlns:a16="http://schemas.microsoft.com/office/drawing/2014/main" id="{7715468F-6F96-4D2A-AB37-0E4F026D1261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>
              <a:extLst>
                <a:ext uri="{FF2B5EF4-FFF2-40B4-BE49-F238E27FC236}">
                  <a16:creationId xmlns:a16="http://schemas.microsoft.com/office/drawing/2014/main" id="{C8F90B73-B95C-4071-A180-F22B3FC28703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>
              <a:extLst>
                <a:ext uri="{FF2B5EF4-FFF2-40B4-BE49-F238E27FC236}">
                  <a16:creationId xmlns:a16="http://schemas.microsoft.com/office/drawing/2014/main" id="{A81AAEDB-83E6-4C25-ACA8-05412BD49835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>
              <a:extLst>
                <a:ext uri="{FF2B5EF4-FFF2-40B4-BE49-F238E27FC236}">
                  <a16:creationId xmlns:a16="http://schemas.microsoft.com/office/drawing/2014/main" id="{DE1ABA99-E1D6-4379-8437-86BDD6ED6931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>
              <a:extLst>
                <a:ext uri="{FF2B5EF4-FFF2-40B4-BE49-F238E27FC236}">
                  <a16:creationId xmlns:a16="http://schemas.microsoft.com/office/drawing/2014/main" id="{0CC505C3-63D6-4B0E-ADE3-9196A24E0262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>
              <a:extLst>
                <a:ext uri="{FF2B5EF4-FFF2-40B4-BE49-F238E27FC236}">
                  <a16:creationId xmlns:a16="http://schemas.microsoft.com/office/drawing/2014/main" id="{F523D9D3-F5D6-4A09-8F1B-1C0BCD540110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>
              <a:extLst>
                <a:ext uri="{FF2B5EF4-FFF2-40B4-BE49-F238E27FC236}">
                  <a16:creationId xmlns:a16="http://schemas.microsoft.com/office/drawing/2014/main" id="{2C6A0622-9115-4F8D-8F9C-939E3A45F19C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3103211-8B45-415F-94FA-224546DBFC6C}"/>
              </a:ext>
            </a:extLst>
          </p:cNvPr>
          <p:cNvSpPr txBox="1"/>
          <p:nvPr/>
        </p:nvSpPr>
        <p:spPr>
          <a:xfrm>
            <a:off x="1964788" y="5362799"/>
            <a:ext cx="565521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32" grpId="0" animBg="1"/>
      <p:bldP spid="3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291249C-0AFE-45B8-B210-AF669AC9A1E2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55F44A30-D455-4E9E-BA8B-B0F4701D7F9B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88FC8EBD-6CD3-4EF8-9C61-21809A468868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8756B2AE-8A5B-47AE-9138-379768BE0F01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0EB31B22-FA9F-4059-BCA7-58269342B30C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4839C42C-C593-4FEE-AF55-98888C7C7C30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443AC7B3-E1EE-402C-9A71-099BCF55BB01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E6A0F397-86AB-4F67-AD7A-D63C537F2C6B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92F38134-0546-44A2-BC55-36A056E0C410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57E1697E-5E2C-4101-971C-1F3A6CA284E1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71DE241-AE76-47E8-9261-35E698651A49}"/>
              </a:ext>
            </a:extLst>
          </p:cNvPr>
          <p:cNvSpPr txBox="1"/>
          <p:nvPr/>
        </p:nvSpPr>
        <p:spPr>
          <a:xfrm>
            <a:off x="2599518" y="565749"/>
            <a:ext cx="397009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725AA0-2BD0-4E7D-AD64-ACA43A370F39}"/>
              </a:ext>
            </a:extLst>
          </p:cNvPr>
          <p:cNvSpPr txBox="1"/>
          <p:nvPr/>
        </p:nvSpPr>
        <p:spPr>
          <a:xfrm>
            <a:off x="1838398" y="4512187"/>
            <a:ext cx="5505817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52162A-0040-4D7C-9A4E-7260B5C5FE90}"/>
              </a:ext>
            </a:extLst>
          </p:cNvPr>
          <p:cNvSpPr/>
          <p:nvPr/>
        </p:nvSpPr>
        <p:spPr>
          <a:xfrm>
            <a:off x="1838398" y="4350603"/>
            <a:ext cx="5505817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kern="0" dirty="0">
                <a:latin typeface="NikoshBAN" pitchFamily="2" charset="0"/>
                <a:cs typeface="NikoshBAN" pitchFamily="2" charset="0"/>
              </a:rPr>
              <a:t>জলবায়ু পরিবর্তন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662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2FD0B74-52A5-4656-805F-3F48214D7C26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3E0A80BC-CA4D-494C-8721-0B0BA6C8DE12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AB41A7D0-27BA-4739-ACF4-93D452EB7B73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84F86E39-2133-4767-9106-8CAE37A13560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02C8255C-8D9F-4DAC-B203-C98EE53AE440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83781E20-16E6-467A-8828-5CAA86143D98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1D6E0471-49EB-40A6-9BD2-E3E02B6F2187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E03FE837-0680-42A2-BAE1-2A4686E3DBBF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9B32B152-EC73-45C5-BBBB-9D92F42E8371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765E003F-66E4-4297-B02C-57DAE568A948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AB9186C-8697-4BAC-BE06-E0672C0AE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8" y="1900884"/>
            <a:ext cx="3398742" cy="305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57C4EF-E86C-465A-A45D-092FE9FA9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13" y="1862785"/>
            <a:ext cx="3393209" cy="3046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340522-43CA-4584-8AA2-D222A4E0197F}"/>
              </a:ext>
            </a:extLst>
          </p:cNvPr>
          <p:cNvSpPr/>
          <p:nvPr/>
        </p:nvSpPr>
        <p:spPr>
          <a:xfrm>
            <a:off x="1545579" y="5226847"/>
            <a:ext cx="5867312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জলবায়ু পরিবর্তন ও বৈশ্বিক উষ্ণায়ন </a:t>
            </a:r>
            <a:endParaRPr kumimoji="0" lang="en-US" sz="4000" i="0" u="none" strike="noStrike" kern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0DB49A-102B-47FC-810E-363ACBFD74AA}"/>
              </a:ext>
            </a:extLst>
          </p:cNvPr>
          <p:cNvSpPr txBox="1"/>
          <p:nvPr/>
        </p:nvSpPr>
        <p:spPr>
          <a:xfrm>
            <a:off x="3000682" y="800100"/>
            <a:ext cx="3142635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</p:txBody>
      </p:sp>
    </p:spTree>
    <p:extLst>
      <p:ext uri="{BB962C8B-B14F-4D97-AF65-F5344CB8AC3E}">
        <p14:creationId xmlns:p14="http://schemas.microsoft.com/office/powerpoint/2010/main" val="22809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1">
            <a:extLst>
              <a:ext uri="{FF2B5EF4-FFF2-40B4-BE49-F238E27FC236}">
                <a16:creationId xmlns:a16="http://schemas.microsoft.com/office/drawing/2014/main" id="{16769227-8679-4BDA-9B03-3A803CCF8134}"/>
              </a:ext>
            </a:extLst>
          </p:cNvPr>
          <p:cNvSpPr/>
          <p:nvPr/>
        </p:nvSpPr>
        <p:spPr>
          <a:xfrm>
            <a:off x="3377698" y="523375"/>
            <a:ext cx="2329070" cy="88880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7CE2FC-4E61-4334-BC98-B323424D390D}"/>
              </a:ext>
            </a:extLst>
          </p:cNvPr>
          <p:cNvSpPr txBox="1"/>
          <p:nvPr/>
        </p:nvSpPr>
        <p:spPr>
          <a:xfrm>
            <a:off x="612342" y="3680671"/>
            <a:ext cx="5744817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বৈষ্ণিক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280A8-4793-4495-903B-F561268CE654}"/>
              </a:ext>
            </a:extLst>
          </p:cNvPr>
          <p:cNvSpPr txBox="1"/>
          <p:nvPr/>
        </p:nvSpPr>
        <p:spPr>
          <a:xfrm>
            <a:off x="457200" y="1752600"/>
            <a:ext cx="35052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AD613F-F612-4A83-8F31-F36A1461C6FC}"/>
              </a:ext>
            </a:extLst>
          </p:cNvPr>
          <p:cNvSpPr txBox="1"/>
          <p:nvPr/>
        </p:nvSpPr>
        <p:spPr>
          <a:xfrm>
            <a:off x="612342" y="4991484"/>
            <a:ext cx="8017565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জলবায়ু পরিবর্তন ও বৈশ্বিক উষ্ণায়ন রোধে কী করণীয় ব্যাখ্যা করতে পারবে।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2E5EE-0137-4549-841E-3B7717363C2C}"/>
              </a:ext>
            </a:extLst>
          </p:cNvPr>
          <p:cNvSpPr txBox="1"/>
          <p:nvPr/>
        </p:nvSpPr>
        <p:spPr>
          <a:xfrm>
            <a:off x="612341" y="4345308"/>
            <a:ext cx="7712765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শ্বিক উষ্ণতা বৃদ্ধির সম্পর্ক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বর্ণনা করতে 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88D256-0D07-4615-A7D4-2FE9069C9AAB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F9CB0682-3097-468F-A748-F5EE0CF5E078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EE9B3C9D-EC66-4ABC-B072-47A627B6DDC3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50DD7144-668E-4886-9A0E-0562E696F7AB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E89336E0-DEFA-4ECB-8414-287FF1835DD9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7F49E8A4-6704-4EB1-A1C6-C380832FBC5E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4DA286E4-0A1E-41C7-9EF6-66731801CCF6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495B49CA-31A7-42E6-AB4D-A738DAAD69EC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52AE1A3D-1C3B-4269-AD31-DF8794D9C359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71277B69-AAFD-4572-AF3C-0EB382B70DDD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3883C93-6433-4638-B0B6-DB00D14FEA5C}"/>
              </a:ext>
            </a:extLst>
          </p:cNvPr>
          <p:cNvSpPr txBox="1"/>
          <p:nvPr/>
        </p:nvSpPr>
        <p:spPr>
          <a:xfrm>
            <a:off x="612342" y="3051691"/>
            <a:ext cx="482105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জলবাযু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7875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321012-48FF-4218-8C74-BA7AB8F69273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355D9297-9F81-4235-BB81-D192A3A800E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E723FFFF-7BFE-4A27-9352-C2350F949494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CEC65AA-25C1-49B6-9519-FB1371FE3D76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DF5174F5-E666-4150-88C2-FACDEA7746B8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2F56805F-538E-4238-A79D-52F160110A10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4CC08742-FCD7-4556-A61D-65DDE97492A4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5F13C97D-4853-49B6-82AB-A9817B2D9ECD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490F100D-4599-4D9C-9939-BB4A00A54298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5C0E1089-2444-4833-8D3E-F149D716B3A5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85AE0BF-DECE-479B-B619-39E95CF8A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2" y="1394203"/>
            <a:ext cx="2098680" cy="187124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FC0ED8-A278-4238-A64F-C3FF3B897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25" y="4043417"/>
            <a:ext cx="2119777" cy="18640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39F711-7ACB-4706-AA58-D3ED3D812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08" y="1346390"/>
            <a:ext cx="2165799" cy="187124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873E5B-41C5-404E-BA6E-89D20752A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2" y="3950349"/>
            <a:ext cx="2047693" cy="181646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21A21E-F69A-4BB2-B0AD-7A859F5C2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76" y="2594965"/>
            <a:ext cx="3377145" cy="189243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B582169-EBC3-42A0-858C-781E762B51A2}"/>
              </a:ext>
            </a:extLst>
          </p:cNvPr>
          <p:cNvSpPr/>
          <p:nvPr/>
        </p:nvSpPr>
        <p:spPr>
          <a:xfrm>
            <a:off x="1319054" y="643158"/>
            <a:ext cx="6540573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 পরিবর্তন ও বৈশ্বিক উষ্ণায়ন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3EE837A7-4B01-414A-9A63-234C77F3D681}"/>
              </a:ext>
            </a:extLst>
          </p:cNvPr>
          <p:cNvSpPr/>
          <p:nvPr/>
        </p:nvSpPr>
        <p:spPr>
          <a:xfrm>
            <a:off x="598195" y="3330300"/>
            <a:ext cx="2055594" cy="43191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6B9F21CE-DF53-4041-854A-B908E1E45AD2}"/>
              </a:ext>
            </a:extLst>
          </p:cNvPr>
          <p:cNvSpPr/>
          <p:nvPr/>
        </p:nvSpPr>
        <p:spPr>
          <a:xfrm>
            <a:off x="6341101" y="5896294"/>
            <a:ext cx="2250013" cy="4591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কলকারখা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নার ধুয়া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D0581F43-AA1F-4D0B-ABF1-F8B596FBCC15}"/>
              </a:ext>
            </a:extLst>
          </p:cNvPr>
          <p:cNvSpPr/>
          <p:nvPr/>
        </p:nvSpPr>
        <p:spPr>
          <a:xfrm>
            <a:off x="6547436" y="3375504"/>
            <a:ext cx="1989266" cy="4347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পেট্রোলিয়াম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13">
            <a:extLst>
              <a:ext uri="{FF2B5EF4-FFF2-40B4-BE49-F238E27FC236}">
                <a16:creationId xmlns:a16="http://schemas.microsoft.com/office/drawing/2014/main" id="{DBB95085-2F44-4BDC-A476-79D055CEFFF3}"/>
              </a:ext>
            </a:extLst>
          </p:cNvPr>
          <p:cNvSpPr/>
          <p:nvPr/>
        </p:nvSpPr>
        <p:spPr>
          <a:xfrm>
            <a:off x="579327" y="5865434"/>
            <a:ext cx="2047693" cy="4591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উজাড়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13">
            <a:extLst>
              <a:ext uri="{FF2B5EF4-FFF2-40B4-BE49-F238E27FC236}">
                <a16:creationId xmlns:a16="http://schemas.microsoft.com/office/drawing/2014/main" id="{077FD620-5939-4362-A748-5C18C7CAA180}"/>
              </a:ext>
            </a:extLst>
          </p:cNvPr>
          <p:cNvSpPr/>
          <p:nvPr/>
        </p:nvSpPr>
        <p:spPr>
          <a:xfrm>
            <a:off x="3735673" y="4628996"/>
            <a:ext cx="1572599" cy="4591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নজরে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6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" grpId="0" animBg="1"/>
      <p:bldP spid="21" grpId="0" animBg="1"/>
      <p:bldP spid="22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4B5E586-79EE-4971-B026-410912697F7D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38427D8F-0929-479D-BA11-5475F5F803DB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25677A49-804A-4231-9355-FC3E140F992A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6E359C58-2107-4ADE-B719-501CCAAAA07E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3561351E-8819-449A-A312-FA72F5A3F632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91B784E8-F852-4C9D-87E6-63EEFA76F60E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8B518F2-0B0F-4714-9CEE-E451B6AB0263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DF16B02F-A033-4540-BF4B-2EAB3FBD30F3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A564C0A1-380F-4E0A-A706-8FAF0DB7DA72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EA954CBB-0712-446A-95D1-B908C87C9C1A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F964D8E-177F-4F50-85C9-EA2E3953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9" y="1709531"/>
            <a:ext cx="7944081" cy="3975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3EAAD8-7311-443C-BD1C-ABC60CF31C41}"/>
              </a:ext>
            </a:extLst>
          </p:cNvPr>
          <p:cNvSpPr txBox="1"/>
          <p:nvPr/>
        </p:nvSpPr>
        <p:spPr>
          <a:xfrm>
            <a:off x="2557669" y="531600"/>
            <a:ext cx="469789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য়ুমন্ডলের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430E12-0E40-49A4-8266-978C5EA21E0A}"/>
              </a:ext>
            </a:extLst>
          </p:cNvPr>
          <p:cNvGrpSpPr/>
          <p:nvPr/>
        </p:nvGrpSpPr>
        <p:grpSpPr>
          <a:xfrm>
            <a:off x="19307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D143F2C-9ADA-490D-A118-AAA8CBE1C29F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738170AB-F4DA-4B86-B98C-71755FAC9B89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53DFAC4C-38FA-4902-A590-F05E44C506BC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75BBD5FF-82F4-4C1E-9A02-6FCEC40E9C3D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00E59B6F-76BC-4AED-9E9F-75DCC272D17D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B7AD64CA-C36A-40A7-8FC7-EB91B9C6805D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F0D38BB5-9742-4FA2-B81B-47EEA9B627E3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DF270A33-B0AF-4D2B-BBE7-E4663DD116FF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E5AC12D3-27A8-4959-9B1E-74BB27581BFF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16C7F36-18AF-4C44-B1F5-74AF2C95E154}"/>
              </a:ext>
            </a:extLst>
          </p:cNvPr>
          <p:cNvSpPr/>
          <p:nvPr/>
        </p:nvSpPr>
        <p:spPr>
          <a:xfrm>
            <a:off x="567782" y="1519187"/>
            <a:ext cx="2447354" cy="1884210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010DF6-0592-4F6E-9224-332C92ACB004}"/>
              </a:ext>
            </a:extLst>
          </p:cNvPr>
          <p:cNvSpPr/>
          <p:nvPr/>
        </p:nvSpPr>
        <p:spPr>
          <a:xfrm>
            <a:off x="567782" y="3980479"/>
            <a:ext cx="2447354" cy="1884210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9647B6A-8B97-494C-9BBF-ABB95DB8579A}"/>
              </a:ext>
            </a:extLst>
          </p:cNvPr>
          <p:cNvSpPr/>
          <p:nvPr/>
        </p:nvSpPr>
        <p:spPr>
          <a:xfrm>
            <a:off x="3409926" y="1552685"/>
            <a:ext cx="2447354" cy="1884210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B50F72D-7FD6-4466-BB84-153EAAF8FA8F}"/>
              </a:ext>
            </a:extLst>
          </p:cNvPr>
          <p:cNvSpPr/>
          <p:nvPr/>
        </p:nvSpPr>
        <p:spPr>
          <a:xfrm>
            <a:off x="6132906" y="1582889"/>
            <a:ext cx="2447354" cy="1884210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8EB4D28-505C-466E-BAD9-3F3A23B86EF9}"/>
              </a:ext>
            </a:extLst>
          </p:cNvPr>
          <p:cNvSpPr/>
          <p:nvPr/>
        </p:nvSpPr>
        <p:spPr>
          <a:xfrm>
            <a:off x="3409926" y="3980479"/>
            <a:ext cx="2447354" cy="1884210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6AC0394-B3DE-44CB-B652-19FFD304B65D}"/>
              </a:ext>
            </a:extLst>
          </p:cNvPr>
          <p:cNvSpPr/>
          <p:nvPr/>
        </p:nvSpPr>
        <p:spPr>
          <a:xfrm>
            <a:off x="6128864" y="3918389"/>
            <a:ext cx="2447354" cy="1884210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03DF62-DCF2-4FE7-A437-348FF6BB37FD}"/>
              </a:ext>
            </a:extLst>
          </p:cNvPr>
          <p:cNvSpPr/>
          <p:nvPr/>
        </p:nvSpPr>
        <p:spPr>
          <a:xfrm>
            <a:off x="1319054" y="643158"/>
            <a:ext cx="6543779" cy="64633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 পরিবর্তন ও বৈশ্বিক উষ্ণায়ন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8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614</Words>
  <Application>Microsoft Office PowerPoint</Application>
  <PresentationFormat>On-screen Show (4:3)</PresentationFormat>
  <Paragraphs>109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Garamond</vt:lpstr>
      <vt:lpstr>Impact</vt:lpstr>
      <vt:lpstr>Nikosh</vt:lpstr>
      <vt:lpstr>NikoshBAN</vt:lpstr>
      <vt:lpstr>SutonnyMJ</vt:lpstr>
      <vt:lpstr>Wingdings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2019-11-24T04:57:46Z</dcterms:created>
  <dcterms:modified xsi:type="dcterms:W3CDTF">2019-11-25T04:12:00Z</dcterms:modified>
</cp:coreProperties>
</file>