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66" r:id="rId2"/>
    <p:sldId id="290" r:id="rId3"/>
    <p:sldId id="267" r:id="rId4"/>
    <p:sldId id="289" r:id="rId5"/>
    <p:sldId id="293" r:id="rId6"/>
    <p:sldId id="281" r:id="rId7"/>
    <p:sldId id="282" r:id="rId8"/>
    <p:sldId id="283" r:id="rId9"/>
    <p:sldId id="287" r:id="rId10"/>
    <p:sldId id="284" r:id="rId11"/>
    <p:sldId id="288" r:id="rId12"/>
    <p:sldId id="291" r:id="rId13"/>
    <p:sldId id="292" r:id="rId14"/>
    <p:sldId id="294" r:id="rId15"/>
    <p:sldId id="295" r:id="rId16"/>
    <p:sldId id="29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94660"/>
  </p:normalViewPr>
  <p:slideViewPr>
    <p:cSldViewPr>
      <p:cViewPr varScale="1">
        <p:scale>
          <a:sx n="69" d="100"/>
          <a:sy n="69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CA15-041F-42EF-B607-1B990A8A5A17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059D-2761-4ECD-A9AB-68240B7EF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0FF9-A430-4AB7-BA10-884BBFAFBC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1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059D-2761-4ECD-A9AB-68240B7EFD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059D-2761-4ECD-A9AB-68240B7EFD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474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450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2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00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3963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137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79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850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64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543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749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38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111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93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95400" y="1752600"/>
            <a:ext cx="6477000" cy="320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 এম(গণিত)</a:t>
            </a: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স্যারের পক্ষ</a:t>
            </a:r>
            <a:r>
              <a:rPr kumimoji="0" lang="bn-I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থেকে 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16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457200"/>
                <a:ext cx="8305800" cy="5355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4)</a:t>
                </a:r>
                <a:r>
                  <a:rPr lang="bn-IN" sz="3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দেওয়া আছে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 = 3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      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   = 2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+ 1</a:t>
                </a: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 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      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  =(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   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 বা,  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+ 1</a:t>
                </a: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endParaRPr lang="en-US" sz="3200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সুতরাং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– 1</a:t>
                </a:r>
                <a:r>
                  <a:rPr lang="bn-IN" sz="32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endParaRPr lang="en-US" sz="3200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p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+ 1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-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1</a:t>
                </a:r>
              </a:p>
              <a:p>
                <a:r>
                  <a:rPr lang="en-US" sz="3200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         =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                   </a:t>
                </a:r>
                <a:r>
                  <a:rPr lang="en-US" sz="3200" dirty="0" err="1" smtClean="0">
                    <a:latin typeface="RinkiyMJ" pitchFamily="2" charset="0"/>
                    <a:cs typeface="RinkiyMJ" pitchFamily="2" charset="0"/>
                  </a:rPr>
                  <a:t>Ans</a:t>
                </a:r>
                <a:r>
                  <a:rPr lang="en-US" sz="3200" dirty="0" smtClean="0">
                    <a:latin typeface="RinkiyMJ" pitchFamily="2" charset="0"/>
                    <a:cs typeface="RinkiyMJ" pitchFamily="2" charset="0"/>
                  </a:rPr>
                  <a:t> ; 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rgbClr val="FF0000"/>
                    </a:solidFill>
                    <a:cs typeface="RinkiyMJ" pitchFamily="2" charset="0"/>
                  </a:rPr>
                  <a:t> </a:t>
                </a:r>
                <a:r>
                  <a:rPr lang="bn-IN" sz="3200" dirty="0" smtClean="0">
                    <a:solidFill>
                      <a:srgbClr val="FF0000"/>
                    </a:solidFill>
                    <a:cs typeface="RinkiyMJ" pitchFamily="2" charset="0"/>
                  </a:rPr>
                  <a:t> </a:t>
                </a:r>
                <a:endParaRPr lang="en-US" sz="3200" dirty="0" smtClean="0">
                  <a:latin typeface="RinkiyMJ" pitchFamily="2" charset="0"/>
                  <a:cs typeface="Rinki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"/>
                <a:ext cx="8305800" cy="5355377"/>
              </a:xfrm>
              <a:prstGeom prst="rect">
                <a:avLst/>
              </a:prstGeom>
              <a:blipFill>
                <a:blip r:embed="rId2"/>
                <a:stretch>
                  <a:fillRect l="-1834" t="-569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41931"/>
                <a:ext cx="8763000" cy="5243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bn-IN" sz="4000" b="1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এবার  সৃজনশীল  প্রশ্ন ও সমাধান </a:t>
                </a:r>
                <a:r>
                  <a:rPr lang="bn-IN" sz="4000" b="1" dirty="0" smtClean="0">
                    <a:latin typeface="RinkiyMJ" pitchFamily="2" charset="0"/>
                    <a:cs typeface="RinkiyMJ" pitchFamily="2" charset="0"/>
                  </a:rPr>
                  <a:t>ঃ</a:t>
                </a:r>
                <a:endParaRPr lang="en-US" sz="4000" b="1" dirty="0" smtClean="0">
                  <a:latin typeface="RinkiyMJ" pitchFamily="2" charset="0"/>
                  <a:cs typeface="RinkiyMJ" pitchFamily="2" charset="0"/>
                </a:endParaRPr>
              </a:p>
              <a:p>
                <a:endParaRPr lang="bn-IN" sz="2000" b="1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bn-IN" sz="28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যদি</a:t>
                </a:r>
                <a:r>
                  <a:rPr lang="bn-IN" sz="40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– 11-2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rad>
                  </m:oMath>
                </a14:m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=0 </a:t>
                </a:r>
              </a:p>
              <a:p>
                <a:r>
                  <a:rPr lang="en-US" sz="4000" b="1" dirty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000" b="1" dirty="0" smtClean="0"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এবং</a:t>
                </a:r>
                <a:r>
                  <a:rPr lang="bn-IN" sz="36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pq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+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qr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+ </a:t>
                </a:r>
                <a:r>
                  <a:rPr lang="en-US" sz="3200" b="1" dirty="0" err="1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rp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=A , p </a:t>
                </a:r>
                <a:r>
                  <a:rPr lang="en-US" sz="40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+q + r </a:t>
                </a:r>
                <a:r>
                  <a:rPr lang="en-US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=</a:t>
                </a:r>
                <a:r>
                  <a:rPr lang="bn-IN" sz="36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B</a:t>
                </a:r>
                <a:r>
                  <a:rPr lang="bn-IN" sz="44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bn-IN" sz="2800" b="1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হয় –</a:t>
                </a:r>
              </a:p>
              <a:p>
                <a:r>
                  <a:rPr lang="bn-IN" sz="3200" b="1" dirty="0" smtClean="0">
                    <a:latin typeface="RinkiyMJ" pitchFamily="2" charset="0"/>
                    <a:cs typeface="RinkiyMJ" pitchFamily="2" charset="0"/>
                  </a:rPr>
                  <a:t>ক</a:t>
                </a:r>
                <a:r>
                  <a:rPr lang="bn-IN" sz="3600" b="1" dirty="0" smtClean="0">
                    <a:latin typeface="RinkiyMJ" pitchFamily="2" charset="0"/>
                    <a:cs typeface="RinkiyMJ" pitchFamily="2" charset="0"/>
                  </a:rPr>
                  <a:t>)</a:t>
                </a:r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RinkiyMJ" pitchFamily="2" charset="0"/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RinkiyMJ" pitchFamily="2" charset="0"/>
                    <a:cs typeface="RinkiyMJ" pitchFamily="2" charset="0"/>
                  </a:rPr>
                  <a:t> + 1 </a:t>
                </a:r>
                <a:r>
                  <a:rPr lang="bn-IN" sz="2800" b="1" dirty="0" smtClean="0">
                    <a:latin typeface="RinkiyMJ" pitchFamily="2" charset="0"/>
                    <a:cs typeface="RinkiyMJ" pitchFamily="2" charset="0"/>
                  </a:rPr>
                  <a:t>এর</a:t>
                </a:r>
                <a:r>
                  <a:rPr lang="bn-IN" sz="4400" b="1" dirty="0" smtClean="0"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bn-IN" sz="2800" b="1" dirty="0" smtClean="0">
                    <a:latin typeface="RinkiyMJ" pitchFamily="2" charset="0"/>
                    <a:cs typeface="RinkiyMJ" pitchFamily="2" charset="0"/>
                  </a:rPr>
                  <a:t>উৎপাদকে </a:t>
                </a:r>
                <a:r>
                  <a:rPr lang="bn-IN" sz="2400" b="1" dirty="0" smtClean="0">
                    <a:latin typeface="RinkiyMJ" pitchFamily="2" charset="0"/>
                    <a:cs typeface="RinkiyMJ" pitchFamily="2" charset="0"/>
                  </a:rPr>
                  <a:t>বিশ্লেষণ </a:t>
                </a:r>
                <a:r>
                  <a:rPr lang="bn-IN" sz="2800" b="1" dirty="0" smtClean="0">
                    <a:latin typeface="RinkiyMJ" pitchFamily="2" charset="0"/>
                    <a:cs typeface="RinkiyMJ" pitchFamily="2" charset="0"/>
                  </a:rPr>
                  <a:t>কর ।</a:t>
                </a:r>
              </a:p>
              <a:p>
                <a:r>
                  <a:rPr lang="bn-IN" sz="3600" b="1" dirty="0" smtClean="0">
                    <a:latin typeface="RinkiyMJ" pitchFamily="2" charset="0"/>
                    <a:cs typeface="RinkiyMJ" pitchFamily="2" charset="0"/>
                  </a:rPr>
                  <a:t>খ) </a:t>
                </a:r>
                <a:r>
                  <a:rPr lang="bn-IN" sz="3200" b="1" dirty="0" smtClean="0">
                    <a:latin typeface="RinkiyMJ" pitchFamily="2" charset="0"/>
                    <a:cs typeface="RinkiyMJ" pitchFamily="2" charset="0"/>
                  </a:rPr>
                  <a:t>দেখাও যে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RinkiyMJ" pitchFamily="2" charset="0"/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RinkiyMJ" pitchFamily="2" charset="0"/>
                    <a:cs typeface="RinkiyMJ" pitchFamily="2" charset="0"/>
                  </a:rPr>
                  <a:t> =</a:t>
                </a:r>
                <a:r>
                  <a:rPr lang="en-US" sz="3200" b="1" dirty="0" smtClean="0">
                    <a:latin typeface="RinkiyMJ" pitchFamily="2" charset="0"/>
                    <a:cs typeface="RinkiyMJ" pitchFamily="2" charset="0"/>
                  </a:rPr>
                  <a:t>10582</a:t>
                </a:r>
                <a:endParaRPr lang="bn-IN" sz="4400" b="1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bn-IN" sz="3200" b="1" dirty="0" smtClean="0">
                    <a:latin typeface="RinkiyMJ" pitchFamily="2" charset="0"/>
                    <a:cs typeface="RinkiyMJ" pitchFamily="2" charset="0"/>
                  </a:rPr>
                  <a:t>গ)</a:t>
                </a:r>
                <a:r>
                  <a:rPr lang="en-US" sz="3200" b="1" dirty="0" smtClean="0">
                    <a:latin typeface="RinkiyMJ" pitchFamily="2" charset="0"/>
                    <a:cs typeface="RinkiyMJ" pitchFamily="2" charset="0"/>
                  </a:rPr>
                  <a:t>  </a:t>
                </a:r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A=38, B =9 </a:t>
                </a:r>
                <a:r>
                  <a:rPr lang="bn-IN" sz="3600" b="1" dirty="0" smtClean="0">
                    <a:latin typeface="RinkiyMJ" pitchFamily="2" charset="0"/>
                    <a:cs typeface="RinkiyMJ" pitchFamily="2" charset="0"/>
                  </a:rPr>
                  <a:t>হলে</a:t>
                </a:r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(</a:t>
                </a:r>
                <a:r>
                  <a:rPr lang="bn-IN" sz="3600" b="1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p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 +( q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 +( r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RinkiyMJ" pitchFamily="2" charset="0"/>
                    <a:cs typeface="RinkiyMJ" pitchFamily="2" charset="0"/>
                  </a:rPr>
                  <a:t> = </a:t>
                </a:r>
                <a:r>
                  <a:rPr lang="bn-IN" sz="3600" b="1" dirty="0" smtClean="0">
                    <a:latin typeface="RinkiyMJ" pitchFamily="2" charset="0"/>
                    <a:cs typeface="RinkiyMJ" pitchFamily="2" charset="0"/>
                  </a:rPr>
                  <a:t>কত </a:t>
                </a:r>
                <a:r>
                  <a:rPr lang="bn-IN" sz="4000" b="1" dirty="0" smtClean="0">
                    <a:latin typeface="RinkiyMJ" pitchFamily="2" charset="0"/>
                    <a:cs typeface="RinkiyMJ" pitchFamily="2" charset="0"/>
                  </a:rPr>
                  <a:t>?</a:t>
                </a:r>
                <a:endParaRPr lang="en-US" sz="4000" dirty="0">
                  <a:latin typeface="RinkiyMJ" pitchFamily="2" charset="0"/>
                  <a:cs typeface="RinkiyMJ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1931"/>
                <a:ext cx="8763000" cy="5243230"/>
              </a:xfrm>
              <a:prstGeom prst="rect">
                <a:avLst/>
              </a:prstGeom>
              <a:blipFill>
                <a:blip r:embed="rId2"/>
                <a:stretch>
                  <a:fillRect l="-2157" t="-2093" r="-70"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" y="3886200"/>
                <a:ext cx="8686800" cy="2289048"/>
              </a:xfrm>
            </p:spPr>
            <p:txBody>
              <a:bodyPr>
                <a:normAutofit fontScale="90000"/>
              </a:bodyPr>
              <a:lstStyle/>
              <a:p>
                <a:r>
                  <a:rPr lang="bn-IN" sz="5300" dirty="0" smtClean="0">
                    <a:solidFill>
                      <a:srgbClr val="FF0000"/>
                    </a:solidFill>
                  </a:rPr>
                  <a:t>সমাধান ঃ</a:t>
                </a:r>
                <a:r>
                  <a:rPr lang="bn-IN" dirty="0" smtClean="0"/>
                  <a:t/>
                </a:r>
                <a:br>
                  <a:rPr lang="bn-IN" dirty="0" smtClean="0"/>
                </a:br>
                <a:r>
                  <a:rPr lang="en-US" dirty="0" smtClean="0"/>
                  <a:t>                 </a:t>
                </a:r>
                <a:r>
                  <a:rPr lang="bn-IN" sz="5300" dirty="0" smtClean="0"/>
                  <a:t>ক)</a:t>
                </a:r>
                <a:r>
                  <a:rPr lang="en-US" sz="5300" dirty="0" smtClean="0"/>
                  <a:t>       </a:t>
                </a:r>
                <a:r>
                  <a:rPr lang="bn-IN" sz="53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53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> + 1</a:t>
                </a:r>
                <a:br>
                  <a:rPr lang="en-US" sz="5300" dirty="0" smtClean="0"/>
                </a:br>
                <a:r>
                  <a:rPr lang="en-US" sz="5300" dirty="0" smtClean="0"/>
                  <a:t>                   = </a:t>
                </a:r>
                <a:r>
                  <a:rPr lang="en-US" sz="4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/>
                  <a:t> + 2.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/>
                  <a:t>.1 +(1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/>
                </a:r>
                <a:br>
                  <a:rPr lang="en-US" sz="5300" dirty="0" smtClean="0"/>
                </a:br>
                <a:r>
                  <a:rPr lang="en-US" sz="5300" dirty="0"/>
                  <a:t> </a:t>
                </a:r>
                <a:r>
                  <a:rPr lang="en-US" sz="5300" dirty="0" smtClean="0"/>
                  <a:t>                  =(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> + 1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>- ( 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300" dirty="0" smtClean="0"/>
                  <a:t/>
                </a:r>
                <a:br>
                  <a:rPr lang="en-US" sz="5300" dirty="0" smtClean="0"/>
                </a:br>
                <a:r>
                  <a:rPr lang="en-US" sz="5300" dirty="0" smtClean="0"/>
                  <a:t>                   </a:t>
                </a:r>
                <a:r>
                  <a:rPr lang="en-US" sz="4900" dirty="0" smtClean="0"/>
                  <a:t>=(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900" dirty="0" smtClean="0"/>
                  <a:t> + 1 + z )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900" dirty="0" smtClean="0"/>
                  <a:t> +1 – z)</a:t>
                </a:r>
                <a:r>
                  <a:rPr lang="en-US" sz="5300" dirty="0" smtClean="0"/>
                  <a:t/>
                </a:r>
                <a:br>
                  <a:rPr lang="en-US" sz="5300" dirty="0" smtClean="0"/>
                </a:br>
                <a:r>
                  <a:rPr lang="en-US" sz="5300" dirty="0"/>
                  <a:t> </a:t>
                </a:r>
                <a:r>
                  <a:rPr lang="en-US" sz="5300" dirty="0" smtClean="0"/>
                  <a:t>                                            </a:t>
                </a:r>
                <a:r>
                  <a:rPr lang="en-US" sz="5300" dirty="0" err="1" smtClean="0"/>
                  <a:t>Ans</a:t>
                </a:r>
                <a:r>
                  <a:rPr lang="en-US" sz="5300" dirty="0" smtClean="0"/>
                  <a:t/>
                </a:r>
                <a:br>
                  <a:rPr lang="en-US" sz="5300" dirty="0" smtClean="0"/>
                </a:br>
                <a:r>
                  <a:rPr lang="en-US" sz="5300" dirty="0"/>
                  <a:t/>
                </a:r>
                <a:br>
                  <a:rPr lang="en-US" sz="5300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br>
                  <a:rPr lang="en-US" dirty="0" smtClean="0"/>
                </a:br>
                <a:r>
                  <a:rPr lang="bn-IN" dirty="0" smtClean="0"/>
                  <a:t>    </a:t>
                </a:r>
                <a:r>
                  <a:rPr lang="en-US" dirty="0" smtClean="0"/>
                  <a:t>   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" y="3886200"/>
                <a:ext cx="8686800" cy="2289048"/>
              </a:xfrm>
              <a:blipFill>
                <a:blip r:embed="rId2"/>
                <a:stretch>
                  <a:fillRect t="-137067" r="-1614" b="-14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343263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914400"/>
                <a:ext cx="8686800" cy="5334000"/>
              </a:xfrm>
            </p:spPr>
            <p:txBody>
              <a:bodyPr>
                <a:normAutofit fontScale="90000"/>
              </a:bodyPr>
              <a:lstStyle/>
              <a:p>
                <a:r>
                  <a:rPr lang="bn-IN" dirty="0" smtClean="0"/>
                  <a:t> </a:t>
                </a:r>
                <a:r>
                  <a:rPr lang="bn-IN" dirty="0" smtClean="0">
                    <a:solidFill>
                      <a:srgbClr val="C00000"/>
                    </a:solidFill>
                  </a:rPr>
                  <a:t>খ ) </a:t>
                </a:r>
                <a:r>
                  <a:rPr lang="bn-IN" sz="2400" dirty="0" smtClean="0">
                    <a:solidFill>
                      <a:srgbClr val="C00000"/>
                    </a:solidFill>
                  </a:rPr>
                  <a:t>দেওয়া আছে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–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– 11—2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=0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</a:t>
                </a:r>
                <a:r>
                  <a:rPr lang="bn-IN" sz="2400" dirty="0" smtClean="0"/>
                  <a:t>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বা,</a:t>
                </a:r>
                <a:r>
                  <a:rPr lang="bn-I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11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sz="2400" dirty="0" smtClean="0"/>
                  <a:t>                        .</a:t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</a:t>
                </a:r>
                <a:r>
                  <a:rPr lang="bn-IN" sz="2400" dirty="0" smtClean="0"/>
                  <a:t> </a:t>
                </a:r>
                <a:r>
                  <a:rPr lang="en-US" sz="2400" dirty="0" smtClean="0"/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বা,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6 + 2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+ 5                             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</a:t>
                </a:r>
                <a:r>
                  <a:rPr lang="bn-IN" sz="2400" dirty="0" smtClean="0"/>
                  <a:t> </a:t>
                </a:r>
                <a:r>
                  <a:rPr lang="en-US" sz="2400" dirty="0" smtClean="0"/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বা,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=  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 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 .</a:t>
                </a:r>
                <a:br>
                  <a:rPr lang="en-US" sz="2400" dirty="0" smtClean="0"/>
                </a:br>
                <a:r>
                  <a:rPr lang="en-US" sz="2400" dirty="0" smtClean="0"/>
                  <a:t>                                </a:t>
                </a:r>
                <a:r>
                  <a:rPr lang="bn-IN" sz="2400" dirty="0" smtClean="0"/>
                  <a:t> </a:t>
                </a:r>
                <a:r>
                  <a:rPr lang="en-US" sz="2400" dirty="0" smtClean="0"/>
                  <a:t>  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বা,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= 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2400" dirty="0" smtClean="0"/>
                  <a:t>             </a:t>
                </a:r>
                <a:r>
                  <a:rPr lang="en-US" sz="2400" dirty="0" smtClean="0"/>
                  <a:t> </a:t>
                </a:r>
                <a:r>
                  <a:rPr lang="bn-IN" sz="2400" dirty="0" smtClean="0"/>
                  <a:t> 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</a:t>
                </a:r>
                <a:r>
                  <a:rPr lang="bn-IN" sz="2400" dirty="0" smtClean="0"/>
                  <a:t> </a:t>
                </a:r>
                <a:r>
                  <a:rPr lang="en-US" sz="2400" dirty="0" smtClean="0"/>
                  <a:t>      </a:t>
                </a:r>
                <a:r>
                  <a:rPr lang="bn-IN" sz="2400" dirty="0" smtClean="0"/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বা,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m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সুতরাং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            (m+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)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=(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- 3 .m.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)=( 2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-3 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             =48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-6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=42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- 2  =( 42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sSup>
                      <m:sSup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- 2  = 10582</a:t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</a:t>
                </a:r>
                <a:r>
                  <a:rPr lang="bn-IN" sz="2400" dirty="0" smtClean="0"/>
                  <a:t>(</a:t>
                </a:r>
                <a:r>
                  <a:rPr lang="en-US" sz="2400" dirty="0" smtClean="0"/>
                  <a:t>   </a:t>
                </a:r>
                <a:r>
                  <a:rPr lang="bn-IN" sz="2400" dirty="0" smtClean="0"/>
                  <a:t>দেখান  হল  )।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914400"/>
                <a:ext cx="8686800" cy="5334000"/>
              </a:xfrm>
              <a:blipFill>
                <a:blip r:embed="rId2"/>
                <a:stretch>
                  <a:fillRect t="-3771" r="-6526" b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94393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219200"/>
                <a:ext cx="8465127" cy="56388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bn-IN" sz="3100" dirty="0" smtClean="0">
                    <a:solidFill>
                      <a:srgbClr val="C00000"/>
                    </a:solidFill>
                  </a:rPr>
                  <a:t>গ)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A= 26</a:t>
                </a:r>
                <a:r>
                  <a:rPr lang="bn-IN" sz="2800" dirty="0">
                    <a:solidFill>
                      <a:schemeClr val="tx1"/>
                    </a:solidFill>
                  </a:rPr>
                  <a:t>বা,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pq+qr+pr</a:t>
                </a:r>
                <a:r>
                  <a:rPr lang="en-US" sz="2800" dirty="0">
                    <a:solidFill>
                      <a:schemeClr val="tx1"/>
                    </a:solidFill>
                  </a:rPr>
                  <a:t>=26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B=9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বা,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p+q+r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=9</a:t>
                </a:r>
                <a:r>
                  <a:rPr lang="bn-IN" sz="2800" dirty="0" smtClean="0"/>
                  <a:t/>
                </a:r>
                <a:br>
                  <a:rPr lang="bn-IN" sz="2800" dirty="0" smtClean="0"/>
                </a:br>
                <a:r>
                  <a:rPr lang="bn-IN" sz="2800" dirty="0" smtClean="0"/>
                  <a:t> </a:t>
                </a:r>
                <a:r>
                  <a:rPr lang="en-US" sz="2800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=(</a:t>
                </a:r>
                <a:r>
                  <a:rPr lang="en-US" sz="2800" dirty="0" err="1" smtClean="0"/>
                  <a:t>p+q+</a:t>
                </a:r>
                <a:r>
                  <a:rPr lang="en-US" sz="3200" dirty="0" err="1" smtClean="0"/>
                  <a:t>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-2(</a:t>
                </a:r>
                <a:r>
                  <a:rPr lang="en-US" sz="2800" dirty="0" err="1" smtClean="0"/>
                  <a:t>pq+qr+pr</a:t>
                </a:r>
                <a:r>
                  <a:rPr lang="en-US" sz="2800" dirty="0" smtClean="0"/>
                  <a:t>)</a:t>
                </a:r>
                <a:br>
                  <a:rPr lang="en-US" sz="2800" dirty="0" smtClean="0"/>
                </a:br>
                <a:r>
                  <a:rPr lang="en-US" sz="2800" dirty="0" smtClean="0"/>
                  <a:t>                    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sz="2800" dirty="0" smtClean="0"/>
                  <a:t>2(26)</a:t>
                </a:r>
                <a:r>
                  <a:rPr lang="bn-IN" sz="2800" dirty="0" smtClean="0"/>
                  <a:t>=</a:t>
                </a:r>
                <a:r>
                  <a:rPr lang="en-US" sz="2800" dirty="0" smtClean="0"/>
                  <a:t>81-52=29</a:t>
                </a:r>
                <a:br>
                  <a:rPr lang="en-US" sz="2800" dirty="0" smtClean="0"/>
                </a:b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:r>
                  <a:rPr lang="bn-IN" dirty="0" smtClean="0"/>
                  <a:t> </a:t>
                </a:r>
                <a:r>
                  <a:rPr lang="bn-IN" sz="2800" dirty="0" smtClean="0">
                    <a:latin typeface="Times New Roman" panose="02020603050405020304" pitchFamily="18" charset="0"/>
                  </a:rPr>
                  <a:t>প্রদত্ত রাশি =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p+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q+r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r+p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+2pq+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+2qr+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+2pr+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1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sz="31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pq+qr+pr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1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i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1" i="1" dirty="0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31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i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1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i="1" dirty="0" smtClean="0"/>
                  <a:t>)+2.26=2.29+52</a:t>
                </a:r>
                <a:r>
                  <a:rPr lang="en-US" b="1" i="1" dirty="0" smtClean="0"/>
                  <a:t>=58+52 =110</a:t>
                </a:r>
                <a:br>
                  <a:rPr lang="en-US" b="1" i="1" dirty="0" smtClean="0"/>
                </a:br>
                <a:r>
                  <a:rPr lang="en-US" b="1" i="1" dirty="0" smtClean="0"/>
                  <a:t>                      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219200"/>
                <a:ext cx="8465127" cy="5638800"/>
              </a:xfrm>
              <a:blipFill>
                <a:blip r:embed="rId3"/>
                <a:stretch>
                  <a:fillRect t="-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685800" y="472440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221673" y="-990600"/>
            <a:ext cx="8686800" cy="7848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05625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1752" y="457200"/>
                <a:ext cx="8686800" cy="4038600"/>
              </a:xfrm>
            </p:spPr>
            <p:txBody>
              <a:bodyPr>
                <a:normAutofit fontScale="90000"/>
              </a:bodyPr>
              <a:lstStyle/>
              <a:p>
                <a:r>
                  <a:rPr lang="bn-IN" sz="5300" dirty="0" smtClean="0">
                    <a:solidFill>
                      <a:srgbClr val="FF0000"/>
                    </a:solidFill>
                  </a:rPr>
                  <a:t>মূল্যায়নঃ</a:t>
                </a:r>
                <a:r>
                  <a:rPr lang="bn-IN" dirty="0" smtClean="0"/>
                  <a:t/>
                </a:r>
                <a:br>
                  <a:rPr lang="bn-IN" dirty="0" smtClean="0"/>
                </a:br>
                <a:r>
                  <a:rPr lang="en-US" sz="4900" dirty="0" smtClean="0"/>
                  <a:t>1)</a:t>
                </a:r>
                <a:r>
                  <a:rPr lang="bn-IN" sz="4900" dirty="0" smtClean="0"/>
                  <a:t> </a:t>
                </a:r>
                <a:r>
                  <a:rPr lang="en-US" sz="4900" dirty="0" smtClean="0"/>
                  <a:t>3z +9 =12</a:t>
                </a:r>
                <a:r>
                  <a:rPr lang="bn-IN" sz="4900" dirty="0" smtClean="0"/>
                  <a:t>  হলে </a:t>
                </a:r>
                <a:r>
                  <a:rPr lang="en-US" sz="4900" dirty="0" smtClean="0"/>
                  <a:t>z</a:t>
                </a:r>
                <a:r>
                  <a:rPr lang="bn-IN" sz="4900" dirty="0" smtClean="0"/>
                  <a:t> এর মান কত ?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800" dirty="0" smtClean="0">
                    <a:solidFill>
                      <a:schemeClr val="tx1"/>
                    </a:solidFill>
                  </a:rPr>
                  <a:t>2)4y-16=2y+4 </a:t>
                </a:r>
                <a:r>
                  <a:rPr lang="bn-IN" sz="4800" dirty="0" smtClean="0">
                    <a:solidFill>
                      <a:schemeClr val="tx1"/>
                    </a:solidFill>
                  </a:rPr>
                  <a:t>হলে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y</a:t>
                </a:r>
                <a:r>
                  <a:rPr lang="bn-IN" sz="4800" dirty="0" smtClean="0">
                    <a:solidFill>
                      <a:schemeClr val="tx1"/>
                    </a:solidFill>
                  </a:rPr>
                  <a:t> এর মান কত</a:t>
                </a:r>
                <a:r>
                  <a:rPr lang="en-US" sz="4800" dirty="0" smtClean="0"/>
                  <a:t>?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800" dirty="0" smtClean="0"/>
                  <a:t>3)s+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800" dirty="0" smtClean="0"/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dirty="0" smtClean="0"/>
                  <a:t>    </a:t>
                </a:r>
                <a:r>
                  <a:rPr lang="bn-IN" sz="4800" dirty="0" smtClean="0"/>
                  <a:t>হলে</a:t>
                </a:r>
                <a:r>
                  <a:rPr lang="en-US" sz="48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/>
                  <a:t>= </a:t>
                </a:r>
                <a:r>
                  <a:rPr lang="bn-IN" sz="4800" dirty="0" smtClean="0"/>
                  <a:t>কত ?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1752" y="457200"/>
                <a:ext cx="8686800" cy="4038600"/>
              </a:xfrm>
              <a:blipFill>
                <a:blip r:embed="rId2"/>
                <a:stretch>
                  <a:fillRect l="-702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2118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066800"/>
                <a:ext cx="8991600" cy="6019800"/>
              </a:xfrm>
            </p:spPr>
            <p:txBody>
              <a:bodyPr>
                <a:normAutofit/>
              </a:bodyPr>
              <a:lstStyle/>
              <a:p>
                <a:r>
                  <a:rPr lang="bn-IN" sz="4400" dirty="0" smtClean="0">
                    <a:solidFill>
                      <a:srgbClr val="FF0000"/>
                    </a:solidFill>
                  </a:rPr>
                  <a:t>বাড়ির কাজ ঃ </a:t>
                </a:r>
                <a:r>
                  <a:rPr lang="bn-IN" dirty="0" smtClean="0">
                    <a:solidFill>
                      <a:srgbClr val="FF0000"/>
                    </a:solidFill>
                  </a:rPr>
                  <a:t/>
                </a:r>
                <a:br>
                  <a:rPr lang="bn-IN" dirty="0" smtClean="0">
                    <a:solidFill>
                      <a:srgbClr val="FF0000"/>
                    </a:solidFill>
                  </a:rPr>
                </a:br>
                <a:r>
                  <a:rPr lang="en-US" sz="4400" dirty="0" smtClean="0">
                    <a:solidFill>
                      <a:schemeClr val="tx2"/>
                    </a:solidFill>
                  </a:rPr>
                  <a:t>x+y=5 ,    </a:t>
                </a:r>
                <a:r>
                  <a:rPr lang="en-US" sz="4400" dirty="0" err="1" smtClean="0">
                    <a:solidFill>
                      <a:schemeClr val="tx2"/>
                    </a:solidFill>
                  </a:rPr>
                  <a:t>xy</a:t>
                </a:r>
                <a:r>
                  <a:rPr lang="en-US" sz="4400" dirty="0" smtClean="0">
                    <a:solidFill>
                      <a:schemeClr val="tx2"/>
                    </a:solidFill>
                  </a:rPr>
                  <a:t>=6  </a:t>
                </a:r>
                <a:r>
                  <a:rPr lang="bn-IN" sz="4400" dirty="0" smtClean="0">
                    <a:solidFill>
                      <a:schemeClr val="tx2"/>
                    </a:solidFill>
                  </a:rPr>
                  <a:t>এবং</a:t>
                </a:r>
                <a:r>
                  <a:rPr lang="en-US" sz="44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US" sz="3200" dirty="0" smtClean="0">
                    <a:solidFill>
                      <a:schemeClr val="tx2"/>
                    </a:solidFill>
                  </a:rPr>
                  <a:t>n</a:t>
                </a:r>
                <a:r>
                  <a:rPr lang="en-US" sz="6000" dirty="0" smtClean="0">
                    <a:solidFill>
                      <a:schemeClr val="tx2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</a:rPr>
                  <a:t>   </a:t>
                </a:r>
                <a:br>
                  <a:rPr lang="bn-IN" sz="2800" dirty="0" smtClean="0">
                    <a:solidFill>
                      <a:schemeClr val="tx1"/>
                    </a:solidFill>
                  </a:rPr>
                </a:br>
                <a:r>
                  <a:rPr lang="bn-IN" dirty="0" smtClean="0">
                    <a:solidFill>
                      <a:schemeClr val="tx1"/>
                    </a:solidFill>
                  </a:rPr>
                  <a:t>ক)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x-y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 এর মান কত?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bn-IN" sz="2800" dirty="0" smtClean="0">
                    <a:solidFill>
                      <a:schemeClr val="tx1"/>
                    </a:solidFill>
                  </a:rPr>
                </a:br>
                <a:r>
                  <a:rPr lang="bn-IN" dirty="0" smtClean="0">
                    <a:solidFill>
                      <a:schemeClr val="tx1"/>
                    </a:solidFill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dirty="0" smtClean="0">
                    <a:solidFill>
                      <a:schemeClr val="tx1"/>
                    </a:solidFill>
                  </a:rPr>
                  <a:t> এর মান নির্ণয় কর ?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/>
                </a:r>
                <a:br>
                  <a:rPr lang="bn-IN" sz="2800" dirty="0" smtClean="0">
                    <a:solidFill>
                      <a:schemeClr val="tx1"/>
                    </a:solidFill>
                  </a:rPr>
                </a:br>
                <a:r>
                  <a:rPr lang="bn-IN" dirty="0" smtClean="0"/>
                  <a:t>গ) দেখাও যে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4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tx2"/>
                    </a:solidFill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bn-IN" sz="48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4800" dirty="0" smtClean="0">
                    <a:solidFill>
                      <a:schemeClr val="tx2"/>
                    </a:solidFill>
                  </a:rPr>
                  <a:t>= 110</a:t>
                </a:r>
                <a:r>
                  <a:rPr lang="bn-IN" sz="4800" dirty="0" smtClean="0">
                    <a:solidFill>
                      <a:schemeClr val="tx2"/>
                    </a:solidFill>
                  </a:rPr>
                  <a:t>       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066800"/>
                <a:ext cx="8991600" cy="6019800"/>
              </a:xfrm>
              <a:blipFill>
                <a:blip r:embed="rId2"/>
                <a:stretch>
                  <a:fillRect l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192363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CT in Education 2012\Khurshed Alam\summer_f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72" y="0"/>
            <a:ext cx="8737600" cy="671945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20309" y="4921827"/>
            <a:ext cx="4038600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3087"/>
              </a:avLst>
            </a:prstTxWarp>
            <a:spAutoFit/>
          </a:bodyPr>
          <a:lstStyle/>
          <a:p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081655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23" y="4703619"/>
            <a:ext cx="2743199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522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200"/>
            <a:ext cx="7467600" cy="3965448"/>
          </a:xfrm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পুলেরহাট মাধ্যমিক বিদ্যালয়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নবম ও–</a:t>
            </a:r>
            <a:r>
              <a:rPr lang="bn-IN" dirty="0"/>
              <a:t>দশম শ্রেণী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>বিষয়—গণিত </a:t>
            </a:r>
            <a:r>
              <a:rPr lang="bn-IN" dirty="0" smtClean="0">
                <a:solidFill>
                  <a:schemeClr val="tx1"/>
                </a:solidFill>
              </a:rPr>
              <a:t/>
            </a:r>
            <a:br>
              <a:rPr lang="bn-IN" dirty="0" smtClean="0">
                <a:solidFill>
                  <a:schemeClr val="tx1"/>
                </a:solidFill>
              </a:rPr>
            </a:br>
            <a:r>
              <a:rPr lang="bn-IN" dirty="0" smtClean="0">
                <a:solidFill>
                  <a:schemeClr val="tx1"/>
                </a:solidFill>
              </a:rPr>
              <a:t>তৃতীয়– অনুশীলনী ( মান- নির্ণয়)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8226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838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এ,কে,এম,গোলাম মোস্তফা </a:t>
            </a:r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457200" y="228600"/>
            <a:ext cx="3692769" cy="15240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685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894806" y="3429000"/>
            <a:ext cx="640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4800" y="152400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66294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77297" y="3390503"/>
            <a:ext cx="6476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1676400"/>
            <a:ext cx="4953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2438400"/>
            <a:ext cx="4953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বি.এস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এড ,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এম.এ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-এম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এড 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4191000"/>
            <a:ext cx="4953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পুলেরহাট মাধ্যমিক বিদ্যালয় ,সদর যশোর </a:t>
            </a:r>
            <a:endParaRPr lang="en-US" sz="4000" dirty="0"/>
          </a:p>
        </p:txBody>
      </p:sp>
      <p:pic>
        <p:nvPicPr>
          <p:cNvPr id="19" name="Picture 18" descr="IMG_20191001_222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2" y="1905000"/>
            <a:ext cx="3569746" cy="403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28273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2209800"/>
            <a:ext cx="8686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5300" dirty="0" smtClean="0"/>
              <a:t>আজকের বাণী </a:t>
            </a:r>
            <a:r>
              <a:rPr lang="bn-IN" dirty="0" smtClean="0"/>
              <a:t>--------------------------------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n-IN" dirty="0" smtClean="0"/>
              <a:t> </a:t>
            </a:r>
            <a:r>
              <a:rPr lang="bn-IN" sz="6700" dirty="0" smtClean="0">
                <a:solidFill>
                  <a:srgbClr val="FF0000"/>
                </a:solidFill>
              </a:rPr>
              <a:t>তুমি যদি নিজেকে ছোট ভাব,তবে  </a:t>
            </a:r>
            <a:r>
              <a:rPr lang="bn-IN" sz="6000" dirty="0" smtClean="0">
                <a:solidFill>
                  <a:srgbClr val="FF0000"/>
                </a:solidFill>
              </a:rPr>
              <a:t>একদিন</a:t>
            </a:r>
            <a:r>
              <a:rPr lang="bn-IN" sz="6000" dirty="0" smtClean="0"/>
              <a:t> </a:t>
            </a:r>
            <a:r>
              <a:rPr lang="bn-IN" sz="6000" dirty="0" smtClean="0">
                <a:solidFill>
                  <a:srgbClr val="FF0000"/>
                </a:solidFill>
              </a:rPr>
              <a:t>অবশ্যই বড় </a:t>
            </a:r>
            <a:r>
              <a:rPr lang="bn-IN" sz="6700" dirty="0" smtClean="0">
                <a:solidFill>
                  <a:srgbClr val="FF0000"/>
                </a:solidFill>
              </a:rPr>
              <a:t>হবে </a:t>
            </a:r>
            <a:r>
              <a:rPr lang="bn-IN" dirty="0" smtClean="0">
                <a:solidFill>
                  <a:srgbClr val="FF0000"/>
                </a:solidFill>
              </a:rPr>
              <a:t>।  </a:t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                     </a:t>
            </a:r>
            <a:r>
              <a:rPr lang="bn-IN" dirty="0" smtClean="0">
                <a:solidFill>
                  <a:schemeClr val="tx1"/>
                </a:solidFill>
              </a:rPr>
              <a:t>---জি ,এম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34000"/>
          </a:xfrm>
        </p:spPr>
        <p:txBody>
          <a:bodyPr>
            <a:normAutofit/>
          </a:bodyPr>
          <a:lstStyle/>
          <a:p>
            <a:r>
              <a:rPr lang="bn-IN" dirty="0"/>
              <a:t> </a:t>
            </a:r>
            <a:r>
              <a:rPr lang="bn-IN" dirty="0" smtClean="0"/>
              <a:t> </a:t>
            </a:r>
            <a:r>
              <a:rPr lang="bn-IN" sz="4800" dirty="0" smtClean="0">
                <a:solidFill>
                  <a:srgbClr val="FF0000"/>
                </a:solidFill>
              </a:rPr>
              <a:t>শিখনফল</a:t>
            </a:r>
            <a:r>
              <a:rPr lang="bn-IN" sz="4800" dirty="0">
                <a:solidFill>
                  <a:srgbClr val="FF0000"/>
                </a:solidFill>
              </a:rPr>
              <a:t>-</a:t>
            </a:r>
            <a:r>
              <a:rPr lang="bn-IN" sz="4800" dirty="0" smtClean="0">
                <a:solidFill>
                  <a:srgbClr val="FF0000"/>
                </a:solidFill>
              </a:rPr>
              <a:t>-------</a:t>
            </a:r>
            <a:r>
              <a:rPr lang="bn-IN" dirty="0" smtClean="0">
                <a:solidFill>
                  <a:srgbClr val="FF0000"/>
                </a:solidFill>
              </a:rPr>
              <a:t/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১) বিভিন্ন সূত্রাবলী জানতে পারবে ।</a:t>
            </a:r>
            <a:br>
              <a:rPr lang="bn-IN" dirty="0" smtClean="0">
                <a:solidFill>
                  <a:schemeClr val="tx1"/>
                </a:solidFill>
              </a:rPr>
            </a:b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bn-IN" dirty="0" smtClean="0"/>
              <a:t> ২)সুত্র প্রয়োগ করে বিভিন্ন রাশির মান নির্ণয় করতে পারবে ।</a:t>
            </a:r>
            <a:r>
              <a:rPr lang="bn-IN" dirty="0" smtClean="0">
                <a:solidFill>
                  <a:srgbClr val="FF0000"/>
                </a:solidFill>
              </a:rPr>
              <a:t/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rgbClr val="FF0000"/>
                </a:solidFill>
              </a:rPr>
              <a:t>  </a:t>
            </a:r>
            <a:r>
              <a:rPr lang="bn-IN" dirty="0" smtClean="0">
                <a:solidFill>
                  <a:schemeClr val="tx1"/>
                </a:solidFill>
              </a:rPr>
              <a:t>৩) জানা থেকে অজানাকে আয়ত্তে নিতে পারবে।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03984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2000" y="152400"/>
                <a:ext cx="8610600" cy="72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বহুনির্বাচনী প্রশ্ন ও তার সমাধান         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=5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হলে  </a:t>
                </a:r>
                <a:r>
                  <a:rPr lang="en-US" sz="4400" dirty="0">
                    <a:latin typeface="RinkiyMJ" pitchFamily="2" charset="0"/>
                    <a:cs typeface="RinkiyMJ" pitchFamily="2" charset="0"/>
                  </a:rPr>
                  <a:t>(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x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-1/x)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 এর মান কত ?</a:t>
                </a:r>
                <a:endParaRPr lang="en-US" sz="4400" dirty="0" smtClean="0">
                  <a:latin typeface="RinkiyMJ" pitchFamily="2" charset="0"/>
                  <a:cs typeface="RinkiyMJ" pitchFamily="2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(2a-3b)= 1/3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এবং 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ab=0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হলে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    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-27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এর মান কত ?</a:t>
                </a:r>
                <a:endParaRPr lang="en-US" sz="4400" dirty="0" smtClean="0">
                  <a:latin typeface="RinkiyMJ" pitchFamily="2" charset="0"/>
                  <a:cs typeface="RinkiyMJ" pitchFamily="2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ab+bc+ca=11,(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)=6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হলে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এর মান কত ?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– 3 = 0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হলে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  p+1/p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endParaRPr lang="en-US" sz="4400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bn-IN" sz="4400" dirty="0" smtClean="0">
                    <a:latin typeface="RinkiyMJ" pitchFamily="2" charset="0"/>
                    <a:cs typeface="RinkiyMJ" pitchFamily="2" charset="0"/>
                  </a:rPr>
                  <a:t>এর মান কত ?</a:t>
                </a:r>
                <a:endParaRPr lang="en-US" sz="4400" dirty="0" smtClean="0">
                  <a:latin typeface="RinkiyMJ" pitchFamily="2" charset="0"/>
                  <a:cs typeface="RinkiyMJ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2400"/>
                <a:ext cx="8610600" cy="7211846"/>
              </a:xfrm>
              <a:prstGeom prst="rect">
                <a:avLst/>
              </a:prstGeom>
              <a:blipFill>
                <a:blip r:embed="rId2"/>
                <a:stretch>
                  <a:fillRect l="-3255" t="-1691" r="-7431" b="-3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" y="1295400"/>
                <a:ext cx="8610600" cy="448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সমাধান</a:t>
                </a:r>
                <a:r>
                  <a:rPr lang="bn-IN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inkiyMJ" pitchFamily="2" charset="0"/>
                    <a:cs typeface="RinkiyMJ" pitchFamily="2" charset="0"/>
                  </a:rPr>
                  <a:t> ঃ</a:t>
                </a:r>
              </a:p>
              <a:p>
                <a:pPr marL="514350" indent="-514350">
                  <a:buAutoNum type="arabicParenR"/>
                </a:pP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inkiyMJ" pitchFamily="2" charset="0"/>
                    <a:cs typeface="RinkiyMJ" pitchFamily="2" charset="0"/>
                  </a:rPr>
                  <a:t>জানি</a:t>
                </a:r>
                <a:r>
                  <a:rPr lang="bn-IN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inkiyMJ" pitchFamily="2" charset="0"/>
                    <a:cs typeface="RinkiyMJ" pitchFamily="2" charset="0"/>
                  </a:rPr>
                  <a:t>—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inkiyMJ" pitchFamily="2" charset="0"/>
                    <a:cs typeface="RinkiyMJ" pitchFamily="2" charset="0"/>
                  </a:rPr>
                  <a:t>(</a:t>
                </a:r>
                <a:r>
                  <a:rPr lang="en-US" sz="5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RinkiyMJ" pitchFamily="2" charset="0"/>
                    <a:cs typeface="RinkiyMJ" pitchFamily="2" charset="0"/>
                  </a:rPr>
                  <a:t>x-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 smtClean="0">
                    <a:latin typeface="RinkiyMJ" pitchFamily="2" charset="0"/>
                    <a:cs typeface="RinkiyMJ" pitchFamily="2" charset="0"/>
                  </a:rPr>
                  <a:t>=(x+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RinkiyMJ" pitchFamily="2" charset="0"/>
                    <a:cs typeface="RinkiyMJ" pitchFamily="2" charset="0"/>
                  </a:rPr>
                  <a:t>-4.x.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7200" dirty="0" smtClean="0"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                    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-4</a:t>
                </a:r>
              </a:p>
              <a:p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                      =25-4</a:t>
                </a:r>
              </a:p>
              <a:p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                       =21           </a:t>
                </a:r>
                <a:r>
                  <a:rPr lang="en-US" sz="4400" dirty="0" err="1" smtClean="0">
                    <a:latin typeface="RinkiyMJ" pitchFamily="2" charset="0"/>
                    <a:cs typeface="RinkiyMJ" pitchFamily="2" charset="0"/>
                  </a:rPr>
                  <a:t>Ans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; 21</a:t>
                </a:r>
                <a:endParaRPr lang="en-US" sz="4400" dirty="0" smtClean="0">
                  <a:solidFill>
                    <a:srgbClr val="FF0000"/>
                  </a:solidFill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12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	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5400"/>
                <a:ext cx="8610600" cy="4480650"/>
              </a:xfrm>
              <a:prstGeom prst="rect">
                <a:avLst/>
              </a:prstGeom>
              <a:blipFill>
                <a:blip r:embed="rId2"/>
                <a:stretch>
                  <a:fillRect l="-3751" t="-4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400" y="403860"/>
                <a:ext cx="9601200" cy="5318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2)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দেওয়া আছে--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 2a -3b=1/3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এবং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RinkiyMJ" pitchFamily="2" charset="0"/>
                    <a:cs typeface="RinkiyMJ" pitchFamily="2" charset="0"/>
                  </a:rPr>
                  <a:t>ab=0</a:t>
                </a:r>
                <a:endParaRPr lang="en-US" sz="4400" dirty="0" smtClean="0">
                  <a:solidFill>
                    <a:srgbClr val="FF0000"/>
                  </a:solidFill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5400" dirty="0" smtClean="0">
                    <a:latin typeface="RinkiyMJ" pitchFamily="2" charset="0"/>
                    <a:cs typeface="RinkiyMJ" pitchFamily="2" charset="0"/>
                  </a:rPr>
                  <a:t>      </a:t>
                </a:r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RinkiyMJ" pitchFamily="2" charset="0"/>
                    <a:cs typeface="RinkiyMJ" pitchFamily="2" charset="0"/>
                  </a:rPr>
                  <a:t> -27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5400" dirty="0" smtClean="0">
                  <a:solidFill>
                    <a:schemeClr val="tx2"/>
                  </a:solidFill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5400" dirty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54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  =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-( 3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 smtClean="0">
                  <a:solidFill>
                    <a:schemeClr val="tx2"/>
                  </a:solidFill>
                  <a:latin typeface="RinkiyMJ" pitchFamily="2" charset="0"/>
                  <a:cs typeface="RinkiyMJ" pitchFamily="2" charset="0"/>
                </a:endParaRPr>
              </a:p>
              <a:p>
                <a:r>
                  <a:rPr lang="en-US" sz="4800" dirty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8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  =( 2a 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+ 3.2a.3b(2a -3b)</a:t>
                </a:r>
              </a:p>
              <a:p>
                <a:r>
                  <a:rPr lang="en-US" sz="4800" dirty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8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  =( 1/3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+ 6 a</a:t>
                </a:r>
                <a:r>
                  <a:rPr lang="en-US" sz="40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b (1/3 )</a:t>
                </a:r>
              </a:p>
              <a:p>
                <a:r>
                  <a:rPr lang="en-US" sz="4000" dirty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  =(1/27)+ 6. 0. 1/3</a:t>
                </a:r>
              </a:p>
              <a:p>
                <a:r>
                  <a:rPr lang="en-US" sz="4000" dirty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   = 1/27                </a:t>
                </a:r>
                <a:r>
                  <a:rPr lang="en-US" sz="4000" dirty="0" err="1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Ans</a:t>
                </a:r>
                <a:r>
                  <a:rPr lang="en-US" sz="4000" dirty="0" smtClean="0">
                    <a:solidFill>
                      <a:schemeClr val="tx2"/>
                    </a:solidFill>
                    <a:latin typeface="RinkiyMJ" pitchFamily="2" charset="0"/>
                    <a:cs typeface="RinkiyMJ" pitchFamily="2" charset="0"/>
                  </a:rPr>
                  <a:t> ; 1/27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"/>
                <a:ext cx="9601200" cy="5318187"/>
              </a:xfrm>
              <a:prstGeom prst="rect">
                <a:avLst/>
              </a:prstGeom>
              <a:blipFill>
                <a:blip r:embed="rId2"/>
                <a:stretch>
                  <a:fillRect l="-1905" b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8763000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3 ) </a:t>
                </a:r>
                <a:r>
                  <a:rPr lang="en-US" sz="3200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ab+bc+ca</a:t>
                </a:r>
                <a:r>
                  <a:rPr lang="en-US" sz="3200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= 11  And   a+ b+ c= 6</a:t>
                </a:r>
              </a:p>
              <a:p>
                <a:pPr algn="r"/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আমরা জানি</a:t>
                </a:r>
                <a:r>
                  <a:rPr lang="bn-IN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—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)=(a+b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– 2                     ( a b +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bc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ca )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                                   =(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—2 ( 11 )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                                   = 36 – 22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                                  = 14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( b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( c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RinkiyMJ" pitchFamily="2" charset="0"/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+ 2ab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+ 2bc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+ 2ca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RinkiyMJ" pitchFamily="2" charset="0"/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=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+ 2 ( ab +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bc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ca )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= 2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)  + 2 .11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=  2 . 14 + 22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=  28 + 22</a:t>
                </a: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     =  50           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Ans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RinkiyMJ" pitchFamily="2" charset="0"/>
                  </a:rPr>
                  <a:t>;  50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763000" cy="6986528"/>
              </a:xfrm>
              <a:prstGeom prst="rect">
                <a:avLst/>
              </a:prstGeom>
              <a:blipFill>
                <a:blip r:embed="rId2"/>
                <a:stretch>
                  <a:fillRect l="-1949" t="-1396" r="-26444" b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1320</TotalTime>
  <Words>117</Words>
  <Application>Microsoft Office PowerPoint</Application>
  <PresentationFormat>On-screen Show (4:3)</PresentationFormat>
  <Paragraphs>67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Garamond</vt:lpstr>
      <vt:lpstr>NikoshBAN</vt:lpstr>
      <vt:lpstr>RinkiyMJ</vt:lpstr>
      <vt:lpstr>Times New Roman</vt:lpstr>
      <vt:lpstr>Vrinda</vt:lpstr>
      <vt:lpstr>Wingdings 2</vt:lpstr>
      <vt:lpstr>Organic</vt:lpstr>
      <vt:lpstr>PowerPoint Presentation</vt:lpstr>
      <vt:lpstr>পুলেরহাট মাধ্যমিক বিদ্যালয়  নবম ও–দশম শ্রেণী  বিষয়—গণিত  তৃতীয়– অনুশীলনী ( মান- নির্ণয়)  </vt:lpstr>
      <vt:lpstr>PowerPoint Presentation</vt:lpstr>
      <vt:lpstr>আজকের বাণী --------------------------------   তুমি যদি নিজেকে ছোট ভাব,তবে  একদিন অবশ্যই বড় হবে ।                           ---জি ,এম </vt:lpstr>
      <vt:lpstr>  শিখনফল--------   ১) বিভিন্ন সূত্রাবলী জানতে পারবে ।    ২)সুত্র প্রয়োগ করে বিভিন্ন রাশির মান নির্ণয় করতে পারবে ।    ৩) জানা থেকে অজানাকে আয়ত্তে নিতে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সমাধান ঃ                  ক)        z^4 + z^2 + 1                    = (z^2 )^2 + 2.z^2.1 +(1 )^2-z^2                    =( z^2 + 1 )^2- ( z)^2                    =( z^2 + 1 + z ) (z^2 +1 – z)                                              Ans                 )</vt:lpstr>
      <vt:lpstr> খ ) দেওয়া আছে –    m^2 – 11—2√30  =0                                           বা,  m^2 = 11 + 2√30                        .                                     বা, m^2 = 6 + 2 √3o  + 5                                                                    বা,  m^2  =  ( √6 )^2 + 2 √6 . √5 +  ( √5 )^2  .                                      বা,   m^2  = ( √6 + √5 )^2                                                      বা,     m     = √6 + √5  সুতরাং    1/m = √(6 )- √5             (m+ 1/M )  =  √6  + √(5+ )  √6 - √5 = 2√6              m^3 +m^(-3)=( m + 1/m )^3 - 3 .m.1/m( m + 1/m )=( 2√6 )^3 -3 (2√(6))                                       =48 √(6 )-6 √6 =42 √(6 )             m^6+  m^(-6) = ( m^3+m^(-3) )^2 - 2  =( 42√6 )^2 - 2  = 10582                                                   (   দেখান  হল  )।</vt:lpstr>
      <vt:lpstr>  গ)A= 26বা,pq+qr+pr=26 এবংB=9 বা,p+q+r=9         p^2+q^2+r^2=(p+q+r)^2-2(pq+qr+pr)                                     =9^2-2(26)=81-52=29         প্রদত্ত রাশি = (p+q)^2+(q+r)^2+(r+p)^2           =p^2+2pq+q^2+q^2+2qr+r^2+r^2+2pr+p^2 =2p^2+2q^2+2r^2+2(pq+qr+pr)      =2(p^2+q^2+r^2)+2.26=2.29+52=58+52 =110                            </vt:lpstr>
      <vt:lpstr>মূল্যায়নঃ 1) 3z +9 =12  হলে z এর মান কত ? 2)4y-16=2y+4 হলে y এর মান কত? 3)s+1/s =√5    হলে  s^3+s^(-3)= কত ?</vt:lpstr>
      <vt:lpstr>বাড়ির কাজ ঃ  x+y=5 ,    xy=6  এবং   n+1/n =√7    ক)( x-y ) এর মান কত? খ) x^4 +y^(-4) এর মান নির্ণয় কর ?  গ) দেখাও যে  n^6 +n^(-6)  = 110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G.M. Golam Mostafa</cp:lastModifiedBy>
  <cp:revision>121</cp:revision>
  <dcterms:modified xsi:type="dcterms:W3CDTF">2019-10-23T14:48:59Z</dcterms:modified>
</cp:coreProperties>
</file>