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7" r:id="rId8"/>
    <p:sldId id="265" r:id="rId9"/>
    <p:sldId id="269" r:id="rId10"/>
    <p:sldId id="273" r:id="rId11"/>
    <p:sldId id="274" r:id="rId12"/>
    <p:sldId id="276" r:id="rId13"/>
    <p:sldId id="278" r:id="rId14"/>
    <p:sldId id="280" r:id="rId15"/>
    <p:sldId id="281" r:id="rId16"/>
    <p:sldId id="282" r:id="rId17"/>
    <p:sldId id="288" r:id="rId18"/>
    <p:sldId id="283" r:id="rId19"/>
    <p:sldId id="284" r:id="rId20"/>
    <p:sldId id="286"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322588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219888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950653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157745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85754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1560864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96712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49817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153191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408485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82062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326283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288078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3190340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21384661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65AE9-9B1B-4C44-93FA-2B2BF024D7E8}" type="datetimeFigureOut">
              <a:rPr lang="en-US" smtClean="0"/>
              <a:pPr/>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15372550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865AE9-9B1B-4C44-93FA-2B2BF024D7E8}" type="datetimeFigureOut">
              <a:rPr lang="en-US" smtClean="0"/>
              <a:pPr/>
              <a:t>11/26/2019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D4EE81-9DD9-4395-9368-1364D783C1C5}" type="slidenum">
              <a:rPr lang="en-US" smtClean="0"/>
              <a:pPr/>
              <a:t>‹#›</a:t>
            </a:fld>
            <a:endParaRPr lang="en-US"/>
          </a:p>
        </p:txBody>
      </p:sp>
    </p:spTree>
    <p:extLst>
      <p:ext uri="{BB962C8B-B14F-4D97-AF65-F5344CB8AC3E}">
        <p14:creationId xmlns="" xmlns:p14="http://schemas.microsoft.com/office/powerpoint/2010/main" val="1008981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3984" y="1052186"/>
            <a:ext cx="9954016" cy="5323562"/>
          </a:xfrm>
        </p:spPr>
        <p:txBody>
          <a:bodyPr/>
          <a:lstStyle/>
          <a:p>
            <a:r>
              <a:rPr lang="en-US" dirty="0" smtClean="0">
                <a:solidFill>
                  <a:srgbClr val="FF0000"/>
                </a:solidFill>
              </a:rPr>
              <a:t>Welcome</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4399" y="2190721"/>
            <a:ext cx="9319365" cy="3720230"/>
          </a:xfrm>
          <a:prstGeom prst="rect">
            <a:avLst/>
          </a:prstGeom>
        </p:spPr>
      </p:pic>
      <p:sp>
        <p:nvSpPr>
          <p:cNvPr id="5" name="Right Arrow 4"/>
          <p:cNvSpPr/>
          <p:nvPr/>
        </p:nvSpPr>
        <p:spPr>
          <a:xfrm>
            <a:off x="2947792" y="-175827"/>
            <a:ext cx="5486400" cy="2179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p:txBody>
          <a:bodyPr/>
          <a:lstStyle/>
          <a:p>
            <a:endParaRPr lang="en-US" dirty="0"/>
          </a:p>
        </p:txBody>
      </p:sp>
      <p:sp>
        <p:nvSpPr>
          <p:cNvPr id="8" name="Title 1"/>
          <p:cNvSpPr txBox="1">
            <a:spLocks/>
          </p:cNvSpPr>
          <p:nvPr/>
        </p:nvSpPr>
        <p:spPr>
          <a:xfrm>
            <a:off x="563672" y="763625"/>
            <a:ext cx="5515627" cy="80166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n-IN" sz="7200" dirty="0" smtClean="0">
                <a:solidFill>
                  <a:srgbClr val="0066FF"/>
                </a:solidFill>
                <a:latin typeface="NikoshBAN" panose="02000000000000000000" pitchFamily="2" charset="0"/>
                <a:cs typeface="NikoshBAN" panose="02000000000000000000" pitchFamily="2" charset="0"/>
              </a:rPr>
              <a:t>স্বাগতম</a:t>
            </a:r>
            <a:r>
              <a:rPr lang="bn-IN" sz="4400" dirty="0" smtClean="0"/>
              <a:t> </a:t>
            </a:r>
            <a:endParaRPr lang="en-US" sz="4400" dirty="0"/>
          </a:p>
        </p:txBody>
      </p:sp>
    </p:spTree>
    <p:extLst>
      <p:ext uri="{BB962C8B-B14F-4D97-AF65-F5344CB8AC3E}">
        <p14:creationId xmlns="" xmlns:p14="http://schemas.microsoft.com/office/powerpoint/2010/main" val="382944482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1200762" y="1656726"/>
            <a:ext cx="4151003" cy="4899092"/>
          </a:xfrm>
          <a:prstGeom prst="rect">
            <a:avLst/>
          </a:prstGeom>
        </p:spPr>
      </p:pic>
      <p:pic>
        <p:nvPicPr>
          <p:cNvPr id="3" name="Content Placeholder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6200000">
            <a:off x="6472736" y="1395164"/>
            <a:ext cx="4151001" cy="5422214"/>
          </a:xfrm>
          <a:prstGeom prst="rect">
            <a:avLst/>
          </a:prstGeom>
        </p:spPr>
      </p:pic>
      <p:sp>
        <p:nvSpPr>
          <p:cNvPr id="4" name="TextBox 3"/>
          <p:cNvSpPr txBox="1"/>
          <p:nvPr/>
        </p:nvSpPr>
        <p:spPr>
          <a:xfrm>
            <a:off x="826717" y="0"/>
            <a:ext cx="9782827"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ছবিতে কী দেখা যাচ্ছে বলত? </a:t>
            </a:r>
            <a:endParaRPr lang="en-US" sz="4400" dirty="0">
              <a:latin typeface="NikoshBAN" panose="02000000000000000000" pitchFamily="2" charset="0"/>
              <a:cs typeface="NikoshBAN" panose="02000000000000000000" pitchFamily="2" charset="0"/>
            </a:endParaRPr>
          </a:p>
        </p:txBody>
      </p:sp>
      <p:sp>
        <p:nvSpPr>
          <p:cNvPr id="5" name="TextBox 4"/>
          <p:cNvSpPr txBox="1"/>
          <p:nvPr/>
        </p:nvSpPr>
        <p:spPr>
          <a:xfrm>
            <a:off x="826717" y="970035"/>
            <a:ext cx="9554219"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একজন স্থির আছে বলেই অন্যজনের গতিশীলতা বোঝা যাচ্ছে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588194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heel(1)">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80">
                                          <p:stCondLst>
                                            <p:cond delay="0"/>
                                          </p:stCondLst>
                                        </p:cTn>
                                        <p:tgtEl>
                                          <p:spTgt spid="5">
                                            <p:txEl>
                                              <p:pRg st="0" end="0"/>
                                            </p:txEl>
                                          </p:spTgt>
                                        </p:tgtEl>
                                      </p:cBhvr>
                                    </p:animEffect>
                                    <p:anim calcmode="lin" valueType="num">
                                      <p:cBhvr>
                                        <p:cTn id="2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xEl>
                                              <p:pRg st="0" end="0"/>
                                            </p:txEl>
                                          </p:spTgt>
                                        </p:tgtEl>
                                      </p:cBhvr>
                                      <p:to x="100000" y="60000"/>
                                    </p:animScale>
                                    <p:animScale>
                                      <p:cBhvr>
                                        <p:cTn id="34" dur="166" decel="50000">
                                          <p:stCondLst>
                                            <p:cond delay="676"/>
                                          </p:stCondLst>
                                        </p:cTn>
                                        <p:tgtEl>
                                          <p:spTgt spid="5">
                                            <p:txEl>
                                              <p:pRg st="0" end="0"/>
                                            </p:txEl>
                                          </p:spTgt>
                                        </p:tgtEl>
                                      </p:cBhvr>
                                      <p:to x="100000" y="100000"/>
                                    </p:animScale>
                                    <p:animScale>
                                      <p:cBhvr>
                                        <p:cTn id="35" dur="26">
                                          <p:stCondLst>
                                            <p:cond delay="1312"/>
                                          </p:stCondLst>
                                        </p:cTn>
                                        <p:tgtEl>
                                          <p:spTgt spid="5">
                                            <p:txEl>
                                              <p:pRg st="0" end="0"/>
                                            </p:txEl>
                                          </p:spTgt>
                                        </p:tgtEl>
                                      </p:cBhvr>
                                      <p:to x="100000" y="80000"/>
                                    </p:animScale>
                                    <p:animScale>
                                      <p:cBhvr>
                                        <p:cTn id="36" dur="166" decel="50000">
                                          <p:stCondLst>
                                            <p:cond delay="1338"/>
                                          </p:stCondLst>
                                        </p:cTn>
                                        <p:tgtEl>
                                          <p:spTgt spid="5">
                                            <p:txEl>
                                              <p:pRg st="0" end="0"/>
                                            </p:txEl>
                                          </p:spTgt>
                                        </p:tgtEl>
                                      </p:cBhvr>
                                      <p:to x="100000" y="100000"/>
                                    </p:animScale>
                                    <p:animScale>
                                      <p:cBhvr>
                                        <p:cTn id="37" dur="26">
                                          <p:stCondLst>
                                            <p:cond delay="1642"/>
                                          </p:stCondLst>
                                        </p:cTn>
                                        <p:tgtEl>
                                          <p:spTgt spid="5">
                                            <p:txEl>
                                              <p:pRg st="0" end="0"/>
                                            </p:txEl>
                                          </p:spTgt>
                                        </p:tgtEl>
                                      </p:cBhvr>
                                      <p:to x="100000" y="90000"/>
                                    </p:animScale>
                                    <p:animScale>
                                      <p:cBhvr>
                                        <p:cTn id="38" dur="166" decel="50000">
                                          <p:stCondLst>
                                            <p:cond delay="1668"/>
                                          </p:stCondLst>
                                        </p:cTn>
                                        <p:tgtEl>
                                          <p:spTgt spid="5">
                                            <p:txEl>
                                              <p:pRg st="0" end="0"/>
                                            </p:txEl>
                                          </p:spTgt>
                                        </p:tgtEl>
                                      </p:cBhvr>
                                      <p:to x="100000" y="100000"/>
                                    </p:animScale>
                                    <p:animScale>
                                      <p:cBhvr>
                                        <p:cTn id="39" dur="26">
                                          <p:stCondLst>
                                            <p:cond delay="1808"/>
                                          </p:stCondLst>
                                        </p:cTn>
                                        <p:tgtEl>
                                          <p:spTgt spid="5">
                                            <p:txEl>
                                              <p:pRg st="0" end="0"/>
                                            </p:txEl>
                                          </p:spTgt>
                                        </p:tgtEl>
                                      </p:cBhvr>
                                      <p:to x="100000" y="95000"/>
                                    </p:animScale>
                                    <p:animScale>
                                      <p:cBhvr>
                                        <p:cTn id="4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9162" y="613775"/>
            <a:ext cx="3416320"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জোড়ায় কাজ </a:t>
            </a:r>
            <a:endParaRPr lang="en-US" sz="6000" dirty="0">
              <a:latin typeface="NikoshBAN" panose="02000000000000000000" pitchFamily="2" charset="0"/>
              <a:cs typeface="NikoshBAN" panose="02000000000000000000" pitchFamily="2" charset="0"/>
            </a:endParaRPr>
          </a:p>
        </p:txBody>
      </p:sp>
      <p:sp>
        <p:nvSpPr>
          <p:cNvPr id="4" name="TextBox 3"/>
          <p:cNvSpPr txBox="1"/>
          <p:nvPr/>
        </p:nvSpPr>
        <p:spPr>
          <a:xfrm>
            <a:off x="5348614" y="1941534"/>
            <a:ext cx="184731" cy="369332"/>
          </a:xfrm>
          <a:prstGeom prst="rect">
            <a:avLst/>
          </a:prstGeom>
          <a:noFill/>
        </p:spPr>
        <p:txBody>
          <a:bodyPr wrap="none" rtlCol="0">
            <a:spAutoFit/>
          </a:bodyPr>
          <a:lstStyle/>
          <a:p>
            <a:endParaRPr lang="en-US"/>
          </a:p>
        </p:txBody>
      </p:sp>
      <p:sp>
        <p:nvSpPr>
          <p:cNvPr id="3" name="TextBox 2"/>
          <p:cNvSpPr txBox="1"/>
          <p:nvPr/>
        </p:nvSpPr>
        <p:spPr>
          <a:xfrm>
            <a:off x="701458" y="2310866"/>
            <a:ext cx="10283584"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একটি বস্তু বা ব্যক্তি যে গতিশীল, তা কীভাবে বঝবো ব্যাখ্যা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94123212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994" y="388307"/>
            <a:ext cx="11035431" cy="4555093"/>
          </a:xfrm>
          <a:prstGeom prst="rect">
            <a:avLst/>
          </a:prstGeom>
          <a:noFill/>
        </p:spPr>
        <p:txBody>
          <a:bodyPr wrap="square" rtlCol="0">
            <a:spAutoFit/>
          </a:bodyPr>
          <a:lstStyle/>
          <a:p>
            <a:r>
              <a:rPr lang="bn-IN" sz="5400" dirty="0" smtClean="0">
                <a:latin typeface="NikoshBAN" panose="02000000000000000000" pitchFamily="2" charset="0"/>
                <a:cs typeface="NikoshBAN" panose="02000000000000000000" pitchFamily="2" charset="0"/>
              </a:rPr>
              <a:t>সম্ভাব্য উত্তরঃ</a:t>
            </a:r>
          </a:p>
          <a:p>
            <a:r>
              <a:rPr lang="bn-IN" sz="4000" dirty="0" smtClean="0">
                <a:latin typeface="NikoshBAN" panose="02000000000000000000" pitchFamily="2" charset="0"/>
                <a:cs typeface="NikoshBAN" panose="02000000000000000000" pitchFamily="2" charset="0"/>
              </a:rPr>
              <a:t>একটি স্থির বস্তুর সাপেক্ষেই </a:t>
            </a:r>
            <a:r>
              <a:rPr lang="bn-BD" sz="4000" dirty="0" smtClean="0">
                <a:latin typeface="NikoshBAN" panose="02000000000000000000" pitchFamily="2" charset="0"/>
                <a:cs typeface="NikoshBAN" panose="02000000000000000000" pitchFamily="2" charset="0"/>
              </a:rPr>
              <a:t>বু</a:t>
            </a:r>
            <a:r>
              <a:rPr lang="bn-IN" sz="4000" dirty="0" smtClean="0">
                <a:latin typeface="NikoshBAN" panose="02000000000000000000" pitchFamily="2" charset="0"/>
                <a:cs typeface="NikoshBAN" panose="02000000000000000000" pitchFamily="2" charset="0"/>
              </a:rPr>
              <a:t>ঝা</a:t>
            </a:r>
            <a:r>
              <a:rPr lang="bn-BD"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 যাবে বস্তুটি স্থির না গতি</a:t>
            </a:r>
            <a:r>
              <a:rPr lang="bn-BD" sz="4000" dirty="0" smtClean="0">
                <a:latin typeface="NikoshBAN" panose="02000000000000000000" pitchFamily="2" charset="0"/>
                <a:cs typeface="NikoshBAN" panose="02000000000000000000" pitchFamily="2" charset="0"/>
              </a:rPr>
              <a:t>শী</a:t>
            </a:r>
            <a:r>
              <a:rPr lang="bn-IN" sz="4000" dirty="0" smtClean="0">
                <a:latin typeface="NikoshBAN" panose="02000000000000000000" pitchFamily="2" charset="0"/>
                <a:cs typeface="NikoshBAN" panose="02000000000000000000" pitchFamily="2" charset="0"/>
              </a:rPr>
              <a:t>ল।</a:t>
            </a:r>
            <a:r>
              <a:rPr lang="bn-BD" sz="4000" dirty="0" smtClean="0">
                <a:latin typeface="NikoshBAN" panose="02000000000000000000" pitchFamily="2" charset="0"/>
                <a:cs typeface="NikoshBAN" panose="02000000000000000000" pitchFamily="2" charset="0"/>
              </a:rPr>
              <a:t> </a:t>
            </a:r>
            <a:endParaRPr lang="bn-IN" sz="4000" dirty="0" smtClean="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কো</a:t>
            </a:r>
            <a:r>
              <a:rPr lang="bn-IN" sz="4000" dirty="0" smtClean="0">
                <a:latin typeface="NikoshBAN" panose="02000000000000000000" pitchFamily="2" charset="0"/>
                <a:cs typeface="NikoshBAN" panose="02000000000000000000" pitchFamily="2" charset="0"/>
              </a:rPr>
              <a:t>নো প্রসঙ্গ কাঠামোর দুটি বস্থুই যদি গতিশীল হয় তবে কারো গ</a:t>
            </a:r>
            <a:r>
              <a:rPr lang="bn-BD" sz="4000" dirty="0" smtClean="0">
                <a:latin typeface="NikoshBAN" panose="02000000000000000000" pitchFamily="2" charset="0"/>
                <a:cs typeface="NikoshBAN" panose="02000000000000000000" pitchFamily="2" charset="0"/>
              </a:rPr>
              <a:t>তি </a:t>
            </a:r>
            <a:r>
              <a:rPr lang="bn-IN" sz="4000" dirty="0" smtClean="0">
                <a:latin typeface="NikoshBAN" panose="02000000000000000000" pitchFamily="2" charset="0"/>
                <a:cs typeface="NikoshBAN" panose="02000000000000000000" pitchFamily="2" charset="0"/>
              </a:rPr>
              <a:t> নির্ণয় করা যাবেনা </a:t>
            </a:r>
            <a:r>
              <a:rPr lang="bn-BD"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যেমন দিন আছে বলেই </a:t>
            </a:r>
            <a:r>
              <a:rPr lang="bn-BD" sz="4000" dirty="0" smtClean="0">
                <a:latin typeface="NikoshBAN" panose="02000000000000000000" pitchFamily="2" charset="0"/>
                <a:cs typeface="NikoshBAN" panose="02000000000000000000" pitchFamily="2" charset="0"/>
              </a:rPr>
              <a:t>আ</a:t>
            </a:r>
            <a:r>
              <a:rPr lang="bn-IN" sz="4000" dirty="0" smtClean="0">
                <a:latin typeface="NikoshBAN" panose="02000000000000000000" pitchFamily="2" charset="0"/>
                <a:cs typeface="NikoshBAN" panose="02000000000000000000" pitchFamily="2" charset="0"/>
              </a:rPr>
              <a:t>মরা রাতকে ভাল করে বুঝতে পারি? </a:t>
            </a:r>
            <a:r>
              <a:rPr lang="bn-BD" sz="4000" dirty="0" smtClean="0">
                <a:latin typeface="NikoshBAN" panose="02000000000000000000" pitchFamily="2" charset="0"/>
                <a:cs typeface="NikoshBAN" panose="02000000000000000000" pitchFamily="2" charset="0"/>
              </a:rPr>
              <a:t>  </a:t>
            </a:r>
            <a:endParaRPr lang="bn-IN" sz="4000" dirty="0" smtClean="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ঠিক তেমনি স্থিতি আছে বলেই আমরা গতিকে </a:t>
            </a:r>
            <a:r>
              <a:rPr lang="bn-BD" sz="4000" dirty="0" smtClean="0">
                <a:latin typeface="NikoshBAN" panose="02000000000000000000" pitchFamily="2" charset="0"/>
                <a:cs typeface="NikoshBAN" panose="02000000000000000000" pitchFamily="2" charset="0"/>
              </a:rPr>
              <a:t>বু</a:t>
            </a:r>
            <a:r>
              <a:rPr lang="bn-IN" sz="4000" dirty="0" smtClean="0">
                <a:latin typeface="NikoshBAN" panose="02000000000000000000" pitchFamily="2" charset="0"/>
                <a:cs typeface="NikoshBAN" panose="02000000000000000000" pitchFamily="2" charset="0"/>
              </a:rPr>
              <a:t>ঝতে পারি। </a:t>
            </a:r>
            <a:r>
              <a:rPr lang="bn-BD" sz="4000" dirty="0" smtClean="0">
                <a:latin typeface="NikoshBAN" panose="02000000000000000000" pitchFamily="2" charset="0"/>
                <a:cs typeface="NikoshBAN" panose="02000000000000000000" pitchFamily="2" charset="0"/>
              </a:rPr>
              <a:t> </a:t>
            </a:r>
            <a:endParaRPr lang="bn-IN" sz="4000" dirty="0" smtClean="0">
              <a:latin typeface="NikoshBAN" panose="02000000000000000000" pitchFamily="2" charset="0"/>
              <a:cs typeface="NikoshBAN" panose="02000000000000000000" pitchFamily="2" charset="0"/>
            </a:endParaRPr>
          </a:p>
          <a:p>
            <a:endParaRPr lang="bn-IN" dirty="0" smtClean="0"/>
          </a:p>
          <a:p>
            <a:r>
              <a:rPr lang="bn-IN" dirty="0" smtClean="0"/>
              <a:t>  </a:t>
            </a:r>
            <a:endParaRPr lang="en-US" dirty="0"/>
          </a:p>
        </p:txBody>
      </p:sp>
    </p:spTree>
    <p:extLst>
      <p:ext uri="{BB962C8B-B14F-4D97-AF65-F5344CB8AC3E}">
        <p14:creationId xmlns="" xmlns:p14="http://schemas.microsoft.com/office/powerpoint/2010/main" val="107367323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916481" y="2966838"/>
            <a:ext cx="3392776" cy="2850066"/>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87846" y="2863108"/>
            <a:ext cx="3407299" cy="2953796"/>
          </a:xfrm>
          <a:prstGeom prst="rect">
            <a:avLst/>
          </a:prstGeom>
        </p:spPr>
      </p:pic>
      <p:sp>
        <p:nvSpPr>
          <p:cNvPr id="5" name="TextBox 4"/>
          <p:cNvSpPr txBox="1"/>
          <p:nvPr/>
        </p:nvSpPr>
        <p:spPr>
          <a:xfrm>
            <a:off x="819189" y="0"/>
            <a:ext cx="10136108" cy="1015663"/>
          </a:xfrm>
          <a:prstGeom prst="rect">
            <a:avLst/>
          </a:prstGeom>
          <a:noFill/>
        </p:spPr>
        <p:txBody>
          <a:bodyPr wrap="none" rtlCol="0">
            <a:spAutoFit/>
          </a:bodyPr>
          <a:lstStyle/>
          <a:p>
            <a:r>
              <a:rPr lang="bn-IN" sz="6000" dirty="0" smtClean="0">
                <a:solidFill>
                  <a:srgbClr val="0066FF"/>
                </a:solidFill>
                <a:latin typeface="NikoshBAN" panose="02000000000000000000" pitchFamily="2" charset="0"/>
                <a:cs typeface="NikoshBAN" panose="02000000000000000000" pitchFamily="2" charset="0"/>
              </a:rPr>
              <a:t>সব পাখি গুলো কী একই দিকে যাচ্ছে? </a:t>
            </a:r>
            <a:endParaRPr lang="en-US" sz="6000" dirty="0">
              <a:solidFill>
                <a:srgbClr val="0066FF"/>
              </a:solidFill>
              <a:latin typeface="NikoshBAN" panose="02000000000000000000" pitchFamily="2" charset="0"/>
              <a:cs typeface="NikoshBAN" panose="02000000000000000000" pitchFamily="2" charset="0"/>
            </a:endParaRPr>
          </a:p>
        </p:txBody>
      </p:sp>
      <p:sp>
        <p:nvSpPr>
          <p:cNvPr id="6" name="TextBox 5"/>
          <p:cNvSpPr txBox="1"/>
          <p:nvPr/>
        </p:nvSpPr>
        <p:spPr>
          <a:xfrm>
            <a:off x="2194560" y="843180"/>
            <a:ext cx="6686392" cy="2123658"/>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অনেক গুলো কণা যখন একই সাথে, একই দিকে চলে, তবে এই ধরনের গতিকে চলন গতি</a:t>
            </a:r>
            <a:r>
              <a:rPr lang="en-US"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বলে?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92889012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150279" y="1453019"/>
            <a:ext cx="5938944" cy="3131817"/>
          </a:xfrm>
          <a:prstGeom prst="rect">
            <a:avLst/>
          </a:prstGeom>
        </p:spPr>
      </p:pic>
      <p:sp>
        <p:nvSpPr>
          <p:cNvPr id="4" name="Rectangle 3"/>
          <p:cNvSpPr/>
          <p:nvPr/>
        </p:nvSpPr>
        <p:spPr>
          <a:xfrm>
            <a:off x="3948823" y="551238"/>
            <a:ext cx="5077031" cy="707886"/>
          </a:xfrm>
          <a:prstGeom prst="rect">
            <a:avLst/>
          </a:prstGeom>
        </p:spPr>
        <p:txBody>
          <a:bodyPr wrap="none">
            <a:spAutoFit/>
          </a:bodyPr>
          <a:lstStyle/>
          <a:p>
            <a:r>
              <a:rPr lang="bn-IN" sz="4000" dirty="0">
                <a:latin typeface="NikoshBAN" panose="02000000000000000000" pitchFamily="2" charset="0"/>
                <a:cs typeface="NikoshBAN" panose="02000000000000000000" pitchFamily="2" charset="0"/>
              </a:rPr>
              <a:t>এখানে কী দেখা যাচ্ছে বলতো? </a:t>
            </a:r>
            <a:endParaRPr lang="en-US" sz="4000" dirty="0"/>
          </a:p>
        </p:txBody>
      </p:sp>
      <p:sp>
        <p:nvSpPr>
          <p:cNvPr id="5" name="TextBox 4"/>
          <p:cNvSpPr txBox="1"/>
          <p:nvPr/>
        </p:nvSpPr>
        <p:spPr>
          <a:xfrm>
            <a:off x="526094" y="3232024"/>
            <a:ext cx="10033348" cy="3447098"/>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বৃত্তাকার পথে কোন বস্তু যদি </a:t>
            </a:r>
          </a:p>
          <a:p>
            <a:r>
              <a:rPr lang="bn-IN" sz="4000" dirty="0" smtClean="0">
                <a:latin typeface="NikoshBAN" panose="02000000000000000000" pitchFamily="2" charset="0"/>
                <a:cs typeface="NikoshBAN" panose="02000000000000000000" pitchFamily="2" charset="0"/>
              </a:rPr>
              <a:t>একটি নির্দিস্ট বিন্দু বা বস্তুকে কেন্দ্র </a:t>
            </a:r>
          </a:p>
          <a:p>
            <a:r>
              <a:rPr lang="bn-IN" sz="4000" dirty="0" smtClean="0">
                <a:latin typeface="NikoshBAN" panose="02000000000000000000" pitchFamily="2" charset="0"/>
                <a:cs typeface="NikoshBAN" panose="02000000000000000000" pitchFamily="2" charset="0"/>
              </a:rPr>
              <a:t>করে ঘরে, তবে এই ধরনের গতিকে </a:t>
            </a:r>
          </a:p>
          <a:p>
            <a:r>
              <a:rPr lang="bn-IN" sz="4000" dirty="0" smtClean="0">
                <a:latin typeface="NikoshBAN" panose="02000000000000000000" pitchFamily="2" charset="0"/>
                <a:cs typeface="NikoshBAN" panose="02000000000000000000" pitchFamily="2" charset="0"/>
              </a:rPr>
              <a:t>আমরা ঘূর্নন গতি বলি।</a:t>
            </a:r>
          </a:p>
          <a:p>
            <a:r>
              <a:rPr lang="bn-IN" sz="4000" dirty="0" smtClean="0">
                <a:latin typeface="NikoshBAN" panose="02000000000000000000" pitchFamily="2" charset="0"/>
                <a:cs typeface="NikoshBAN" panose="02000000000000000000" pitchFamily="2" charset="0"/>
              </a:rPr>
              <a:t>যেমন-ঘড়ির কাঁটার গতি, লাটিমের গতি, ফ্যানের গতি ইতাদি। </a:t>
            </a:r>
          </a:p>
          <a:p>
            <a:endParaRPr lang="en-US" dirty="0"/>
          </a:p>
        </p:txBody>
      </p:sp>
    </p:spTree>
    <p:extLst>
      <p:ext uri="{BB962C8B-B14F-4D97-AF65-F5344CB8AC3E}">
        <p14:creationId xmlns="" xmlns:p14="http://schemas.microsoft.com/office/powerpoint/2010/main" val="236832002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200000">
            <a:off x="2002509" y="1476409"/>
            <a:ext cx="3570523" cy="3998522"/>
          </a:xfrm>
          <a:prstGeom prst="rect">
            <a:avLst/>
          </a:prstGeom>
        </p:spPr>
      </p:pic>
      <p:pic>
        <p:nvPicPr>
          <p:cNvPr id="3" name="Content Placeholder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954027" y="1690409"/>
            <a:ext cx="3883069" cy="3583788"/>
          </a:xfrm>
          <a:prstGeom prst="rect">
            <a:avLst/>
          </a:prstGeom>
        </p:spPr>
      </p:pic>
      <p:sp>
        <p:nvSpPr>
          <p:cNvPr id="4" name="Rectangle 3"/>
          <p:cNvSpPr/>
          <p:nvPr/>
        </p:nvSpPr>
        <p:spPr>
          <a:xfrm>
            <a:off x="147373" y="325770"/>
            <a:ext cx="8701421" cy="1323439"/>
          </a:xfrm>
          <a:prstGeom prst="rect">
            <a:avLst/>
          </a:prstGeom>
        </p:spPr>
        <p:txBody>
          <a:bodyPr wrap="none">
            <a:spAutoFit/>
          </a:bodyPr>
          <a:lstStyle/>
          <a:p>
            <a:r>
              <a:rPr lang="bn-IN" sz="4000" dirty="0">
                <a:latin typeface="NikoshBAN" panose="02000000000000000000" pitchFamily="2" charset="0"/>
                <a:cs typeface="NikoshBAN" panose="02000000000000000000" pitchFamily="2" charset="0"/>
              </a:rPr>
              <a:t>যখন কোন বস্তু বা ব্যাক্তি সোজা পথে চলাচল করে </a:t>
            </a:r>
            <a:r>
              <a:rPr lang="bn-IN" sz="4000" dirty="0" smtClean="0">
                <a:latin typeface="NikoshBAN" panose="02000000000000000000" pitchFamily="2" charset="0"/>
                <a:cs typeface="NikoshBAN" panose="02000000000000000000" pitchFamily="2" charset="0"/>
              </a:rPr>
              <a:t>তখন</a:t>
            </a:r>
          </a:p>
          <a:p>
            <a:r>
              <a:rPr lang="bn-IN" sz="4000" dirty="0" smtClean="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তাকে রৈখিক গতি বলে।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69954142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85177" y="707175"/>
            <a:ext cx="4053840" cy="3940721"/>
            <a:chOff x="4624038" y="1170164"/>
            <a:chExt cx="4053840" cy="3940721"/>
          </a:xfrm>
        </p:grpSpPr>
        <p:sp>
          <p:nvSpPr>
            <p:cNvPr id="2" name="Oval 1"/>
            <p:cNvSpPr/>
            <p:nvPr/>
          </p:nvSpPr>
          <p:spPr>
            <a:xfrm>
              <a:off x="4624038" y="1171440"/>
              <a:ext cx="4053840" cy="387096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701791" y="1759047"/>
              <a:ext cx="2131569" cy="1710348"/>
              <a:chOff x="5503671" y="1926687"/>
              <a:chExt cx="2131569" cy="1710348"/>
            </a:xfrm>
          </p:grpSpPr>
          <p:sp>
            <p:nvSpPr>
              <p:cNvPr id="3" name="Flowchart: Decision 2"/>
              <p:cNvSpPr/>
              <p:nvPr/>
            </p:nvSpPr>
            <p:spPr>
              <a:xfrm>
                <a:off x="6156960" y="3211560"/>
                <a:ext cx="1478280" cy="126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cision 3"/>
              <p:cNvSpPr/>
              <p:nvPr/>
            </p:nvSpPr>
            <p:spPr>
              <a:xfrm rot="19545869">
                <a:off x="5503671" y="3429983"/>
                <a:ext cx="1108913" cy="2070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cision 4"/>
              <p:cNvSpPr/>
              <p:nvPr/>
            </p:nvSpPr>
            <p:spPr>
              <a:xfrm rot="3677179">
                <a:off x="5286166" y="2729089"/>
                <a:ext cx="1690226" cy="854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6307708" y="1170164"/>
              <a:ext cx="629037" cy="51917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sp>
          <p:nvSpPr>
            <p:cNvPr id="8" name="Oval 7"/>
            <p:cNvSpPr/>
            <p:nvPr/>
          </p:nvSpPr>
          <p:spPr>
            <a:xfrm>
              <a:off x="4631876" y="2984164"/>
              <a:ext cx="600470" cy="57761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9" name="Oval 8"/>
            <p:cNvSpPr/>
            <p:nvPr/>
          </p:nvSpPr>
          <p:spPr>
            <a:xfrm>
              <a:off x="8104629" y="2978617"/>
              <a:ext cx="573249" cy="59343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0" name="Oval 9"/>
            <p:cNvSpPr/>
            <p:nvPr/>
          </p:nvSpPr>
          <p:spPr>
            <a:xfrm>
              <a:off x="6357131" y="4483619"/>
              <a:ext cx="616512" cy="62726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1" name="Oval 10"/>
            <p:cNvSpPr/>
            <p:nvPr/>
          </p:nvSpPr>
          <p:spPr>
            <a:xfrm>
              <a:off x="8229151" y="2062370"/>
              <a:ext cx="223179" cy="2189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38803" y="1323840"/>
              <a:ext cx="222499" cy="2430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17808" y="2193428"/>
              <a:ext cx="193770" cy="1758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18115" y="1566893"/>
              <a:ext cx="183526" cy="1552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692151" y="4705215"/>
              <a:ext cx="193769" cy="1840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17808" y="3875214"/>
              <a:ext cx="193769" cy="1786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61302" y="4475797"/>
              <a:ext cx="193978" cy="2294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40741" y="3750014"/>
              <a:ext cx="191802" cy="214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6631763" y="799671"/>
            <a:ext cx="4264739" cy="416063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370408" y="1792945"/>
            <a:ext cx="526093" cy="565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086144" y="5276689"/>
            <a:ext cx="5867312"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এ ধরনের গতিকে পর্যায়বৃত্ত গতি বলে</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89494156"/>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anim calcmode="lin" valueType="num">
                                      <p:cBhvr>
                                        <p:cTn id="15" dur="2000" fill="hold"/>
                                        <p:tgtEl>
                                          <p:spTgt spid="22"/>
                                        </p:tgtEl>
                                        <p:attrNameLst>
                                          <p:attrName>ppt_w</p:attrName>
                                        </p:attrNameLst>
                                      </p:cBhvr>
                                      <p:tavLst>
                                        <p:tav tm="0" fmla="#ppt_w*sin(2.5*pi*$)">
                                          <p:val>
                                            <p:fltVal val="0"/>
                                          </p:val>
                                        </p:tav>
                                        <p:tav tm="100000">
                                          <p:val>
                                            <p:fltVal val="1"/>
                                          </p:val>
                                        </p:tav>
                                      </p:tavLst>
                                    </p:anim>
                                    <p:anim calcmode="lin" valueType="num">
                                      <p:cBhvr>
                                        <p:cTn id="16" dur="2000" fill="hold"/>
                                        <p:tgtEl>
                                          <p:spTgt spid="22"/>
                                        </p:tgtEl>
                                        <p:attrNameLst>
                                          <p:attrName>ppt_h</p:attrName>
                                        </p:attrNameLst>
                                      </p:cBhvr>
                                      <p:tavLst>
                                        <p:tav tm="0">
                                          <p:val>
                                            <p:strVal val="#ppt_h"/>
                                          </p:val>
                                        </p:tav>
                                        <p:tav tm="100000">
                                          <p:val>
                                            <p:strVal val="#ppt_h"/>
                                          </p:val>
                                        </p:tav>
                                      </p:tavLst>
                                    </p:anim>
                                  </p:childTnLst>
                                </p:cTn>
                              </p:par>
                              <p:par>
                                <p:cTn id="17" presetID="1" presetClass="path" presetSubtype="0" repeatCount="indefinite" accel="50000" decel="50000" fill="hold" grpId="0" nodeType="withEffect">
                                  <p:stCondLst>
                                    <p:cond delay="0"/>
                                  </p:stCondLst>
                                  <p:endCondLst>
                                    <p:cond evt="onNext" delay="0">
                                      <p:tgtEl>
                                        <p:sldTgt/>
                                      </p:tgtEl>
                                    </p:cond>
                                  </p:endCondLst>
                                  <p:childTnLst>
                                    <p:animMotion origin="layout" path="M -0.15404 -0.18588 C -0.05782 -0.18588 0.02044 -0.0507 0.02044 0.11713 C 0.02044 0.28495 -0.05782 0.42083 -0.15404 0.42083 C -0.25026 0.42083 -0.32826 0.28495 -0.32826 0.11713 C -0.32826 -0.0507 -0.25026 -0.18588 -0.15404 -0.18588 Z " pathEditMode="relative" rAng="0" ptsTypes="AAAAA">
                                      <p:cBhvr>
                                        <p:cTn id="18" dur="2000" fill="hold"/>
                                        <p:tgtEl>
                                          <p:spTgt spid="21"/>
                                        </p:tgtEl>
                                        <p:attrNameLst>
                                          <p:attrName>ppt_x</p:attrName>
                                          <p:attrName>ppt_y</p:attrName>
                                        </p:attrNameLst>
                                      </p:cBhvr>
                                      <p:rCtr x="13" y="30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গ্রামের_মেয়েদের_দোলনায়_দোল_খাওয়া_গাছের_ডালে_রশি_বেঁধে#মেয়েদের_খেলা(360p)">
            <a:hlinkClick r:id="" action="ppaction://media"/>
          </p:cNvPr>
          <p:cNvPicPr>
            <a:picLocks noChangeAspect="1"/>
          </p:cNvPicPr>
          <p:nvPr/>
        </p:nvPicPr>
        <p:blipFill>
          <a:blip r:embed="rId2"/>
          <a:stretch>
            <a:fillRect/>
          </a:stretch>
        </p:blipFill>
        <p:spPr>
          <a:xfrm>
            <a:off x="246344" y="1661107"/>
            <a:ext cx="6208147" cy="4777272"/>
          </a:xfrm>
          <a:prstGeom prst="rect">
            <a:avLst/>
          </a:prstGeom>
        </p:spPr>
      </p:pic>
      <p:pic>
        <p:nvPicPr>
          <p:cNvPr id="3" name="দোলনায়_দোলে_দোলনা(360p)">
            <a:hlinkClick r:id="" action="ppaction://media"/>
          </p:cNvPr>
          <p:cNvPicPr>
            <a:picLocks noChangeAspect="1"/>
          </p:cNvPicPr>
          <p:nvPr/>
        </p:nvPicPr>
        <p:blipFill>
          <a:blip r:embed="rId3"/>
          <a:stretch>
            <a:fillRect/>
          </a:stretch>
        </p:blipFill>
        <p:spPr>
          <a:xfrm>
            <a:off x="6684610" y="1661107"/>
            <a:ext cx="5290272" cy="4777272"/>
          </a:xfrm>
          <a:prstGeom prst="rect">
            <a:avLst/>
          </a:prstGeom>
        </p:spPr>
      </p:pic>
      <p:sp>
        <p:nvSpPr>
          <p:cNvPr id="4" name="TextBox 3"/>
          <p:cNvSpPr txBox="1"/>
          <p:nvPr/>
        </p:nvSpPr>
        <p:spPr>
          <a:xfrm>
            <a:off x="246345" y="137786"/>
            <a:ext cx="9686796" cy="1569660"/>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দোলনায় চড়ে দোল খাওয়ার সময় যে গতি দেখে যায় তাকে দোল গতি বলে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0654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6328" y="3296294"/>
            <a:ext cx="7569701"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প্রত্যেক প্রকার গতির দুইটি করে উদাহরণ দাও? </a:t>
            </a:r>
            <a:endParaRPr lang="en-US" sz="4000" dirty="0">
              <a:latin typeface="NikoshBAN" panose="02000000000000000000" pitchFamily="2" charset="0"/>
              <a:cs typeface="NikoshBAN" panose="02000000000000000000" pitchFamily="2" charset="0"/>
            </a:endParaRPr>
          </a:p>
        </p:txBody>
      </p:sp>
      <p:sp>
        <p:nvSpPr>
          <p:cNvPr id="7" name="Rectangle 6"/>
          <p:cNvSpPr/>
          <p:nvPr/>
        </p:nvSpPr>
        <p:spPr>
          <a:xfrm>
            <a:off x="3404777" y="1974557"/>
            <a:ext cx="5164457" cy="1323439"/>
          </a:xfrm>
          <a:prstGeom prst="rect">
            <a:avLst/>
          </a:prstGeom>
          <a:noFill/>
        </p:spPr>
        <p:txBody>
          <a:bodyPr wrap="square" lIns="91440" tIns="45720" rIns="91440" bIns="45720">
            <a:spAutoFit/>
          </a:bodyPr>
          <a:lstStyle/>
          <a:p>
            <a:pPr algn="ctr"/>
            <a:r>
              <a:rPr lang="bn-IN" sz="8000" b="1" dirty="0" smtClean="0">
                <a:ln w="12700">
                  <a:solidFill>
                    <a:srgbClr val="00B0F0"/>
                  </a:solidFill>
                  <a:prstDash val="solid"/>
                </a:ln>
                <a:solidFill>
                  <a:srgbClr val="FFFF00"/>
                </a:solidFill>
                <a:effectLst>
                  <a:innerShdw blurRad="114300">
                    <a:prstClr val="black"/>
                  </a:innerShdw>
                </a:effectLst>
                <a:latin typeface="NikoshBAN" panose="02000000000000000000" pitchFamily="2" charset="0"/>
                <a:cs typeface="NikoshBAN" panose="02000000000000000000" pitchFamily="2" charset="0"/>
              </a:rPr>
              <a:t>দলীয় কাজ </a:t>
            </a:r>
            <a:endParaRPr lang="en-US" sz="8000" b="1" dirty="0">
              <a:ln w="12700">
                <a:solidFill>
                  <a:srgbClr val="00B0F0"/>
                </a:solidFill>
                <a:prstDash val="solid"/>
              </a:ln>
              <a:solidFill>
                <a:srgbClr val="FFFF00"/>
              </a:solidFill>
              <a:effectLst>
                <a:innerShdw blurRad="114300">
                  <a:prstClr val="black"/>
                </a:inn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592530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38" y="137786"/>
            <a:ext cx="11436263" cy="6924973"/>
          </a:xfrm>
          <a:prstGeom prst="rect">
            <a:avLst/>
          </a:prstGeom>
          <a:noFill/>
        </p:spPr>
        <p:txBody>
          <a:bodyPr wrap="square" rtlCol="0">
            <a:spAutoFit/>
          </a:bodyPr>
          <a:lstStyle/>
          <a:p>
            <a:r>
              <a:rPr lang="bn-IN" sz="4800" dirty="0" smtClean="0">
                <a:solidFill>
                  <a:srgbClr val="FFC000"/>
                </a:solidFill>
                <a:latin typeface="NikoshBAN" panose="02000000000000000000" pitchFamily="2" charset="0"/>
                <a:cs typeface="NikoshBAN" panose="02000000000000000000" pitchFamily="2" charset="0"/>
              </a:rPr>
              <a:t>সম্ভাব্য উত্তরঃ</a:t>
            </a:r>
          </a:p>
          <a:p>
            <a:r>
              <a:rPr lang="bn-IN" sz="4000" b="1" dirty="0" smtClean="0">
                <a:solidFill>
                  <a:srgbClr val="00B050"/>
                </a:solidFill>
                <a:latin typeface="NikoshBAN" panose="02000000000000000000" pitchFamily="2" charset="0"/>
                <a:cs typeface="NikoshBAN" panose="02000000000000000000" pitchFamily="2" charset="0"/>
              </a:rPr>
              <a:t>চলন গতিঃ </a:t>
            </a:r>
            <a:r>
              <a:rPr lang="bn-IN" sz="4000" dirty="0" smtClean="0">
                <a:latin typeface="NikoshBAN" panose="02000000000000000000" pitchFamily="2" charset="0"/>
                <a:cs typeface="NikoshBAN" panose="02000000000000000000" pitchFamily="2" charset="0"/>
              </a:rPr>
              <a:t>একই দিকে উড়ন্ত এক ঝাঁক পাখির গতি, এক বক্স মার্বেল মেঝের উপর দিয়ে এক প্রান্ত থেকে অন্য প্রান্তে নেওয়ার গতি।</a:t>
            </a:r>
          </a:p>
          <a:p>
            <a:r>
              <a:rPr lang="bn-IN" sz="4000" b="1" dirty="0" smtClean="0">
                <a:solidFill>
                  <a:srgbClr val="00B050"/>
                </a:solidFill>
                <a:latin typeface="NikoshBAN" panose="02000000000000000000" pitchFamily="2" charset="0"/>
                <a:cs typeface="NikoshBAN" panose="02000000000000000000" pitchFamily="2" charset="0"/>
              </a:rPr>
              <a:t>ঘূর্ণন গতিঃ </a:t>
            </a:r>
            <a:r>
              <a:rPr lang="en-US" sz="4000" b="1" dirty="0" smtClean="0">
                <a:solidFill>
                  <a:srgbClr val="00B050"/>
                </a:solidFill>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ফ্যানের </a:t>
            </a:r>
            <a:r>
              <a:rPr lang="bn-IN" sz="4000" dirty="0" smtClean="0">
                <a:latin typeface="NikoshBAN" panose="02000000000000000000" pitchFamily="2" charset="0"/>
                <a:cs typeface="NikoshBAN" panose="02000000000000000000" pitchFamily="2" charset="0"/>
              </a:rPr>
              <a:t>গতি, ঘড়ির কাঁটার গতি।</a:t>
            </a:r>
          </a:p>
          <a:p>
            <a:r>
              <a:rPr lang="bn-IN" sz="4000" dirty="0" smtClean="0">
                <a:latin typeface="NikoshBAN" panose="02000000000000000000" pitchFamily="2" charset="0"/>
                <a:cs typeface="NikoshBAN" panose="02000000000000000000" pitchFamily="2" charset="0"/>
              </a:rPr>
              <a:t> </a:t>
            </a:r>
            <a:r>
              <a:rPr lang="bn-IN" sz="4000" b="1" dirty="0" smtClean="0">
                <a:solidFill>
                  <a:srgbClr val="00B050"/>
                </a:solidFill>
                <a:latin typeface="NikoshBAN" panose="02000000000000000000" pitchFamily="2" charset="0"/>
                <a:cs typeface="NikoshBAN" panose="02000000000000000000" pitchFamily="2" charset="0"/>
              </a:rPr>
              <a:t>রৈখিক গতিঃ </a:t>
            </a:r>
            <a:r>
              <a:rPr lang="bn-IN" sz="4000" dirty="0" smtClean="0">
                <a:latin typeface="NikoshBAN" panose="02000000000000000000" pitchFamily="2" charset="0"/>
                <a:cs typeface="NikoshBAN" panose="02000000000000000000" pitchFamily="2" charset="0"/>
              </a:rPr>
              <a:t>সোজা সরোকে কোন গাড়ির গতি, সোজা </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রাস্তায় </a:t>
            </a:r>
            <a:r>
              <a:rPr lang="bn-IN" sz="4000" dirty="0" smtClean="0">
                <a:latin typeface="NikoshBAN" panose="02000000000000000000" pitchFamily="2" charset="0"/>
                <a:cs typeface="NikoshBAN" panose="02000000000000000000" pitchFamily="2" charset="0"/>
              </a:rPr>
              <a:t>কোন ব্যক্তির গতি।</a:t>
            </a:r>
          </a:p>
          <a:p>
            <a:r>
              <a:rPr lang="bn-IN" sz="4000" b="1" dirty="0" smtClean="0">
                <a:solidFill>
                  <a:srgbClr val="00B050"/>
                </a:solidFill>
                <a:latin typeface="NikoshBAN" panose="02000000000000000000" pitchFamily="2" charset="0"/>
                <a:cs typeface="NikoshBAN" panose="02000000000000000000" pitchFamily="2" charset="0"/>
              </a:rPr>
              <a:t>পর্যায়বৃত্ত গতিঃ </a:t>
            </a:r>
            <a:r>
              <a:rPr lang="bn-IN" sz="4000" dirty="0" smtClean="0">
                <a:latin typeface="NikoshBAN" panose="02000000000000000000" pitchFamily="2" charset="0"/>
                <a:cs typeface="NikoshBAN" panose="02000000000000000000" pitchFamily="2" charset="0"/>
              </a:rPr>
              <a:t>সূর্যের চারিদিকে পৃথিবীর গতি,ঘড়ির কাঁটার গতি।</a:t>
            </a:r>
          </a:p>
          <a:p>
            <a:r>
              <a:rPr lang="bn-IN" sz="4000" b="1" dirty="0" smtClean="0">
                <a:solidFill>
                  <a:srgbClr val="00B050"/>
                </a:solidFill>
                <a:latin typeface="NikoshBAN" panose="02000000000000000000" pitchFamily="2" charset="0"/>
                <a:cs typeface="NikoshBAN" panose="02000000000000000000" pitchFamily="2" charset="0"/>
              </a:rPr>
              <a:t>স্পন্দন গতিঃ </a:t>
            </a:r>
            <a:r>
              <a:rPr lang="bn-IN" sz="4000" dirty="0" smtClean="0">
                <a:latin typeface="NikoshBAN" panose="02000000000000000000" pitchFamily="2" charset="0"/>
                <a:cs typeface="NikoshBAN" panose="02000000000000000000" pitchFamily="2" charset="0"/>
              </a:rPr>
              <a:t>দোলনার গতি, সরল দোলকের গতি। </a:t>
            </a:r>
          </a:p>
          <a:p>
            <a:endParaRPr lang="bn-IN" dirty="0" smtClean="0"/>
          </a:p>
          <a:p>
            <a:endParaRPr lang="en-US" dirty="0"/>
          </a:p>
        </p:txBody>
      </p:sp>
    </p:spTree>
    <p:extLst>
      <p:ext uri="{BB962C8B-B14F-4D97-AF65-F5344CB8AC3E}">
        <p14:creationId xmlns="" xmlns:p14="http://schemas.microsoft.com/office/powerpoint/2010/main" val="57245548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anim calcmode="lin" valueType="num">
                                      <p:cBhvr>
                                        <p:cTn id="23"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2000"/>
                                        <p:tgtEl>
                                          <p:spTgt spid="2">
                                            <p:txEl>
                                              <p:pRg st="4" end="4"/>
                                            </p:txEl>
                                          </p:spTgt>
                                        </p:tgtEl>
                                      </p:cBhvr>
                                    </p:animEffect>
                                    <p:anim calcmode="lin" valueType="num">
                                      <p:cBhvr>
                                        <p:cTn id="38"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9"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723" y="2204580"/>
            <a:ext cx="9857984" cy="3170099"/>
          </a:xfrm>
          <a:prstGeom prst="rect">
            <a:avLst/>
          </a:prstGeom>
          <a:noFill/>
        </p:spPr>
        <p:txBody>
          <a:bodyPr wrap="square" rtlCol="0">
            <a:spAutoFit/>
          </a:bodyPr>
          <a:lstStyle/>
          <a:p>
            <a:r>
              <a:rPr lang="bn-IN" sz="4000" dirty="0" smtClean="0">
                <a:solidFill>
                  <a:srgbClr val="FF0000"/>
                </a:solidFill>
                <a:latin typeface="NikoshBAN" panose="02000000000000000000" pitchFamily="2" charset="0"/>
                <a:cs typeface="NikoshBAN" panose="02000000000000000000" pitchFamily="2" charset="0"/>
              </a:rPr>
              <a:t>                          </a:t>
            </a:r>
            <a:r>
              <a:rPr lang="en-US" sz="4000" dirty="0" smtClean="0">
                <a:solidFill>
                  <a:srgbClr val="FF0000"/>
                </a:solidFill>
                <a:latin typeface="NikoshBAN" panose="02000000000000000000" pitchFamily="2" charset="0"/>
                <a:cs typeface="NikoshBAN" panose="02000000000000000000" pitchFamily="2" charset="0"/>
              </a:rPr>
              <a:t>মোঃ বুলবুল ইসলাম</a:t>
            </a:r>
            <a:endParaRPr lang="bn-IN" sz="4000" dirty="0" smtClean="0">
              <a:solidFill>
                <a:srgbClr val="FF0000"/>
              </a:solidFill>
              <a:latin typeface="NikoshBAN" panose="02000000000000000000" pitchFamily="2" charset="0"/>
              <a:cs typeface="NikoshBAN" panose="02000000000000000000" pitchFamily="2" charset="0"/>
            </a:endParaRPr>
          </a:p>
          <a:p>
            <a:r>
              <a:rPr lang="bn-IN" sz="4000" dirty="0" smtClean="0">
                <a:solidFill>
                  <a:srgbClr val="FF0000"/>
                </a:solidFill>
                <a:latin typeface="NikoshBAN" panose="02000000000000000000" pitchFamily="2" charset="0"/>
                <a:cs typeface="NikoshBAN" panose="02000000000000000000" pitchFamily="2" charset="0"/>
              </a:rPr>
              <a:t>                         সহকারী শিক্ষক</a:t>
            </a:r>
            <a:r>
              <a:rPr lang="en-US" sz="4000" dirty="0" smtClean="0">
                <a:solidFill>
                  <a:srgbClr val="FF0000"/>
                </a:solidFill>
                <a:latin typeface="NikoshBAN" panose="02000000000000000000" pitchFamily="2" charset="0"/>
                <a:cs typeface="NikoshBAN" panose="02000000000000000000" pitchFamily="2" charset="0"/>
              </a:rPr>
              <a:t> </a:t>
            </a:r>
            <a:r>
              <a:rPr lang="bn-IN" sz="4000" dirty="0" smtClean="0">
                <a:solidFill>
                  <a:srgbClr val="FF0000"/>
                </a:solidFill>
                <a:latin typeface="NikoshBAN" panose="02000000000000000000" pitchFamily="2" charset="0"/>
                <a:cs typeface="NikoshBAN" panose="02000000000000000000" pitchFamily="2" charset="0"/>
              </a:rPr>
              <a:t>(</a:t>
            </a:r>
            <a:r>
              <a:rPr lang="en-US" sz="4000" dirty="0" smtClean="0">
                <a:solidFill>
                  <a:srgbClr val="FF0000"/>
                </a:solidFill>
                <a:latin typeface="NikoshBAN" panose="02000000000000000000" pitchFamily="2" charset="0"/>
                <a:cs typeface="NikoshBAN" panose="02000000000000000000" pitchFamily="2" charset="0"/>
              </a:rPr>
              <a:t>গণিত</a:t>
            </a:r>
            <a:r>
              <a:rPr lang="bn-IN" sz="4000" dirty="0" smtClean="0">
                <a:solidFill>
                  <a:srgbClr val="FF0000"/>
                </a:solidFill>
                <a:latin typeface="NikoshBAN" panose="02000000000000000000" pitchFamily="2" charset="0"/>
                <a:cs typeface="NikoshBAN" panose="02000000000000000000" pitchFamily="2" charset="0"/>
              </a:rPr>
              <a:t>)</a:t>
            </a:r>
          </a:p>
          <a:p>
            <a:r>
              <a:rPr lang="bn-IN" sz="4000" dirty="0" smtClean="0">
                <a:solidFill>
                  <a:srgbClr val="FF0000"/>
                </a:solidFill>
                <a:latin typeface="NikoshBAN" panose="02000000000000000000" pitchFamily="2" charset="0"/>
                <a:cs typeface="NikoshBAN" panose="02000000000000000000" pitchFamily="2" charset="0"/>
              </a:rPr>
              <a:t>                 </a:t>
            </a:r>
            <a:r>
              <a:rPr lang="bn-BD" sz="4000" dirty="0" smtClean="0">
                <a:solidFill>
                  <a:srgbClr val="FF0000"/>
                </a:solidFill>
                <a:latin typeface="NikoshBAN" panose="02000000000000000000" pitchFamily="2" charset="0"/>
                <a:cs typeface="NikoshBAN" panose="02000000000000000000" pitchFamily="2" charset="0"/>
              </a:rPr>
              <a:t>   </a:t>
            </a:r>
            <a:r>
              <a:rPr lang="bn-IN" sz="4000" dirty="0" smtClean="0">
                <a:solidFill>
                  <a:srgbClr val="FF0000"/>
                </a:solidFill>
                <a:latin typeface="NikoshBAN" panose="02000000000000000000" pitchFamily="2" charset="0"/>
                <a:cs typeface="NikoshBAN" panose="02000000000000000000" pitchFamily="2" charset="0"/>
              </a:rPr>
              <a:t>বি.এস.সি(অনার্স),এম.এস.সি</a:t>
            </a:r>
            <a:r>
              <a:rPr lang="en-US" sz="4000" dirty="0" smtClean="0">
                <a:solidFill>
                  <a:srgbClr val="FF0000"/>
                </a:solidFill>
                <a:latin typeface="NikoshBAN" panose="02000000000000000000" pitchFamily="2" charset="0"/>
                <a:cs typeface="NikoshBAN" panose="02000000000000000000" pitchFamily="2" charset="0"/>
              </a:rPr>
              <a:t>(গণিত</a:t>
            </a:r>
            <a:r>
              <a:rPr lang="bn-IN" sz="4000" dirty="0" smtClean="0">
                <a:solidFill>
                  <a:srgbClr val="FF0000"/>
                </a:solidFill>
                <a:latin typeface="NikoshBAN" panose="02000000000000000000" pitchFamily="2" charset="0"/>
                <a:cs typeface="NikoshBAN" panose="02000000000000000000" pitchFamily="2" charset="0"/>
              </a:rPr>
              <a:t>), </a:t>
            </a:r>
          </a:p>
          <a:p>
            <a:r>
              <a:rPr lang="bn-IN" sz="4000" dirty="0" smtClean="0">
                <a:solidFill>
                  <a:srgbClr val="FF0000"/>
                </a:solidFill>
                <a:latin typeface="NikoshBAN" panose="02000000000000000000" pitchFamily="2" charset="0"/>
                <a:cs typeface="NikoshBAN" panose="02000000000000000000" pitchFamily="2" charset="0"/>
              </a:rPr>
              <a:t>                       </a:t>
            </a:r>
            <a:r>
              <a:rPr lang="bn-BD" sz="4000" dirty="0" smtClean="0">
                <a:solidFill>
                  <a:srgbClr val="FF0000"/>
                </a:solidFill>
                <a:latin typeface="NikoshBAN" panose="02000000000000000000" pitchFamily="2" charset="0"/>
                <a:cs typeface="NikoshBAN" panose="02000000000000000000" pitchFamily="2" charset="0"/>
              </a:rPr>
              <a:t>   </a:t>
            </a:r>
            <a:r>
              <a:rPr lang="en-US" sz="4000" dirty="0" smtClean="0">
                <a:solidFill>
                  <a:srgbClr val="FF0000"/>
                </a:solidFill>
                <a:latin typeface="NikoshBAN" panose="02000000000000000000" pitchFamily="2" charset="0"/>
                <a:cs typeface="NikoshBAN" panose="02000000000000000000" pitchFamily="2" charset="0"/>
              </a:rPr>
              <a:t>দড়গ্রাম উচ্চ বিদ্যালয়</a:t>
            </a:r>
            <a:r>
              <a:rPr lang="bn-BD" sz="4000" dirty="0" smtClean="0">
                <a:solidFill>
                  <a:srgbClr val="FF0000"/>
                </a:solidFill>
                <a:latin typeface="NikoshBAN" panose="02000000000000000000" pitchFamily="2" charset="0"/>
                <a:cs typeface="NikoshBAN" panose="02000000000000000000" pitchFamily="2" charset="0"/>
              </a:rPr>
              <a:t> </a:t>
            </a:r>
          </a:p>
          <a:p>
            <a:r>
              <a:rPr lang="bn-BD" sz="4000" dirty="0" smtClean="0">
                <a:solidFill>
                  <a:srgbClr val="FF0000"/>
                </a:solidFill>
                <a:latin typeface="NikoshBAN" panose="02000000000000000000" pitchFamily="2" charset="0"/>
                <a:cs typeface="NikoshBAN" panose="02000000000000000000" pitchFamily="2" charset="0"/>
              </a:rPr>
              <a:t>                         </a:t>
            </a:r>
            <a:r>
              <a:rPr lang="en-US" sz="4000" dirty="0" smtClean="0">
                <a:solidFill>
                  <a:srgbClr val="FF0000"/>
                </a:solidFill>
                <a:latin typeface="NikoshBAN" panose="02000000000000000000" pitchFamily="2" charset="0"/>
                <a:cs typeface="NikoshBAN" panose="02000000000000000000" pitchFamily="2" charset="0"/>
              </a:rPr>
              <a:t>সাটুরিয়া, মানিকগঞ্জ</a:t>
            </a:r>
            <a:r>
              <a:rPr lang="bn-BD" sz="4000" dirty="0" smtClean="0">
                <a:solidFill>
                  <a:srgbClr val="FF0000"/>
                </a:solidFill>
                <a:latin typeface="NikoshBAN" panose="02000000000000000000" pitchFamily="2" charset="0"/>
                <a:cs typeface="NikoshBAN" panose="02000000000000000000" pitchFamily="2" charset="0"/>
              </a:rPr>
              <a:t>।</a:t>
            </a:r>
            <a:endParaRPr lang="en-US" sz="4000" dirty="0">
              <a:solidFill>
                <a:srgbClr val="FF0000"/>
              </a:solidFill>
              <a:latin typeface="NikoshBAN" panose="02000000000000000000" pitchFamily="2" charset="0"/>
              <a:cs typeface="NikoshBAN" panose="02000000000000000000" pitchFamily="2" charset="0"/>
            </a:endParaRPr>
          </a:p>
        </p:txBody>
      </p:sp>
      <p:sp>
        <p:nvSpPr>
          <p:cNvPr id="5" name="Horizontal Scroll 4"/>
          <p:cNvSpPr/>
          <p:nvPr/>
        </p:nvSpPr>
        <p:spPr>
          <a:xfrm>
            <a:off x="568139" y="0"/>
            <a:ext cx="8455068" cy="243411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89539" y="467100"/>
            <a:ext cx="3832965" cy="1754326"/>
          </a:xfrm>
          <a:prstGeom prst="rect">
            <a:avLst/>
          </a:prstGeom>
          <a:noFill/>
        </p:spPr>
        <p:txBody>
          <a:bodyPr wrap="square" rtlCol="0">
            <a:spAutoFit/>
          </a:bodyPr>
          <a:lstStyle/>
          <a:p>
            <a:r>
              <a:rPr lang="bn-IN" sz="5400" dirty="0" smtClean="0">
                <a:solidFill>
                  <a:schemeClr val="bg1"/>
                </a:solidFill>
                <a:latin typeface="NikoshBAN" panose="02000000000000000000" pitchFamily="2" charset="0"/>
                <a:cs typeface="NikoshBAN" panose="02000000000000000000" pitchFamily="2" charset="0"/>
              </a:rPr>
              <a:t>শিক্ষক</a:t>
            </a:r>
            <a:r>
              <a:rPr lang="en-US" sz="5400" dirty="0" smtClean="0">
                <a:solidFill>
                  <a:schemeClr val="bg1"/>
                </a:solidFill>
                <a:latin typeface="NikoshBAN" panose="02000000000000000000" pitchFamily="2" charset="0"/>
                <a:cs typeface="NikoshBAN" panose="02000000000000000000" pitchFamily="2" charset="0"/>
              </a:rPr>
              <a:t> পরিচিতি</a:t>
            </a:r>
            <a:r>
              <a:rPr lang="bn-IN" sz="5400" dirty="0" smtClean="0">
                <a:solidFill>
                  <a:schemeClr val="bg1"/>
                </a:solidFill>
                <a:latin typeface="NikoshBAN" panose="02000000000000000000" pitchFamily="2" charset="0"/>
                <a:cs typeface="NikoshBAN" panose="02000000000000000000" pitchFamily="2" charset="0"/>
              </a:rPr>
              <a:t> </a:t>
            </a:r>
            <a:endParaRPr lang="en-US" sz="5400" dirty="0">
              <a:solidFill>
                <a:schemeClr val="bg1"/>
              </a:solidFill>
            </a:endParaRPr>
          </a:p>
        </p:txBody>
      </p:sp>
    </p:spTree>
    <p:extLst>
      <p:ext uri="{BB962C8B-B14F-4D97-AF65-F5344CB8AC3E}">
        <p14:creationId xmlns="" xmlns:p14="http://schemas.microsoft.com/office/powerpoint/2010/main" val="34597538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l="1078" t="26158" r="-1"/>
          <a:stretch/>
        </p:blipFill>
        <p:spPr>
          <a:xfrm>
            <a:off x="3344091" y="2057927"/>
            <a:ext cx="4691332" cy="3269334"/>
          </a:xfrm>
          <a:prstGeom prst="rect">
            <a:avLst/>
          </a:prstGeom>
        </p:spPr>
      </p:pic>
      <p:sp>
        <p:nvSpPr>
          <p:cNvPr id="3" name="TextBox 2"/>
          <p:cNvSpPr txBox="1"/>
          <p:nvPr/>
        </p:nvSpPr>
        <p:spPr>
          <a:xfrm>
            <a:off x="1881051" y="612532"/>
            <a:ext cx="7132320" cy="1015663"/>
          </a:xfrm>
          <a:prstGeom prst="rect">
            <a:avLst/>
          </a:prstGeom>
          <a:noFill/>
        </p:spPr>
        <p:txBody>
          <a:bodyPr wrap="square" rtlCol="0">
            <a:spAutoFit/>
          </a:bodyPr>
          <a:lstStyle/>
          <a:p>
            <a:pPr algn="ctr"/>
            <a:r>
              <a:rPr lang="en-US" sz="6000" dirty="0" smtClean="0">
                <a:solidFill>
                  <a:srgbClr val="00B0F0"/>
                </a:solidFill>
                <a:latin typeface="SutonnyMJ" pitchFamily="2" charset="0"/>
              </a:rPr>
              <a:t>evwoi KvR</a:t>
            </a:r>
            <a:r>
              <a:rPr lang="bn-IN" dirty="0" smtClean="0">
                <a:solidFill>
                  <a:srgbClr val="00B0F0"/>
                </a:solidFill>
              </a:rPr>
              <a:t> </a:t>
            </a:r>
            <a:endParaRPr lang="en-US" dirty="0">
              <a:solidFill>
                <a:srgbClr val="00B0F0"/>
              </a:solidFill>
            </a:endParaRPr>
          </a:p>
        </p:txBody>
      </p:sp>
      <p:sp>
        <p:nvSpPr>
          <p:cNvPr id="5" name="TextBox 4"/>
          <p:cNvSpPr txBox="1"/>
          <p:nvPr/>
        </p:nvSpPr>
        <p:spPr>
          <a:xfrm>
            <a:off x="1361488" y="5724394"/>
            <a:ext cx="8656537"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সব ধরনের গতিই আমাদের জন্য গুরুত্বপূর্ণ ব্যাখ্যা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057823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315201" y="-1"/>
            <a:ext cx="4876799" cy="6858000"/>
          </a:xfrm>
          <a:prstGeom prst="round2SameRect">
            <a:avLst/>
          </a:prstGeom>
          <a:solidFill>
            <a:schemeClr val="accent6">
              <a:lumMod val="60000"/>
              <a:lumOff val="40000"/>
            </a:scheme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ধন্যবাদ সবাইকে </a:t>
            </a:r>
            <a:endParaRPr lang="en-US" sz="60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7315199" cy="6857999"/>
          </a:xfrm>
          <a:prstGeom prst="rect">
            <a:avLst/>
          </a:prstGeom>
        </p:spPr>
      </p:pic>
    </p:spTree>
    <p:extLst>
      <p:ext uri="{BB962C8B-B14F-4D97-AF65-F5344CB8AC3E}">
        <p14:creationId xmlns="" xmlns:p14="http://schemas.microsoft.com/office/powerpoint/2010/main" val="275549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7284" y="2628885"/>
            <a:ext cx="5198301" cy="3170099"/>
          </a:xfrm>
          <a:prstGeom prst="rect">
            <a:avLst/>
          </a:prstGeom>
          <a:noFill/>
        </p:spPr>
        <p:txBody>
          <a:bodyPr wrap="square" rtlCol="0">
            <a:spAutoFit/>
          </a:bodyPr>
          <a:lstStyle/>
          <a:p>
            <a:r>
              <a:rPr lang="bn-IN" sz="4000" dirty="0" smtClean="0">
                <a:solidFill>
                  <a:srgbClr val="7030A0"/>
                </a:solidFill>
                <a:latin typeface="NikoshBAN" panose="02000000000000000000" pitchFamily="2" charset="0"/>
                <a:cs typeface="NikoshBAN" panose="02000000000000000000" pitchFamily="2" charset="0"/>
              </a:rPr>
              <a:t>বিষয়ঃ </a:t>
            </a:r>
            <a:r>
              <a:rPr lang="en-US" sz="4000" dirty="0" smtClean="0">
                <a:solidFill>
                  <a:srgbClr val="7030A0"/>
                </a:solidFill>
                <a:latin typeface="NikoshBAN" panose="02000000000000000000" pitchFamily="2" charset="0"/>
                <a:cs typeface="NikoshBAN" panose="02000000000000000000" pitchFamily="2" charset="0"/>
              </a:rPr>
              <a:t>   </a:t>
            </a:r>
            <a:r>
              <a:rPr lang="bn-IN" sz="4000" dirty="0" smtClean="0">
                <a:solidFill>
                  <a:srgbClr val="7030A0"/>
                </a:solidFill>
                <a:latin typeface="NikoshBAN" panose="02000000000000000000" pitchFamily="2" charset="0"/>
                <a:cs typeface="NikoshBAN" panose="02000000000000000000" pitchFamily="2" charset="0"/>
              </a:rPr>
              <a:t>পদার্থ </a:t>
            </a:r>
            <a:r>
              <a:rPr lang="bn-IN" sz="4000" dirty="0" smtClean="0">
                <a:solidFill>
                  <a:srgbClr val="7030A0"/>
                </a:solidFill>
                <a:latin typeface="NikoshBAN" panose="02000000000000000000" pitchFamily="2" charset="0"/>
                <a:cs typeface="NikoshBAN" panose="02000000000000000000" pitchFamily="2" charset="0"/>
              </a:rPr>
              <a:t>বিজ্ঞান</a:t>
            </a:r>
          </a:p>
          <a:p>
            <a:r>
              <a:rPr lang="bn-IN" sz="4000" dirty="0" smtClean="0">
                <a:solidFill>
                  <a:srgbClr val="7030A0"/>
                </a:solidFill>
                <a:latin typeface="NikoshBAN" panose="02000000000000000000" pitchFamily="2" charset="0"/>
                <a:cs typeface="NikoshBAN" panose="02000000000000000000" pitchFamily="2" charset="0"/>
              </a:rPr>
              <a:t>শ্রেণিঃ </a:t>
            </a:r>
            <a:r>
              <a:rPr lang="en-US" sz="4000" dirty="0" smtClean="0">
                <a:solidFill>
                  <a:srgbClr val="7030A0"/>
                </a:solidFill>
                <a:latin typeface="NikoshBAN" panose="02000000000000000000" pitchFamily="2" charset="0"/>
                <a:cs typeface="NikoshBAN" panose="02000000000000000000" pitchFamily="2" charset="0"/>
              </a:rPr>
              <a:t>  </a:t>
            </a:r>
            <a:r>
              <a:rPr lang="bn-BD" sz="4000" dirty="0" smtClean="0">
                <a:solidFill>
                  <a:srgbClr val="7030A0"/>
                </a:solidFill>
                <a:latin typeface="NikoshBAN" panose="02000000000000000000" pitchFamily="2" charset="0"/>
                <a:cs typeface="NikoshBAN" panose="02000000000000000000" pitchFamily="2" charset="0"/>
              </a:rPr>
              <a:t> </a:t>
            </a:r>
            <a:r>
              <a:rPr lang="en-US" sz="4000" dirty="0" smtClean="0">
                <a:solidFill>
                  <a:srgbClr val="7030A0"/>
                </a:solidFill>
                <a:latin typeface="NikoshBAN" panose="02000000000000000000" pitchFamily="2" charset="0"/>
                <a:cs typeface="NikoshBAN" panose="02000000000000000000" pitchFamily="2" charset="0"/>
              </a:rPr>
              <a:t>  </a:t>
            </a:r>
            <a:r>
              <a:rPr lang="bn-IN" sz="4000" dirty="0" smtClean="0">
                <a:solidFill>
                  <a:srgbClr val="7030A0"/>
                </a:solidFill>
                <a:latin typeface="NikoshBAN" panose="02000000000000000000" pitchFamily="2" charset="0"/>
                <a:cs typeface="NikoshBAN" panose="02000000000000000000" pitchFamily="2" charset="0"/>
              </a:rPr>
              <a:t>নবম </a:t>
            </a:r>
            <a:endParaRPr lang="bn-IN" sz="4000" dirty="0" smtClean="0">
              <a:solidFill>
                <a:srgbClr val="7030A0"/>
              </a:solidFill>
              <a:latin typeface="NikoshBAN" panose="02000000000000000000" pitchFamily="2" charset="0"/>
              <a:cs typeface="NikoshBAN" panose="02000000000000000000" pitchFamily="2" charset="0"/>
            </a:endParaRPr>
          </a:p>
          <a:p>
            <a:r>
              <a:rPr lang="bn-IN" sz="4000" dirty="0" smtClean="0">
                <a:solidFill>
                  <a:srgbClr val="7030A0"/>
                </a:solidFill>
                <a:latin typeface="NikoshBAN" panose="02000000000000000000" pitchFamily="2" charset="0"/>
                <a:cs typeface="NikoshBAN" panose="02000000000000000000" pitchFamily="2" charset="0"/>
              </a:rPr>
              <a:t>অধ্যায়ঃ</a:t>
            </a:r>
            <a:r>
              <a:rPr lang="bn-BD" sz="4000" dirty="0" smtClean="0">
                <a:solidFill>
                  <a:srgbClr val="7030A0"/>
                </a:solidFill>
                <a:latin typeface="NikoshBAN" panose="02000000000000000000" pitchFamily="2" charset="0"/>
                <a:cs typeface="NikoshBAN" panose="02000000000000000000" pitchFamily="2" charset="0"/>
              </a:rPr>
              <a:t> </a:t>
            </a:r>
            <a:r>
              <a:rPr lang="en-US" sz="4000" dirty="0" smtClean="0">
                <a:solidFill>
                  <a:srgbClr val="7030A0"/>
                </a:solidFill>
                <a:latin typeface="NikoshBAN" panose="02000000000000000000" pitchFamily="2" charset="0"/>
                <a:cs typeface="NikoshBAN" panose="02000000000000000000" pitchFamily="2" charset="0"/>
              </a:rPr>
              <a:t>  </a:t>
            </a:r>
            <a:r>
              <a:rPr lang="bn-IN" sz="4000" dirty="0" smtClean="0">
                <a:solidFill>
                  <a:srgbClr val="7030A0"/>
                </a:solidFill>
                <a:latin typeface="NikoshBAN" panose="02000000000000000000" pitchFamily="2" charset="0"/>
                <a:cs typeface="NikoshBAN" panose="02000000000000000000" pitchFamily="2" charset="0"/>
              </a:rPr>
              <a:t>দ্বিতীয় </a:t>
            </a:r>
            <a:endParaRPr lang="bn-IN" sz="4000" dirty="0" smtClean="0">
              <a:solidFill>
                <a:srgbClr val="7030A0"/>
              </a:solidFill>
              <a:latin typeface="NikoshBAN" panose="02000000000000000000" pitchFamily="2" charset="0"/>
              <a:cs typeface="NikoshBAN" panose="02000000000000000000" pitchFamily="2" charset="0"/>
            </a:endParaRPr>
          </a:p>
          <a:p>
            <a:r>
              <a:rPr lang="bn-IN" sz="4000" dirty="0" smtClean="0">
                <a:solidFill>
                  <a:srgbClr val="7030A0"/>
                </a:solidFill>
                <a:latin typeface="NikoshBAN" panose="02000000000000000000" pitchFamily="2" charset="0"/>
                <a:cs typeface="NikoshBAN" panose="02000000000000000000" pitchFamily="2" charset="0"/>
              </a:rPr>
              <a:t>সময়ঃ </a:t>
            </a:r>
            <a:r>
              <a:rPr lang="en-US" sz="4000" dirty="0" smtClean="0">
                <a:solidFill>
                  <a:srgbClr val="7030A0"/>
                </a:solidFill>
                <a:latin typeface="NikoshBAN" panose="02000000000000000000" pitchFamily="2" charset="0"/>
                <a:cs typeface="NikoshBAN" panose="02000000000000000000" pitchFamily="2" charset="0"/>
              </a:rPr>
              <a:t>     </a:t>
            </a:r>
            <a:r>
              <a:rPr lang="bn-IN" sz="4000" dirty="0" smtClean="0">
                <a:solidFill>
                  <a:srgbClr val="7030A0"/>
                </a:solidFill>
                <a:latin typeface="NikoshBAN" panose="02000000000000000000" pitchFamily="2" charset="0"/>
                <a:cs typeface="NikoshBAN" panose="02000000000000000000" pitchFamily="2" charset="0"/>
              </a:rPr>
              <a:t>৫</a:t>
            </a:r>
            <a:r>
              <a:rPr lang="bn-BD" sz="4000" dirty="0" smtClean="0">
                <a:solidFill>
                  <a:srgbClr val="7030A0"/>
                </a:solidFill>
                <a:latin typeface="NikoshBAN" panose="02000000000000000000" pitchFamily="2" charset="0"/>
                <a:cs typeface="NikoshBAN" panose="02000000000000000000" pitchFamily="2" charset="0"/>
              </a:rPr>
              <a:t>০ </a:t>
            </a:r>
            <a:r>
              <a:rPr lang="bn-IN" sz="4000" dirty="0" smtClean="0">
                <a:solidFill>
                  <a:srgbClr val="7030A0"/>
                </a:solidFill>
                <a:latin typeface="NikoshBAN" panose="02000000000000000000" pitchFamily="2" charset="0"/>
                <a:cs typeface="NikoshBAN" panose="02000000000000000000" pitchFamily="2" charset="0"/>
              </a:rPr>
              <a:t> মিনিট </a:t>
            </a:r>
          </a:p>
          <a:p>
            <a:r>
              <a:rPr lang="bn-IN" sz="4000" dirty="0" smtClean="0">
                <a:solidFill>
                  <a:srgbClr val="7030A0"/>
                </a:solidFill>
                <a:latin typeface="NikoshBAN" panose="02000000000000000000" pitchFamily="2" charset="0"/>
                <a:cs typeface="NikoshBAN" panose="02000000000000000000" pitchFamily="2" charset="0"/>
              </a:rPr>
              <a:t>তারিখঃ</a:t>
            </a:r>
            <a:r>
              <a:rPr lang="bn-BD" sz="4000" dirty="0" smtClean="0">
                <a:solidFill>
                  <a:srgbClr val="7030A0"/>
                </a:solidFill>
                <a:latin typeface="NikoshBAN" panose="02000000000000000000" pitchFamily="2" charset="0"/>
                <a:cs typeface="NikoshBAN" panose="02000000000000000000" pitchFamily="2" charset="0"/>
              </a:rPr>
              <a:t> </a:t>
            </a:r>
            <a:r>
              <a:rPr lang="en-US" sz="4000" dirty="0" smtClean="0">
                <a:solidFill>
                  <a:srgbClr val="7030A0"/>
                </a:solidFill>
                <a:latin typeface="NikoshBAN" panose="02000000000000000000" pitchFamily="2" charset="0"/>
                <a:cs typeface="NikoshBAN" panose="02000000000000000000" pitchFamily="2" charset="0"/>
              </a:rPr>
              <a:t>   </a:t>
            </a:r>
            <a:r>
              <a:rPr lang="en-US" sz="4000" dirty="0" smtClean="0">
                <a:solidFill>
                  <a:srgbClr val="7030A0"/>
                </a:solidFill>
                <a:latin typeface="Plantagenet Cherokee" pitchFamily="18" charset="0"/>
                <a:cs typeface="NikoshBAN" panose="02000000000000000000" pitchFamily="2" charset="0"/>
              </a:rPr>
              <a:t>25/11/2019</a:t>
            </a:r>
            <a:endParaRPr lang="en-US" sz="4000" dirty="0">
              <a:solidFill>
                <a:srgbClr val="7030A0"/>
              </a:solidFill>
              <a:latin typeface="Plantagenet Cherokee" pitchFamily="18" charset="0"/>
              <a:cs typeface="NikoshBAN" panose="02000000000000000000" pitchFamily="2" charset="0"/>
            </a:endParaRPr>
          </a:p>
        </p:txBody>
      </p:sp>
      <p:sp>
        <p:nvSpPr>
          <p:cNvPr id="4" name="Left-Right Arrow 3"/>
          <p:cNvSpPr/>
          <p:nvPr/>
        </p:nvSpPr>
        <p:spPr>
          <a:xfrm>
            <a:off x="1828799" y="0"/>
            <a:ext cx="7803715" cy="251773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78777" y="814192"/>
            <a:ext cx="4625148" cy="830997"/>
          </a:xfrm>
          <a:prstGeom prst="rect">
            <a:avLst/>
          </a:prstGeom>
          <a:noFill/>
        </p:spPr>
        <p:txBody>
          <a:bodyPr wrap="square" rtlCol="0">
            <a:spAutoFit/>
          </a:bodyPr>
          <a:lstStyle/>
          <a:p>
            <a:pPr algn="ctr"/>
            <a:r>
              <a:rPr lang="bn-IN" sz="4800" dirty="0" smtClean="0">
                <a:solidFill>
                  <a:srgbClr val="FF0000"/>
                </a:solidFill>
                <a:latin typeface="NikoshBAN" panose="02000000000000000000" pitchFamily="2" charset="0"/>
                <a:cs typeface="NikoshBAN" panose="02000000000000000000" pitchFamily="2" charset="0"/>
                <a:sym typeface="Wingdings 2"/>
              </a:rPr>
              <a:t></a:t>
            </a:r>
            <a:r>
              <a:rPr lang="bn-IN" sz="4800" dirty="0" smtClean="0">
                <a:solidFill>
                  <a:srgbClr val="FF0000"/>
                </a:solidFill>
                <a:latin typeface="NikoshBAN" panose="02000000000000000000" pitchFamily="2" charset="0"/>
                <a:cs typeface="NikoshBAN" panose="02000000000000000000" pitchFamily="2" charset="0"/>
              </a:rPr>
              <a:t>পাঠ</a:t>
            </a:r>
            <a:r>
              <a:rPr lang="en-US" sz="4800" dirty="0" smtClean="0">
                <a:solidFill>
                  <a:srgbClr val="FF0000"/>
                </a:solidFill>
                <a:latin typeface="NikoshBAN" panose="02000000000000000000" pitchFamily="2" charset="0"/>
                <a:cs typeface="NikoshBAN" panose="02000000000000000000" pitchFamily="2" charset="0"/>
              </a:rPr>
              <a:t> </a:t>
            </a:r>
            <a:r>
              <a:rPr lang="bn-IN" sz="4800" dirty="0" smtClean="0">
                <a:solidFill>
                  <a:srgbClr val="FF0000"/>
                </a:solidFill>
                <a:latin typeface="NikoshBAN" panose="02000000000000000000" pitchFamily="2" charset="0"/>
                <a:cs typeface="NikoshBAN" panose="02000000000000000000" pitchFamily="2" charset="0"/>
              </a:rPr>
              <a:t>পরিচিতি</a:t>
            </a:r>
            <a:r>
              <a:rPr lang="bn-IN" sz="4800" dirty="0" smtClean="0">
                <a:solidFill>
                  <a:srgbClr val="FF0000"/>
                </a:solidFill>
                <a:latin typeface="NikoshBAN" panose="02000000000000000000" pitchFamily="2" charset="0"/>
                <a:cs typeface="NikoshBAN" panose="02000000000000000000" pitchFamily="2" charset="0"/>
                <a:sym typeface="Wingdings 2"/>
              </a:rPr>
              <a:t></a:t>
            </a:r>
            <a:endParaRPr lang="en-US" sz="4800" dirty="0">
              <a:solidFill>
                <a:srgbClr val="FF0000"/>
              </a:solidFill>
            </a:endParaRPr>
          </a:p>
        </p:txBody>
      </p:sp>
    </p:spTree>
    <p:extLst>
      <p:ext uri="{BB962C8B-B14F-4D97-AF65-F5344CB8AC3E}">
        <p14:creationId xmlns="" xmlns:p14="http://schemas.microsoft.com/office/powerpoint/2010/main" val="2886516871"/>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14326" y="1486422"/>
            <a:ext cx="6583468" cy="3761982"/>
          </a:xfrm>
          <a:prstGeom prst="rect">
            <a:avLst/>
          </a:prstGeom>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45503" y="922489"/>
            <a:ext cx="4325915" cy="4325915"/>
          </a:xfrm>
          <a:prstGeom prst="rect">
            <a:avLst/>
          </a:prstGeom>
        </p:spPr>
      </p:pic>
      <p:sp>
        <p:nvSpPr>
          <p:cNvPr id="4" name="TextBox 3"/>
          <p:cNvSpPr txBox="1"/>
          <p:nvPr/>
        </p:nvSpPr>
        <p:spPr>
          <a:xfrm>
            <a:off x="2141951" y="5824603"/>
            <a:ext cx="1079142"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১ নং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8392438" y="5912285"/>
            <a:ext cx="854721" cy="707886"/>
          </a:xfrm>
          <a:prstGeom prst="rect">
            <a:avLst/>
          </a:prstGeom>
          <a:noFill/>
        </p:spPr>
        <p:txBody>
          <a:bodyPr wrap="none" rtlCol="0">
            <a:spAutoFit/>
          </a:bodyPr>
          <a:lstStyle/>
          <a:p>
            <a:r>
              <a:rPr lang="bn-IN" sz="4000" dirty="0">
                <a:latin typeface="NikoshBAN" panose="02000000000000000000" pitchFamily="2" charset="0"/>
                <a:cs typeface="NikoshBAN" panose="02000000000000000000" pitchFamily="2" charset="0"/>
              </a:rPr>
              <a:t>২</a:t>
            </a:r>
            <a:r>
              <a:rPr lang="bn-IN" sz="4000" dirty="0" smtClean="0">
                <a:latin typeface="NikoshBAN" panose="02000000000000000000" pitchFamily="2" charset="0"/>
                <a:cs typeface="NikoshBAN" panose="02000000000000000000" pitchFamily="2" charset="0"/>
              </a:rPr>
              <a:t>নং</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3740166" y="412233"/>
            <a:ext cx="6266459"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নিচের ছবিতে কী দেখা যাচ্ছে লক্ষ্য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604609622"/>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99" y="2317315"/>
            <a:ext cx="2297424"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স্থিতি ও গতি </a:t>
            </a:r>
            <a:endParaRPr lang="en-US" sz="4000" dirty="0">
              <a:latin typeface="NikoshBAN" panose="02000000000000000000" pitchFamily="2" charset="0"/>
              <a:cs typeface="NikoshBAN" panose="02000000000000000000" pitchFamily="2" charset="0"/>
            </a:endParaRPr>
          </a:p>
        </p:txBody>
      </p:sp>
      <p:sp>
        <p:nvSpPr>
          <p:cNvPr id="4" name="Rectangle 3"/>
          <p:cNvSpPr/>
          <p:nvPr/>
        </p:nvSpPr>
        <p:spPr>
          <a:xfrm>
            <a:off x="4219294" y="3395993"/>
            <a:ext cx="3644538" cy="923330"/>
          </a:xfrm>
          <a:prstGeom prst="rect">
            <a:avLst/>
          </a:prstGeom>
        </p:spPr>
        <p:txBody>
          <a:bodyPr wrap="square">
            <a:spAutoFit/>
          </a:bodyPr>
          <a:lstStyle/>
          <a:p>
            <a:pPr algn="ctr"/>
            <a:r>
              <a:rPr lang="bn-IN" sz="5400" u="wavyHeavy" dirty="0">
                <a:solidFill>
                  <a:srgbClr val="00B0F0"/>
                </a:solidFill>
                <a:uFill>
                  <a:solidFill>
                    <a:srgbClr val="FF0000"/>
                  </a:solidFill>
                </a:uFill>
                <a:latin typeface="NikoshBAN" panose="02000000000000000000" pitchFamily="2" charset="0"/>
                <a:cs typeface="NikoshBAN" panose="02000000000000000000" pitchFamily="2" charset="0"/>
              </a:rPr>
              <a:t>আজকের পাঠ </a:t>
            </a:r>
            <a:endParaRPr lang="en-US" sz="5400" u="wavyHeavy" dirty="0">
              <a:solidFill>
                <a:srgbClr val="00B0F0"/>
              </a:solidFill>
              <a:uFill>
                <a:solidFill>
                  <a:srgbClr val="FF0000"/>
                </a:solidFill>
              </a:u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77581296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3383" y="1106705"/>
            <a:ext cx="4506685" cy="1015663"/>
          </a:xfrm>
          <a:prstGeom prst="rect">
            <a:avLst/>
          </a:prstGeom>
          <a:noFill/>
        </p:spPr>
        <p:txBody>
          <a:bodyPr wrap="square" rtlCol="0">
            <a:spAutoFit/>
          </a:bodyPr>
          <a:lstStyle/>
          <a:p>
            <a:pPr algn="ctr"/>
            <a:r>
              <a:rPr lang="bn-IN" sz="6000" dirty="0" smtClean="0">
                <a:latin typeface="NikoshBAN" panose="02000000000000000000" pitchFamily="2" charset="0"/>
                <a:cs typeface="NikoshBAN" panose="02000000000000000000" pitchFamily="2" charset="0"/>
                <a:sym typeface="Wingdings 2"/>
              </a:rPr>
              <a:t></a:t>
            </a:r>
            <a:r>
              <a:rPr lang="bn-IN" sz="6000" dirty="0" smtClean="0">
                <a:latin typeface="NikoshBAN" panose="02000000000000000000" pitchFamily="2" charset="0"/>
                <a:cs typeface="NikoshBAN" panose="02000000000000000000" pitchFamily="2" charset="0"/>
              </a:rPr>
              <a:t>শিখনফল</a:t>
            </a:r>
            <a:r>
              <a:rPr lang="bn-IN" dirty="0" smtClean="0"/>
              <a:t> </a:t>
            </a:r>
            <a:endParaRPr lang="en-US" dirty="0"/>
          </a:p>
        </p:txBody>
      </p:sp>
      <p:sp>
        <p:nvSpPr>
          <p:cNvPr id="3" name="TextBox 2"/>
          <p:cNvSpPr txBox="1"/>
          <p:nvPr/>
        </p:nvSpPr>
        <p:spPr>
          <a:xfrm>
            <a:off x="965876" y="2655369"/>
            <a:ext cx="10320454" cy="1938992"/>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১।</a:t>
            </a:r>
            <a:r>
              <a:rPr lang="bn-IN" sz="4000" dirty="0" smtClean="0">
                <a:latin typeface="NikoshBAN" panose="02000000000000000000" pitchFamily="2" charset="0"/>
                <a:cs typeface="NikoshBAN" panose="02000000000000000000" pitchFamily="2" charset="0"/>
                <a:sym typeface="Wingdings 2"/>
              </a:rPr>
              <a:t> </a:t>
            </a:r>
            <a:r>
              <a:rPr lang="bn-IN" sz="4000" dirty="0" smtClean="0">
                <a:latin typeface="NikoshBAN" panose="02000000000000000000" pitchFamily="2" charset="0"/>
                <a:cs typeface="NikoshBAN" panose="02000000000000000000" pitchFamily="2" charset="0"/>
              </a:rPr>
              <a:t>স্থিতি কী তা বলতে পারবে;</a:t>
            </a:r>
          </a:p>
          <a:p>
            <a:r>
              <a:rPr lang="bn-IN" sz="4000" dirty="0" smtClean="0">
                <a:latin typeface="NikoshBAN" panose="02000000000000000000" pitchFamily="2" charset="0"/>
                <a:cs typeface="NikoshBAN" panose="02000000000000000000" pitchFamily="2" charset="0"/>
              </a:rPr>
              <a:t>২।</a:t>
            </a:r>
            <a:r>
              <a:rPr lang="bn-IN" sz="4000" dirty="0" smtClean="0">
                <a:latin typeface="NikoshBAN" panose="02000000000000000000" pitchFamily="2" charset="0"/>
                <a:cs typeface="NikoshBAN" panose="02000000000000000000" pitchFamily="2" charset="0"/>
                <a:sym typeface="Wingdings 2"/>
              </a:rPr>
              <a:t> </a:t>
            </a:r>
            <a:r>
              <a:rPr lang="bn-IN" sz="4000" dirty="0" smtClean="0">
                <a:latin typeface="NikoshBAN" panose="02000000000000000000" pitchFamily="2" charset="0"/>
                <a:cs typeface="NikoshBAN" panose="02000000000000000000" pitchFamily="2" charset="0"/>
              </a:rPr>
              <a:t>গতি কী তা বর্ণনা করতে পারবে;</a:t>
            </a:r>
          </a:p>
          <a:p>
            <a:r>
              <a:rPr lang="bn-IN" sz="4000" dirty="0" smtClean="0">
                <a:latin typeface="NikoshBAN" panose="02000000000000000000" pitchFamily="2" charset="0"/>
                <a:cs typeface="NikoshBAN" panose="02000000000000000000" pitchFamily="2" charset="0"/>
              </a:rPr>
              <a:t>৩।</a:t>
            </a:r>
            <a:r>
              <a:rPr lang="bn-IN" sz="4000" dirty="0" smtClean="0">
                <a:latin typeface="NikoshBAN" panose="02000000000000000000" pitchFamily="2" charset="0"/>
                <a:cs typeface="NikoshBAN" panose="02000000000000000000" pitchFamily="2" charset="0"/>
                <a:sym typeface="Wingdings 2"/>
              </a:rPr>
              <a:t></a:t>
            </a:r>
            <a:r>
              <a:rPr lang="en-US" sz="4000" dirty="0" smtClean="0">
                <a:latin typeface="NikoshBAN" panose="02000000000000000000" pitchFamily="2" charset="0"/>
                <a:cs typeface="NikoshBAN" panose="02000000000000000000" pitchFamily="2" charset="0"/>
                <a:sym typeface="Wingdings 2"/>
              </a:rPr>
              <a:t>   </a:t>
            </a:r>
            <a:r>
              <a:rPr lang="bn-IN" sz="4000" dirty="0" smtClean="0">
                <a:latin typeface="NikoshBAN" panose="02000000000000000000" pitchFamily="2" charset="0"/>
                <a:cs typeface="NikoshBAN" panose="02000000000000000000" pitchFamily="2" charset="0"/>
              </a:rPr>
              <a:t> বিভিন্ন প্রকার গতি গুলো ব্যাখ্যা করতে পারবে।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012134022"/>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40076"/>
            <a:ext cx="9404723" cy="5035463"/>
          </a:xfrm>
        </p:spPr>
        <p:txBody>
          <a:bodyPr>
            <a:normAutofit fontScale="90000"/>
          </a:bodyPr>
          <a:lstStyle/>
          <a:p>
            <a:r>
              <a:rPr lang="bn-IN" sz="4000" dirty="0" smtClean="0">
                <a:solidFill>
                  <a:srgbClr val="0070C0"/>
                </a:solidFill>
                <a:latin typeface="NikoshBAN" panose="02000000000000000000" pitchFamily="2" charset="0"/>
                <a:cs typeface="NikoshBAN" panose="02000000000000000000" pitchFamily="2" charset="0"/>
              </a:rPr>
              <a:t>আমাদের পৃথিবীতে অনেক বস্তুই দেখি যা স্থির বলে মনে হয়। একেই আমরা স্থিতি বলি। যদি বলা হয় তোমার বাড়ী থেকে তোমার স্কুল ১ কিলোমিটার পূর্ব দিকে, তাহলে তোমার স্কুলের অবস্থান সঠিক ভাবে জানা যাবে। আর এই পরিমাপ করার জন্য একটি নির্দিষ্ট বিন্দুকে কল্পনা করতে হয়। এই বিন্দুকে আমরা বলি </a:t>
            </a:r>
            <a:r>
              <a:rPr lang="bn-IN" sz="4000" dirty="0" smtClean="0">
                <a:solidFill>
                  <a:srgbClr val="0070C0"/>
                </a:solidFill>
                <a:latin typeface="NikoshBAN" panose="02000000000000000000" pitchFamily="2" charset="0"/>
                <a:cs typeface="NikoshBAN" panose="02000000000000000000" pitchFamily="2" charset="0"/>
              </a:rPr>
              <a:t>প্রসঙ্গ </a:t>
            </a:r>
            <a:r>
              <a:rPr lang="bn-IN" sz="4000" dirty="0" smtClean="0">
                <a:solidFill>
                  <a:srgbClr val="0070C0"/>
                </a:solidFill>
                <a:latin typeface="NikoshBAN" panose="02000000000000000000" pitchFamily="2" charset="0"/>
                <a:cs typeface="NikoshBAN" panose="02000000000000000000" pitchFamily="2" charset="0"/>
              </a:rPr>
              <a:t>বিন্দু। আর যে দৃঢ় বস্তুর সাথে তুলনা করে আমরা অন্য বস্তুর অবস্থান,স্থিতি,গতি ইত্যাদি নির্ণয় করি তাকে বলি প্রসঙ্গ কাঠামো। </a:t>
            </a:r>
            <a:endParaRPr lang="en-US" sz="4000" dirty="0">
              <a:solidFill>
                <a:srgbClr val="0070C0"/>
              </a:solidFill>
              <a:latin typeface="NikoshBAN" panose="02000000000000000000" pitchFamily="2" charset="0"/>
              <a:cs typeface="NikoshBAN" panose="02000000000000000000" pitchFamily="2" charset="0"/>
            </a:endParaRPr>
          </a:p>
        </p:txBody>
      </p:sp>
      <p:sp>
        <p:nvSpPr>
          <p:cNvPr id="4" name="Right Arrow 3"/>
          <p:cNvSpPr/>
          <p:nvPr/>
        </p:nvSpPr>
        <p:spPr>
          <a:xfrm>
            <a:off x="2956679" y="0"/>
            <a:ext cx="3745283" cy="1327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57183" y="371491"/>
            <a:ext cx="2695423" cy="584775"/>
          </a:xfrm>
          <a:prstGeom prst="rect">
            <a:avLst/>
          </a:prstGeom>
          <a:noFill/>
        </p:spPr>
        <p:txBody>
          <a:bodyPr wrap="square" rtlCol="0">
            <a:spAutoFit/>
          </a:bodyPr>
          <a:lstStyle/>
          <a:p>
            <a:r>
              <a:rPr lang="en-US" sz="3200" dirty="0" smtClean="0">
                <a:solidFill>
                  <a:schemeClr val="bg1"/>
                </a:solidFill>
                <a:latin typeface="SutonnyMJ" pitchFamily="2" charset="0"/>
              </a:rPr>
              <a:t>  cv‡Vi e¨vLv</a:t>
            </a:r>
            <a:endParaRPr lang="en-US" sz="3200" dirty="0">
              <a:solidFill>
                <a:schemeClr val="bg1"/>
              </a:solidFill>
              <a:latin typeface="SutonnyMJ" pitchFamily="2" charset="0"/>
            </a:endParaRPr>
          </a:p>
        </p:txBody>
      </p:sp>
    </p:spTree>
    <p:extLst>
      <p:ext uri="{BB962C8B-B14F-4D97-AF65-F5344CB8AC3E}">
        <p14:creationId xmlns="" xmlns:p14="http://schemas.microsoft.com/office/powerpoint/2010/main" val="100011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 xmlns:a14="http://schemas.microsoft.com/office/drawing/2010/main" val="0"/>
              </a:ext>
            </a:extLst>
          </a:blip>
          <a:srcRect l="34795" t="48202" r="41565"/>
          <a:stretch/>
        </p:blipFill>
        <p:spPr>
          <a:xfrm>
            <a:off x="1796721" y="3066173"/>
            <a:ext cx="7125210" cy="3301953"/>
          </a:xfrm>
          <a:prstGeom prst="rect">
            <a:avLst/>
          </a:prstGeom>
        </p:spPr>
      </p:pic>
      <p:sp>
        <p:nvSpPr>
          <p:cNvPr id="3" name="Up Arrow 2"/>
          <p:cNvSpPr/>
          <p:nvPr/>
        </p:nvSpPr>
        <p:spPr>
          <a:xfrm>
            <a:off x="961704" y="3396290"/>
            <a:ext cx="484632" cy="23186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5153" y="538619"/>
            <a:ext cx="11143847" cy="2123658"/>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আমাদের সুবিধামত আমরা যেকোনো বিন্দুকে </a:t>
            </a:r>
            <a:endParaRPr lang="en-US" sz="4400" dirty="0" smtClean="0">
              <a:latin typeface="NikoshBAN" panose="02000000000000000000" pitchFamily="2" charset="0"/>
              <a:cs typeface="NikoshBAN" panose="02000000000000000000" pitchFamily="2" charset="0"/>
            </a:endParaRPr>
          </a:p>
          <a:p>
            <a:r>
              <a:rPr lang="bn-IN" sz="4400" dirty="0" smtClean="0">
                <a:latin typeface="NikoshBAN" panose="02000000000000000000" pitchFamily="2" charset="0"/>
                <a:cs typeface="NikoshBAN" panose="02000000000000000000" pitchFamily="2" charset="0"/>
              </a:rPr>
              <a:t>প্রসঙ্গ বিন্দু ধরতে পারি </a:t>
            </a:r>
          </a:p>
          <a:p>
            <a:r>
              <a:rPr lang="bn-IN" sz="4400" dirty="0" smtClean="0">
                <a:latin typeface="NikoshBAN" panose="02000000000000000000" pitchFamily="2" charset="0"/>
                <a:cs typeface="NikoshBAN" panose="02000000000000000000" pitchFamily="2" charset="0"/>
              </a:rPr>
              <a:t>যেমন---- </a:t>
            </a:r>
            <a:endParaRPr lang="en-US" sz="4400" dirty="0">
              <a:latin typeface="NikoshBAN" panose="02000000000000000000" pitchFamily="2" charset="0"/>
              <a:cs typeface="NikoshBAN" panose="02000000000000000000" pitchFamily="2" charset="0"/>
            </a:endParaRPr>
          </a:p>
        </p:txBody>
      </p:sp>
      <p:sp>
        <p:nvSpPr>
          <p:cNvPr id="5" name="TextBox 4"/>
          <p:cNvSpPr txBox="1"/>
          <p:nvPr/>
        </p:nvSpPr>
        <p:spPr>
          <a:xfrm>
            <a:off x="961704" y="2662277"/>
            <a:ext cx="1879041"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খুটি/ পোল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856511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stCondLst>
                                    <p:cond delay="0"/>
                                  </p:stCondLst>
                                  <p:endCondLst>
                                    <p:cond evt="onNext" delay="0">
                                      <p:tgtEl>
                                        <p:sldTgt/>
                                      </p:tgtEl>
                                    </p:cond>
                                  </p:endCondLst>
                                  <p:childTnLst>
                                    <p:animMotion origin="layout" path="M 2.08333E-7 -1.85185E-6 L 0.25 -1.85185E-6 " pathEditMode="relative" rAng="0" ptsTypes="AA">
                                      <p:cBhvr>
                                        <p:cTn id="6" dur="2000" fill="hold"/>
                                        <p:tgtEl>
                                          <p:spTgt spid="2"/>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2028" y="300625"/>
            <a:ext cx="2973891"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একক কাজ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400833" y="1979112"/>
            <a:ext cx="10067180" cy="1323439"/>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১। কোন বস্থু স্থির কিনা তা প্রকৃতপক্ষে নির্ভর করে কীসের উপর?</a:t>
            </a:r>
          </a:p>
          <a:p>
            <a:r>
              <a:rPr lang="bn-IN" sz="4000" dirty="0" smtClean="0">
                <a:latin typeface="NikoshBAN" panose="02000000000000000000" pitchFamily="2" charset="0"/>
                <a:cs typeface="NikoshBAN" panose="02000000000000000000" pitchFamily="2" charset="0"/>
              </a:rPr>
              <a:t>২। প্রসঙ্গ কাঠামোর সাপেক্ষে কী কী নির্ণয় করা যায়? </a:t>
            </a:r>
          </a:p>
        </p:txBody>
      </p:sp>
      <p:sp>
        <p:nvSpPr>
          <p:cNvPr id="4" name="TextBox 3"/>
          <p:cNvSpPr txBox="1"/>
          <p:nvPr/>
        </p:nvSpPr>
        <p:spPr>
          <a:xfrm>
            <a:off x="651353" y="3394554"/>
            <a:ext cx="7422225" cy="1938992"/>
          </a:xfrm>
          <a:prstGeom prst="rect">
            <a:avLst/>
          </a:prstGeom>
          <a:noFill/>
        </p:spPr>
        <p:txBody>
          <a:bodyPr wrap="none" rtlCol="0">
            <a:spAutoFit/>
          </a:bodyPr>
          <a:lstStyle/>
          <a:p>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সম্ভাব্য উত্তরঃ </a:t>
            </a:r>
          </a:p>
          <a:p>
            <a:r>
              <a:rPr lang="bn-IN" sz="4000" dirty="0" smtClean="0">
                <a:latin typeface="NikoshBAN" panose="02000000000000000000" pitchFamily="2" charset="0"/>
                <a:cs typeface="NikoshBAN" panose="02000000000000000000" pitchFamily="2" charset="0"/>
              </a:rPr>
              <a:t>১।</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প্রসঙ্গ বস্তুর উপর</a:t>
            </a:r>
          </a:p>
          <a:p>
            <a:r>
              <a:rPr lang="bn-IN" sz="4000" dirty="0" smtClean="0">
                <a:latin typeface="NikoshBAN" panose="02000000000000000000" pitchFamily="2" charset="0"/>
                <a:cs typeface="NikoshBAN" panose="02000000000000000000" pitchFamily="2" charset="0"/>
              </a:rPr>
              <a:t>২। </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বস্থুর অবস্থান, স্থিতি, গতি ইত্যাদি।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9853509" y="557573"/>
            <a:ext cx="1790875" cy="707886"/>
          </a:xfrm>
          <a:prstGeom prst="rect">
            <a:avLst/>
          </a:prstGeom>
          <a:noFill/>
        </p:spPr>
        <p:txBody>
          <a:bodyPr wrap="none" rtlCol="0">
            <a:spAutoFit/>
          </a:bodyPr>
          <a:lstStyle/>
          <a:p>
            <a:r>
              <a:rPr lang="bn-IN" sz="4000" dirty="0" smtClean="0">
                <a:latin typeface="NikoshBAN" panose="02000000000000000000" pitchFamily="2" charset="0"/>
                <a:cs typeface="NikoshBAN" panose="02000000000000000000" pitchFamily="2" charset="0"/>
              </a:rPr>
              <a:t>৩ মিনিট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7816054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275</TotalTime>
  <Words>497</Words>
  <Application>Microsoft Office PowerPoint</Application>
  <PresentationFormat>Custom</PresentationFormat>
  <Paragraphs>73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Slide 1</vt:lpstr>
      <vt:lpstr>Slide 2</vt:lpstr>
      <vt:lpstr>Slide 3</vt:lpstr>
      <vt:lpstr>Slide 4</vt:lpstr>
      <vt:lpstr>Slide 5</vt:lpstr>
      <vt:lpstr>Slide 6</vt:lpstr>
      <vt:lpstr>আমাদের পৃথিবীতে অনেক বস্তুই দেখি যা স্থির বলে মনে হয়। একেই আমরা স্থিতি বলি। যদি বলা হয় তোমার বাড়ী থেকে তোমার স্কুল ১ কিলোমিটার পূর্ব দিকে, তাহলে তোমার স্কুলের অবস্থান সঠিক ভাবে জানা যাবে। আর এই পরিমাপ করার জন্য একটি নির্দিষ্ট বিন্দুকে কল্পনা করতে হয়। এই বিন্দুকে আমরা বলি প্রসঙ্গ বিন্দু। আর যে দৃঢ় বস্তুর সাথে তুলনা করে আমরা অন্য বস্তুর অবস্থান,স্থিতি,গতি ইত্যাদি নির্ণয় করি তাকে বলি প্রসঙ্গ কাঠামো।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Windows User</dc:creator>
  <cp:lastModifiedBy>user</cp:lastModifiedBy>
  <cp:revision>119</cp:revision>
  <dcterms:created xsi:type="dcterms:W3CDTF">2019-10-03T05:44:16Z</dcterms:created>
  <dcterms:modified xsi:type="dcterms:W3CDTF">2019-11-26T13:54:46Z</dcterms:modified>
</cp:coreProperties>
</file>