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2" r:id="rId2"/>
    <p:sldId id="293" r:id="rId3"/>
    <p:sldId id="286" r:id="rId4"/>
    <p:sldId id="260" r:id="rId5"/>
    <p:sldId id="264" r:id="rId6"/>
    <p:sldId id="267" r:id="rId7"/>
    <p:sldId id="290" r:id="rId8"/>
    <p:sldId id="268" r:id="rId9"/>
    <p:sldId id="270" r:id="rId10"/>
    <p:sldId id="271" r:id="rId11"/>
    <p:sldId id="272" r:id="rId12"/>
    <p:sldId id="273" r:id="rId13"/>
    <p:sldId id="278" r:id="rId14"/>
    <p:sldId id="288" r:id="rId15"/>
    <p:sldId id="279" r:id="rId16"/>
    <p:sldId id="289" r:id="rId17"/>
    <p:sldId id="275" r:id="rId18"/>
    <p:sldId id="276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CC"/>
    <a:srgbClr val="00CC00"/>
    <a:srgbClr val="F3F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406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F9F85-AFBE-4868-BD9C-102B83E2F90C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34220-6A23-4707-B9FB-81E3D9E31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161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34220-6A23-4707-B9FB-81E3D9E315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04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3DC0-FB2C-49C8-AFED-E3E08B6D24C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7AAD-59F9-4E6F-90C8-E1D36A0B8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3DC0-FB2C-49C8-AFED-E3E08B6D24C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7AAD-59F9-4E6F-90C8-E1D36A0B8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3DC0-FB2C-49C8-AFED-E3E08B6D24C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7AAD-59F9-4E6F-90C8-E1D36A0B8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3DC0-FB2C-49C8-AFED-E3E08B6D24C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7AAD-59F9-4E6F-90C8-E1D36A0B8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3DC0-FB2C-49C8-AFED-E3E08B6D24C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7AAD-59F9-4E6F-90C8-E1D36A0B8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3DC0-FB2C-49C8-AFED-E3E08B6D24C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7AAD-59F9-4E6F-90C8-E1D36A0B8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3DC0-FB2C-49C8-AFED-E3E08B6D24C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7AAD-59F9-4E6F-90C8-E1D36A0B8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3DC0-FB2C-49C8-AFED-E3E08B6D24C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7AAD-59F9-4E6F-90C8-E1D36A0B8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3DC0-FB2C-49C8-AFED-E3E08B6D24C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7AAD-59F9-4E6F-90C8-E1D36A0B8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3DC0-FB2C-49C8-AFED-E3E08B6D24C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4A7AAD-59F9-4E6F-90C8-E1D36A0B8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3DC0-FB2C-49C8-AFED-E3E08B6D24C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7AAD-59F9-4E6F-90C8-E1D36A0B8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48F3DC0-FB2C-49C8-AFED-E3E08B6D24C7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B4A7AAD-59F9-4E6F-90C8-E1D36A0B8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2613" y="533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My dear students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64397"/>
            <a:ext cx="7086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itchFamily="66" charset="0"/>
              </a:rPr>
              <a:t>Welcome</a:t>
            </a:r>
            <a:endParaRPr lang="en-US" sz="16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nstler Script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4018478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To my class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5772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715162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ook Antiqua" pitchFamily="18" charset="0"/>
              </a:rPr>
              <a:t>Welcome to my </a:t>
            </a:r>
          </a:p>
          <a:p>
            <a:pPr algn="ctr"/>
            <a:r>
              <a:rPr lang="en-US" sz="4000" b="1" dirty="0">
                <a:latin typeface="Book Antiqua" pitchFamily="18" charset="0"/>
              </a:rPr>
              <a:t>class dear  students</a:t>
            </a:r>
          </a:p>
        </p:txBody>
      </p:sp>
    </p:spTree>
    <p:extLst>
      <p:ext uri="{BB962C8B-B14F-4D97-AF65-F5344CB8AC3E}">
        <p14:creationId xmlns:p14="http://schemas.microsoft.com/office/powerpoint/2010/main" xmlns="" val="1893318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524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smtClean="0">
                <a:latin typeface="Cooper Black" pitchFamily="18" charset="0"/>
              </a:rPr>
              <a:t>RULE -2</a:t>
            </a:r>
            <a:endParaRPr lang="en-US" sz="4000" i="1" u="sng" dirty="0"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684" y="11430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Cooper Black" pitchFamily="18" charset="0"/>
              </a:rPr>
              <a:t>If the statement is negative, tag question will be in affirmative.</a:t>
            </a:r>
            <a:endParaRPr lang="en-US" sz="6000" dirty="0">
              <a:solidFill>
                <a:srgbClr val="C000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10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59329"/>
            <a:ext cx="77724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i="1" u="sng" dirty="0" smtClean="0">
                <a:latin typeface="Cooper Black" pitchFamily="18" charset="0"/>
              </a:rPr>
              <a:t>example</a:t>
            </a:r>
            <a:endParaRPr lang="en-US" sz="5400" i="1" u="sng" dirty="0"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99040"/>
            <a:ext cx="77724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>
                <a:latin typeface="Aharoni" pitchFamily="2" charset="-79"/>
                <a:cs typeface="Aharoni" pitchFamily="2" charset="-79"/>
              </a:rPr>
              <a:t>He does not tell a lie , </a:t>
            </a:r>
            <a:r>
              <a:rPr lang="en-US" sz="3600" i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does </a:t>
            </a:r>
            <a:r>
              <a:rPr lang="en-US" sz="36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 ?</a:t>
            </a:r>
            <a:r>
              <a:rPr lang="en-US" sz="32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697" y="2819400"/>
            <a:ext cx="77724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She did not go to school ,</a:t>
            </a:r>
            <a:r>
              <a:rPr lang="en-US" sz="36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did she ? </a:t>
            </a:r>
            <a:endParaRPr lang="en-US" sz="3600" i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697" y="3886200"/>
            <a:ext cx="77724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You can not speak English  , </a:t>
            </a:r>
            <a:r>
              <a:rPr lang="en-US" sz="32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can you  ?</a:t>
            </a:r>
            <a:endParaRPr lang="en-US" sz="3200" i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378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70301"/>
            <a:ext cx="8458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Let’s learn some contractions: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28465"/>
            <a:ext cx="434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Do not = don’t</a:t>
            </a:r>
          </a:p>
          <a:p>
            <a:r>
              <a:rPr lang="en-US" sz="3200" dirty="0" smtClean="0">
                <a:latin typeface="Arial Black" pitchFamily="34" charset="0"/>
              </a:rPr>
              <a:t>Does not = doesn’t</a:t>
            </a:r>
          </a:p>
          <a:p>
            <a:r>
              <a:rPr lang="en-US" sz="3200" dirty="0" smtClean="0">
                <a:latin typeface="Arial Black" pitchFamily="34" charset="0"/>
              </a:rPr>
              <a:t>Did not = didn’t</a:t>
            </a:r>
          </a:p>
          <a:p>
            <a:r>
              <a:rPr lang="en-US" sz="3200" dirty="0" smtClean="0">
                <a:latin typeface="Arial Black" pitchFamily="34" charset="0"/>
              </a:rPr>
              <a:t>Am not  	aren’t</a:t>
            </a:r>
          </a:p>
          <a:p>
            <a:r>
              <a:rPr lang="en-US" sz="3200" dirty="0" smtClean="0">
                <a:latin typeface="Arial Black" pitchFamily="34" charset="0"/>
              </a:rPr>
              <a:t>Are not </a:t>
            </a:r>
            <a:endParaRPr lang="en-US" sz="3200" dirty="0">
              <a:latin typeface="Arial Black" pitchFamily="34" charset="0"/>
            </a:endParaRPr>
          </a:p>
          <a:p>
            <a:r>
              <a:rPr lang="en-US" sz="3200" dirty="0" smtClean="0">
                <a:latin typeface="Arial Black" pitchFamily="34" charset="0"/>
              </a:rPr>
              <a:t>Is not=isn’t</a:t>
            </a:r>
          </a:p>
          <a:p>
            <a:r>
              <a:rPr lang="en-US" sz="3200" dirty="0" smtClean="0">
                <a:latin typeface="Arial Black" pitchFamily="34" charset="0"/>
              </a:rPr>
              <a:t>Have not =haven’t</a:t>
            </a:r>
            <a:endParaRPr lang="en-US" sz="3200" dirty="0">
              <a:latin typeface="Arial Black" pitchFamily="34" charset="0"/>
            </a:endParaRPr>
          </a:p>
          <a:p>
            <a:endParaRPr lang="en-US" sz="3200" dirty="0">
              <a:latin typeface="Arial Black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438400" y="3048000"/>
            <a:ext cx="533400" cy="6858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71030" y="1524000"/>
            <a:ext cx="411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Will not= won’t</a:t>
            </a:r>
          </a:p>
          <a:p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Shall not=shan’t</a:t>
            </a:r>
          </a:p>
          <a:p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Can not=can’t</a:t>
            </a:r>
          </a:p>
          <a:p>
            <a:endParaRPr lang="en-US" sz="16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Am not= </a:t>
            </a:r>
            <a:r>
              <a:rPr lang="en-US" sz="3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ain’t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(</a:t>
            </a:r>
            <a:r>
              <a:rPr lang="en-US" sz="3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Ame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) 	       aren’t (</a:t>
            </a:r>
            <a:r>
              <a:rPr lang="en-US" sz="3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Bre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771030" y="1143000"/>
            <a:ext cx="29570" cy="3524535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9380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7030A0"/>
                </a:solidFill>
                <a:latin typeface="Arial Black" pitchFamily="34" charset="0"/>
              </a:rPr>
              <a:t>GROUP WORK</a:t>
            </a:r>
            <a:endParaRPr lang="en-US" sz="4400" u="sng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4942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a)We are Bangladeshi ,__________?  </a:t>
            </a:r>
          </a:p>
          <a:p>
            <a:r>
              <a:rPr lang="en-US" sz="3200" dirty="0" smtClean="0">
                <a:latin typeface="Berlin Sans FB Demi" pitchFamily="34" charset="0"/>
              </a:rPr>
              <a:t>b)He does not help me , __________ ?</a:t>
            </a:r>
          </a:p>
          <a:p>
            <a:r>
              <a:rPr lang="en-US" sz="3200" dirty="0" smtClean="0">
                <a:latin typeface="Berlin Sans FB Demi" pitchFamily="34" charset="0"/>
              </a:rPr>
              <a:t>c)They can not do the  work , _______?</a:t>
            </a:r>
          </a:p>
          <a:p>
            <a:r>
              <a:rPr lang="en-US" sz="3200" dirty="0" smtClean="0">
                <a:latin typeface="Berlin Sans FB Demi" pitchFamily="34" charset="0"/>
              </a:rPr>
              <a:t>d)He passed the exam , _____________?</a:t>
            </a:r>
          </a:p>
          <a:p>
            <a:r>
              <a:rPr lang="en-US" sz="3200" dirty="0" smtClean="0">
                <a:latin typeface="Berlin Sans FB Demi" pitchFamily="34" charset="0"/>
              </a:rPr>
              <a:t>e)Follow me, </a:t>
            </a:r>
            <a:r>
              <a:rPr lang="en-US" sz="3200" dirty="0">
                <a:latin typeface="Berlin Sans FB Demi" pitchFamily="34" charset="0"/>
              </a:rPr>
              <a:t>_____________?</a:t>
            </a:r>
          </a:p>
          <a:p>
            <a:pPr marL="342900" indent="-342900">
              <a:buAutoNum type="alphaLcParenR"/>
            </a:pPr>
            <a:endParaRPr lang="en-US" sz="3200" dirty="0">
              <a:latin typeface="Berlin Sans FB Dem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5010150"/>
            <a:ext cx="2476500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6002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Group-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Noun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66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-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4478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a)It’s a lovely day,</a:t>
            </a:r>
            <a:r>
              <a:rPr lang="en-US" sz="3600" dirty="0">
                <a:latin typeface="Berlin Sans FB Demi" pitchFamily="34" charset="0"/>
              </a:rPr>
              <a:t> </a:t>
            </a:r>
            <a:r>
              <a:rPr lang="en-US" sz="3600" dirty="0" smtClean="0">
                <a:latin typeface="Berlin Sans FB Demi" pitchFamily="34" charset="0"/>
              </a:rPr>
              <a:t>_____?</a:t>
            </a:r>
            <a:r>
              <a:rPr lang="en-US" sz="3600" dirty="0" smtClean="0">
                <a:latin typeface="Arial Rounded MT Bold" pitchFamily="34" charset="0"/>
              </a:rPr>
              <a:t>       </a:t>
            </a:r>
          </a:p>
          <a:p>
            <a:r>
              <a:rPr lang="en-US" sz="3600" dirty="0" smtClean="0">
                <a:latin typeface="Arial Rounded MT Bold" pitchFamily="34" charset="0"/>
              </a:rPr>
              <a:t>b)Dirty water isn’t safe , </a:t>
            </a:r>
            <a:r>
              <a:rPr lang="en-US" sz="3600" dirty="0" smtClean="0">
                <a:latin typeface="Berlin Sans FB Demi" pitchFamily="34" charset="0"/>
              </a:rPr>
              <a:t>______?</a:t>
            </a:r>
            <a:endParaRPr lang="en-US" sz="3600" dirty="0" smtClean="0">
              <a:latin typeface="Arial Rounded MT Bold" pitchFamily="34" charset="0"/>
            </a:endParaRPr>
          </a:p>
          <a:p>
            <a:r>
              <a:rPr lang="en-US" sz="3600" dirty="0" smtClean="0">
                <a:latin typeface="Arial Rounded MT Bold" pitchFamily="34" charset="0"/>
              </a:rPr>
              <a:t>c)They played well, </a:t>
            </a:r>
            <a:r>
              <a:rPr lang="en-US" sz="3600" dirty="0" smtClean="0">
                <a:latin typeface="Berlin Sans FB Demi" pitchFamily="34" charset="0"/>
              </a:rPr>
              <a:t>___________?</a:t>
            </a:r>
            <a:endParaRPr lang="en-US" sz="3600" dirty="0" smtClean="0">
              <a:latin typeface="Arial Rounded MT Bold" pitchFamily="34" charset="0"/>
            </a:endParaRPr>
          </a:p>
          <a:p>
            <a:r>
              <a:rPr lang="en-US" sz="3600" dirty="0" smtClean="0">
                <a:latin typeface="Arial Rounded MT Bold" pitchFamily="34" charset="0"/>
              </a:rPr>
              <a:t>d) Give me a pen </a:t>
            </a:r>
            <a:r>
              <a:rPr lang="en-US" sz="3600" dirty="0" smtClean="0">
                <a:latin typeface="Berlin Sans FB Demi" pitchFamily="34" charset="0"/>
              </a:rPr>
              <a:t>_____________?</a:t>
            </a:r>
            <a:endParaRPr lang="en-US" sz="3600" dirty="0" smtClean="0">
              <a:latin typeface="Arial Rounded MT Bold" pitchFamily="34" charset="0"/>
            </a:endParaRPr>
          </a:p>
          <a:p>
            <a:r>
              <a:rPr lang="en-US" sz="3600" dirty="0" smtClean="0">
                <a:latin typeface="Arial Rounded MT Bold" pitchFamily="34" charset="0"/>
              </a:rPr>
              <a:t>e)He will do the work, </a:t>
            </a:r>
            <a:r>
              <a:rPr lang="en-US" sz="3600" dirty="0" smtClean="0">
                <a:latin typeface="Berlin Sans FB Demi" pitchFamily="34" charset="0"/>
              </a:rPr>
              <a:t>_______?</a:t>
            </a:r>
            <a:endParaRPr lang="en-US" sz="3600" dirty="0">
              <a:latin typeface="Berlin Sans FB Demi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 Rounded MT Bold" pitchFamily="34" charset="0"/>
            </a:endParaRPr>
          </a:p>
          <a:p>
            <a:pPr marL="342900" indent="-342900">
              <a:buAutoNum type="alphaLcParenR"/>
            </a:pPr>
            <a:endParaRPr lang="en-US" sz="3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9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ave 9"/>
          <p:cNvSpPr/>
          <p:nvPr/>
        </p:nvSpPr>
        <p:spPr>
          <a:xfrm>
            <a:off x="609600" y="213815"/>
            <a:ext cx="7696200" cy="1219200"/>
          </a:xfrm>
          <a:prstGeom prst="wav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 Rounded MT Bold" pitchFamily="34" charset="0"/>
              </a:rPr>
              <a:t>Group</a:t>
            </a:r>
            <a:r>
              <a:rPr lang="en-US" sz="4400" dirty="0">
                <a:solidFill>
                  <a:srgbClr val="C00000"/>
                </a:solidFill>
                <a:latin typeface="Arial Rounded MT Bold" pitchFamily="34" charset="0"/>
              </a:rPr>
              <a:t>-</a:t>
            </a:r>
            <a:r>
              <a:rPr lang="en-US" sz="4400" dirty="0">
                <a:solidFill>
                  <a:srgbClr val="FF0000"/>
                </a:solidFill>
                <a:latin typeface="Arial Rounded MT Bold" pitchFamily="34" charset="0"/>
              </a:rPr>
              <a:t>Adjective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152400" y="2113984"/>
            <a:ext cx="8610600" cy="3657600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9200" y="2819400"/>
            <a:ext cx="7391400" cy="255454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a)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Close the door,______________?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b) He runs fast, ___________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?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c)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Runa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passed the exams, _____?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d) We shall do it , _______?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e)Don’t tell a lie ,_________?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247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577586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Answers: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706" y="1777915"/>
            <a:ext cx="2483893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Noun:</a:t>
            </a:r>
          </a:p>
          <a:p>
            <a:pPr marL="342900" indent="-342900">
              <a:buAutoNum type="alphaLcParenR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aren’t you?</a:t>
            </a:r>
          </a:p>
          <a:p>
            <a:pPr marL="342900" indent="-342900">
              <a:buAutoNum type="alphaLcParenR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 he?</a:t>
            </a:r>
          </a:p>
          <a:p>
            <a:pPr marL="342900" indent="-342900">
              <a:buAutoNum type="alphaLcParenR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they?</a:t>
            </a:r>
          </a:p>
          <a:p>
            <a:pPr marL="342900" indent="-342900">
              <a:buAutoNum type="alphaLcParenR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idn’t he ?</a:t>
            </a:r>
          </a:p>
          <a:p>
            <a:pPr marL="342900" indent="-342900">
              <a:buAutoNum type="alphaLcParenR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on’t you?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777915"/>
            <a:ext cx="2667000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Pronoun: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lphaLcParenR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sn’t it ?</a:t>
            </a:r>
          </a:p>
          <a:p>
            <a:pPr marL="342900" indent="-342900">
              <a:buAutoNum type="alphaLcParenR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?</a:t>
            </a:r>
          </a:p>
          <a:p>
            <a:pPr marL="342900" indent="-342900">
              <a:buAutoNum type="alphaLcParenR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idn’t they ?</a:t>
            </a:r>
          </a:p>
          <a:p>
            <a:pPr marL="342900" indent="-342900">
              <a:buAutoNum type="alphaLcParenR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 you ?</a:t>
            </a:r>
          </a:p>
          <a:p>
            <a:pPr marL="342900" indent="-342900">
              <a:buAutoNum type="alphaLcParenR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on’t he?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1777915"/>
            <a:ext cx="2667000" cy="3046988"/>
          </a:xfrm>
          <a:prstGeom prst="rect">
            <a:avLst/>
          </a:prstGeom>
          <a:solidFill>
            <a:srgbClr val="00FFCC">
              <a:alpha val="87451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Adjective:</a:t>
            </a:r>
          </a:p>
          <a:p>
            <a:pPr marL="342900" indent="-342900">
              <a:buAutoNum type="alphaLcParenR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you?</a:t>
            </a:r>
          </a:p>
          <a:p>
            <a:pPr marL="342900" indent="-342900">
              <a:buAutoNum type="alphaLcParenR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oesn’t  he?</a:t>
            </a:r>
          </a:p>
          <a:p>
            <a:pPr marL="342900" indent="-342900">
              <a:buAutoNum type="alphaLcParenR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idn’t she?</a:t>
            </a:r>
          </a:p>
          <a:p>
            <a:pPr marL="342900" indent="-342900">
              <a:buAutoNum type="alphaLcParenR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han’t we?</a:t>
            </a:r>
          </a:p>
          <a:p>
            <a:pPr marL="342900" indent="-342900">
              <a:buAutoNum type="alphaLcParenR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you?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9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103" y="304800"/>
            <a:ext cx="74676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EVALUATION</a:t>
            </a:r>
            <a:endParaRPr lang="en-US" sz="48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103" y="1597760"/>
            <a:ext cx="7467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Cooper Black" pitchFamily="18" charset="0"/>
              </a:rPr>
              <a:t>What is a tag question ?</a:t>
            </a:r>
            <a:endParaRPr lang="en-US" sz="4000" dirty="0"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103" y="2895600"/>
            <a:ext cx="74676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Magneto" pitchFamily="82" charset="0"/>
              </a:rPr>
              <a:t>Ans</a:t>
            </a:r>
            <a:r>
              <a:rPr lang="en-US" sz="3600" dirty="0" smtClean="0">
                <a:solidFill>
                  <a:srgbClr val="FF0000"/>
                </a:solidFill>
                <a:latin typeface="Magneto" pitchFamily="82" charset="0"/>
              </a:rPr>
              <a:t>: A tag question is short question which joins at the  end of a </a:t>
            </a:r>
            <a:r>
              <a:rPr lang="en-US" sz="3600" dirty="0" err="1" smtClean="0">
                <a:solidFill>
                  <a:srgbClr val="FF0000"/>
                </a:solidFill>
                <a:latin typeface="Magneto" pitchFamily="82" charset="0"/>
              </a:rPr>
              <a:t>ststement</a:t>
            </a:r>
            <a:endParaRPr lang="en-US" sz="3600" dirty="0">
              <a:solidFill>
                <a:srgbClr val="FF0000"/>
              </a:solidFill>
              <a:latin typeface="Magnet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30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890" y="35441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Home work</a:t>
            </a:r>
            <a:endParaRPr lang="en-US" sz="54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557" y="1371600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dirty="0" smtClean="0">
                <a:solidFill>
                  <a:srgbClr val="FF0000"/>
                </a:solidFill>
              </a:rPr>
              <a:t>Telling lies is a great sin,…………?</a:t>
            </a:r>
          </a:p>
          <a:p>
            <a:pPr marL="342900" indent="-342900">
              <a:buAutoNum type="alphaLcParenR"/>
            </a:pPr>
            <a:r>
              <a:rPr lang="en-US" sz="3600" dirty="0" smtClean="0">
                <a:solidFill>
                  <a:srgbClr val="FF0000"/>
                </a:solidFill>
              </a:rPr>
              <a:t> One lie begets hundred lies,………………..?</a:t>
            </a:r>
          </a:p>
          <a:p>
            <a:pPr marL="342900" indent="-342900">
              <a:buAutoNum type="alphaLcParenR"/>
            </a:pPr>
            <a:r>
              <a:rPr lang="en-US" sz="3600" dirty="0" smtClean="0">
                <a:solidFill>
                  <a:srgbClr val="FF0000"/>
                </a:solidFill>
              </a:rPr>
              <a:t>Man hardly believes a liar,……………….?</a:t>
            </a:r>
          </a:p>
          <a:p>
            <a:pPr marL="342900" indent="-342900">
              <a:buAutoNum type="alphaLcParenR"/>
            </a:pPr>
            <a:r>
              <a:rPr lang="en-US" sz="3600" dirty="0" smtClean="0">
                <a:solidFill>
                  <a:srgbClr val="FF0000"/>
                </a:solidFill>
              </a:rPr>
              <a:t>A lair has to lead a miserable life,………………….?</a:t>
            </a:r>
          </a:p>
          <a:p>
            <a:pPr marL="342900" indent="-342900">
              <a:buAutoNum type="alphaLcParenR"/>
            </a:pPr>
            <a:r>
              <a:rPr lang="en-US" sz="3600" dirty="0" smtClean="0">
                <a:solidFill>
                  <a:srgbClr val="FF0000"/>
                </a:solidFill>
              </a:rPr>
              <a:t>So, all of us ought to refrain rom telling lies,……………?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6178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0"/>
            <a:ext cx="9144000" cy="2971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Thank you all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00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" y="304800"/>
            <a:ext cx="88011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Presentation conducted by</a:t>
            </a:r>
            <a:endParaRPr lang="en-US" sz="4800" b="1" dirty="0">
              <a:ln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600200"/>
            <a:ext cx="6096000" cy="2985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MILAN SHIKDER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(English)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Abdul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Girls’ High School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Shipyard, Khulna.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95400"/>
            <a:ext cx="3048000" cy="4829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5482" y="4673598"/>
            <a:ext cx="599231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 :English 2</a:t>
            </a:r>
            <a:r>
              <a:rPr lang="en-US" sz="40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paper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Class-9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2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744200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463946" y="0"/>
            <a:ext cx="4765654" cy="1238984"/>
          </a:xfrm>
          <a:prstGeom prst="wedgeEllipseCallout">
            <a:avLst>
              <a:gd name="adj1" fmla="val -39329"/>
              <a:gd name="adj2" fmla="val 120508"/>
            </a:avLst>
          </a:prstGeom>
          <a:solidFill>
            <a:srgbClr val="F3F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0" y="304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not a student,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you?</a:t>
            </a: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 rot="20022422">
            <a:off x="3745556" y="1967552"/>
            <a:ext cx="2889938" cy="1091158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398494">
            <a:off x="3407001" y="2324591"/>
            <a:ext cx="3342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I’m a teacher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03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34101"/>
            <a:ext cx="830580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Cooper Black" pitchFamily="18" charset="0"/>
              </a:rPr>
              <a:t>Birds can fly</a:t>
            </a:r>
            <a:r>
              <a:rPr lang="en-US" sz="4000" dirty="0" smtClean="0">
                <a:solidFill>
                  <a:schemeClr val="tx1"/>
                </a:solidFill>
                <a:latin typeface="Cooper Black" pitchFamily="18" charset="0"/>
              </a:rPr>
              <a:t>,</a:t>
            </a:r>
            <a:r>
              <a:rPr lang="en-US" sz="4000" dirty="0" smtClean="0">
                <a:solidFill>
                  <a:srgbClr val="FF0000"/>
                </a:solidFill>
                <a:latin typeface="Cooper Black" pitchFamily="18" charset="0"/>
              </a:rPr>
              <a:t> can’t they ?</a:t>
            </a:r>
          </a:p>
          <a:p>
            <a:pPr algn="ctr"/>
            <a:endParaRPr lang="en-US" sz="4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172361"/>
            <a:ext cx="83058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Cooper Black" pitchFamily="18" charset="0"/>
              </a:rPr>
              <a:t>Man can not fly, </a:t>
            </a:r>
            <a:r>
              <a:rPr lang="en-US" sz="4000" dirty="0" smtClean="0">
                <a:solidFill>
                  <a:srgbClr val="FF0000"/>
                </a:solidFill>
                <a:latin typeface="Cooper Black" pitchFamily="18" charset="0"/>
              </a:rPr>
              <a:t>can he ?</a:t>
            </a:r>
          </a:p>
          <a:p>
            <a:pPr algn="ctr"/>
            <a:endParaRPr lang="en-US" sz="4000" dirty="0">
              <a:solidFill>
                <a:srgbClr val="7030A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331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24640"/>
            <a:ext cx="708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ooper Black" pitchFamily="18" charset="0"/>
              </a:rPr>
              <a:t>Our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today’s</a:t>
            </a:r>
            <a:r>
              <a:rPr lang="en-US" sz="5400" dirty="0" smtClean="0">
                <a:latin typeface="Cooper Black" pitchFamily="18" charset="0"/>
              </a:rPr>
              <a:t>  lesson is 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Tag Questions.</a:t>
            </a:r>
            <a:endParaRPr lang="en-US" sz="5400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39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0443"/>
            <a:ext cx="7715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Arial Black" pitchFamily="34" charset="0"/>
            </a:endParaRPr>
          </a:p>
          <a:p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634" y="152400"/>
            <a:ext cx="8855366" cy="101566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ooper Black" pitchFamily="18" charset="0"/>
              </a:rPr>
              <a:t> Learning outcomes :</a:t>
            </a:r>
            <a:endParaRPr lang="en-US" sz="6000" dirty="0"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676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Harlow Solid Italic" pitchFamily="82" charset="0"/>
              </a:rPr>
              <a:t>You will be able to…………….  ?</a:t>
            </a:r>
            <a:endParaRPr lang="en-US" sz="4800" i="1" dirty="0">
              <a:latin typeface="Harlow Solid Italic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270" y="3043084"/>
            <a:ext cx="88023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ooper Black" pitchFamily="18" charset="0"/>
              </a:rPr>
              <a:t>*Define tag questions..</a:t>
            </a:r>
          </a:p>
          <a:p>
            <a:r>
              <a:rPr lang="en-US" sz="5400" dirty="0">
                <a:latin typeface="Cooper Black" pitchFamily="18" charset="0"/>
              </a:rPr>
              <a:t>* </a:t>
            </a:r>
            <a:r>
              <a:rPr lang="en-US" sz="5400" dirty="0" smtClean="0">
                <a:latin typeface="Cooper Black" pitchFamily="18" charset="0"/>
              </a:rPr>
              <a:t>Ask and use question </a:t>
            </a:r>
          </a:p>
          <a:p>
            <a:r>
              <a:rPr lang="en-US" sz="5400" dirty="0" smtClean="0">
                <a:latin typeface="Cooper Black" pitchFamily="18" charset="0"/>
              </a:rPr>
              <a:t>    tags ……</a:t>
            </a:r>
          </a:p>
          <a:p>
            <a:endParaRPr lang="en-US" sz="54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631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497535"/>
              </p:ext>
            </p:extLst>
          </p:nvPr>
        </p:nvGraphicFramePr>
        <p:xfrm>
          <a:off x="2620963" y="3086100"/>
          <a:ext cx="3900487" cy="685800"/>
        </p:xfrm>
        <a:graphic>
          <a:graphicData uri="http://schemas.openxmlformats.org/presentationml/2006/ole">
            <p:oleObj spid="_x0000_s1029" name="Packager Shell Object" showAsIcon="1" r:id="rId3" imgW="3886200" imgH="67310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685800"/>
            <a:ext cx="59436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Rounded MT Bold" pitchFamily="34" charset="0"/>
              </a:rPr>
              <a:t>   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Let’s enjoy video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1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800" y="380999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smtClean="0">
                <a:latin typeface="Cooper Black" pitchFamily="18" charset="0"/>
              </a:rPr>
              <a:t>RULE </a:t>
            </a:r>
            <a:r>
              <a:rPr lang="en-US" sz="4800" b="1" i="1" u="sng" dirty="0">
                <a:latin typeface="Cooper Black" pitchFamily="18" charset="0"/>
              </a:rPr>
              <a:t>-</a:t>
            </a:r>
            <a:r>
              <a:rPr lang="en-US" sz="4800" b="1" i="1" u="sng" dirty="0" smtClean="0">
                <a:latin typeface="Cooper Black" pitchFamily="18" charset="0"/>
              </a:rPr>
              <a:t>1</a:t>
            </a:r>
            <a:r>
              <a:rPr lang="en-US" b="1" i="1" u="sng" dirty="0" smtClean="0"/>
              <a:t>:</a:t>
            </a:r>
            <a:endParaRPr lang="en-US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08155" y="1428135"/>
            <a:ext cx="8839200" cy="378565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Cooper Black" pitchFamily="18" charset="0"/>
              </a:rPr>
              <a:t>If the statement is affirmative, tag question will be  in negative .</a:t>
            </a:r>
            <a:endParaRPr lang="en-US" sz="6000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591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306" y="609600"/>
            <a:ext cx="79248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i="1" u="sng" dirty="0" smtClean="0">
                <a:latin typeface="Cooper Black" pitchFamily="18" charset="0"/>
              </a:rPr>
              <a:t>Examples-</a:t>
            </a:r>
            <a:endParaRPr lang="en-US" sz="4400" i="1" u="sng" dirty="0"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324" y="1828800"/>
            <a:ext cx="791742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He knows my name , </a:t>
            </a:r>
            <a:r>
              <a:rPr lang="en-US" sz="32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doesn’t he ?</a:t>
            </a:r>
            <a:endParaRPr lang="en-US" sz="3200" i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424" y="2819400"/>
            <a:ext cx="787932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They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won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the game ,</a:t>
            </a:r>
            <a:r>
              <a:rPr lang="en-US" sz="32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didn’t they ?</a:t>
            </a:r>
            <a:endParaRPr lang="en-US" sz="3200" i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778" y="3962400"/>
            <a:ext cx="7887856" cy="58477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We love our country, </a:t>
            </a:r>
            <a:r>
              <a:rPr lang="en-US" sz="32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don’t we ?</a:t>
            </a:r>
            <a:endParaRPr lang="en-US" sz="3200" i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823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xit" presetSubtype="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1409</TotalTime>
  <Words>456</Words>
  <Application>Microsoft Office PowerPoint</Application>
  <PresentationFormat>On-screen Show (4:3)</PresentationFormat>
  <Paragraphs>98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Angles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FIRST BOY</dc:creator>
  <cp:lastModifiedBy>user</cp:lastModifiedBy>
  <cp:revision>162</cp:revision>
  <dcterms:created xsi:type="dcterms:W3CDTF">2014-08-13T09:18:16Z</dcterms:created>
  <dcterms:modified xsi:type="dcterms:W3CDTF">2019-11-27T07:44:53Z</dcterms:modified>
</cp:coreProperties>
</file>