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72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E6A0C-E9A6-44DA-9CA8-C36785F27CA1}" type="datetimeFigureOut">
              <a:rPr lang="en-US" smtClean="0"/>
              <a:pPr/>
              <a:t>27-Nov-19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11C2B-9C5E-43A3-86E6-13708F2CBC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47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11C2B-9C5E-43A3-86E6-13708F2CBC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17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11C2B-9C5E-43A3-86E6-13708F2CBC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1355-FD66-454A-9328-6FC5316888AC}" type="datetimeFigureOut">
              <a:rPr lang="en-US" smtClean="0"/>
              <a:pPr/>
              <a:t>27-Nov-19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411B-0C9F-468A-97A2-79ACD4350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9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1355-FD66-454A-9328-6FC5316888AC}" type="datetimeFigureOut">
              <a:rPr lang="en-US" smtClean="0"/>
              <a:pPr/>
              <a:t>27-Nov-19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411B-0C9F-468A-97A2-79ACD4350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1355-FD66-454A-9328-6FC5316888AC}" type="datetimeFigureOut">
              <a:rPr lang="en-US" smtClean="0"/>
              <a:pPr/>
              <a:t>27-Nov-19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411B-0C9F-468A-97A2-79ACD4350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7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1355-FD66-454A-9328-6FC5316888AC}" type="datetimeFigureOut">
              <a:rPr lang="en-US" smtClean="0"/>
              <a:pPr/>
              <a:t>27-Nov-19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411B-0C9F-468A-97A2-79ACD4350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7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1355-FD66-454A-9328-6FC5316888AC}" type="datetimeFigureOut">
              <a:rPr lang="en-US" smtClean="0"/>
              <a:pPr/>
              <a:t>27-Nov-19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411B-0C9F-468A-97A2-79ACD4350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0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1355-FD66-454A-9328-6FC5316888AC}" type="datetimeFigureOut">
              <a:rPr lang="en-US" smtClean="0"/>
              <a:pPr/>
              <a:t>27-Nov-19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411B-0C9F-468A-97A2-79ACD4350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5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1355-FD66-454A-9328-6FC5316888AC}" type="datetimeFigureOut">
              <a:rPr lang="en-US" smtClean="0"/>
              <a:pPr/>
              <a:t>27-Nov-19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411B-0C9F-468A-97A2-79ACD4350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1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1355-FD66-454A-9328-6FC5316888AC}" type="datetimeFigureOut">
              <a:rPr lang="en-US" smtClean="0"/>
              <a:pPr/>
              <a:t>27-Nov-19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411B-0C9F-468A-97A2-79ACD4350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1355-FD66-454A-9328-6FC5316888AC}" type="datetimeFigureOut">
              <a:rPr lang="en-US" smtClean="0"/>
              <a:pPr/>
              <a:t>27-Nov-19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411B-0C9F-468A-97A2-79ACD4350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7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1355-FD66-454A-9328-6FC5316888AC}" type="datetimeFigureOut">
              <a:rPr lang="en-US" smtClean="0"/>
              <a:pPr/>
              <a:t>27-Nov-19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411B-0C9F-468A-97A2-79ACD4350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0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1355-FD66-454A-9328-6FC5316888AC}" type="datetimeFigureOut">
              <a:rPr lang="en-US" smtClean="0"/>
              <a:pPr/>
              <a:t>27-Nov-19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411B-0C9F-468A-97A2-79ACD4350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1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41355-FD66-454A-9328-6FC5316888AC}" type="datetimeFigureOut">
              <a:rPr lang="en-US" smtClean="0"/>
              <a:pPr/>
              <a:t>27-Nov-19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F411B-0C9F-468A-97A2-79ACD4350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4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071688" y="471488"/>
            <a:ext cx="8186737" cy="2757487"/>
            <a:chOff x="1985963" y="457201"/>
            <a:chExt cx="8186737" cy="2757487"/>
          </a:xfrm>
        </p:grpSpPr>
        <p:sp>
          <p:nvSpPr>
            <p:cNvPr id="2" name="Oval 1"/>
            <p:cNvSpPr/>
            <p:nvPr/>
          </p:nvSpPr>
          <p:spPr>
            <a:xfrm>
              <a:off x="1985963" y="457201"/>
              <a:ext cx="8186737" cy="275748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300538" y="1071563"/>
              <a:ext cx="3614737" cy="151447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15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1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085974" y="3300412"/>
            <a:ext cx="8272463" cy="3157538"/>
            <a:chOff x="1985963" y="3429000"/>
            <a:chExt cx="8272463" cy="3157538"/>
          </a:xfrm>
        </p:grpSpPr>
        <p:sp>
          <p:nvSpPr>
            <p:cNvPr id="4" name="Oval 3"/>
            <p:cNvSpPr/>
            <p:nvPr/>
          </p:nvSpPr>
          <p:spPr>
            <a:xfrm>
              <a:off x="1985963" y="3429000"/>
              <a:ext cx="8272463" cy="315753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411" y="3757612"/>
              <a:ext cx="3352800" cy="2514600"/>
            </a:xfrm>
            <a:prstGeom prst="rect">
              <a:avLst/>
            </a:prstGeom>
            <a:ln w="76200">
              <a:solidFill>
                <a:srgbClr val="92D05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734457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31027" y="261257"/>
                <a:ext cx="6277429" cy="110799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685800" indent="-6858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720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72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7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7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7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7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7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7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7200" i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027" y="261257"/>
                <a:ext cx="6277429" cy="11079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381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45541" y="1494970"/>
                <a:ext cx="5885545" cy="110799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685800" indent="-6858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72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7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7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7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7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7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7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541" y="1494970"/>
                <a:ext cx="5885545" cy="11079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60056" y="2786743"/>
                <a:ext cx="5450115" cy="110799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685800" indent="-6858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sz="7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7200" dirty="0" smtClean="0"/>
                  <a:t>- 2</a:t>
                </a:r>
                <a:endParaRPr lang="en-US" sz="7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056" y="2786743"/>
                <a:ext cx="5450115" cy="1107996"/>
              </a:xfrm>
              <a:prstGeom prst="rect">
                <a:avLst/>
              </a:prstGeom>
              <a:blipFill rotWithShape="0">
                <a:blip r:embed="rId4"/>
                <a:stretch>
                  <a:fillRect t="-21809" b="-46277"/>
                </a:stretch>
              </a:blipFill>
              <a:ln w="381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345541" y="4034970"/>
            <a:ext cx="4898573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7200" dirty="0" smtClean="0"/>
              <a:t>49 - 2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3360056" y="5312228"/>
            <a:ext cx="1966687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92D050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7200" dirty="0" smtClean="0"/>
              <a:t>47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5617028" y="5341257"/>
            <a:ext cx="2061029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002060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7200" dirty="0" smtClean="0"/>
              <a:t> ANS. 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49953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276576" y="1244373"/>
            <a:ext cx="9521371" cy="2786743"/>
          </a:xfrm>
          <a:prstGeom prst="flowChartDecision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b="1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9790" y="4309835"/>
                <a:ext cx="10533062" cy="1302536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57150">
                <a:solidFill>
                  <a:srgbClr val="00B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bn-BD" sz="5400" b="1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5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1" i="0" smtClean="0">
                              <a:latin typeface="Cambria Math" panose="02040503050406030204" pitchFamily="18" charset="0"/>
                            </a:rPr>
                            <m:t>𝐩</m:t>
                          </m:r>
                          <m:r>
                            <a:rPr lang="en-US" sz="5400" b="1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e>
                          <m:f>
                            <m:fPr>
                              <m:ctrlPr>
                                <a:rPr lang="bn-BD" sz="54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5400" b="1" i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5400" b="1" i="0" smtClean="0">
                                  <a:latin typeface="Cambria Math" panose="02040503050406030204" pitchFamily="18" charset="0"/>
                                </a:rPr>
                                <m:t>𝐩</m:t>
                              </m:r>
                            </m:den>
                          </m:f>
                        </m:e>
                      </m:mr>
                    </m:m>
                    <m:r>
                      <a:rPr lang="en-US" sz="54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bn-BD" sz="5400" b="1" i="0" smtClean="0">
                        <a:latin typeface="Cambria Math" panose="02040503050406030204" pitchFamily="18" charset="0"/>
                      </a:rPr>
                      <m:t>হলে</m:t>
                    </m:r>
                    <m:r>
                      <a:rPr lang="bn-BD" sz="5400" b="1" i="0" smtClean="0">
                        <a:latin typeface="Cambria Math" panose="02040503050406030204" pitchFamily="18" charset="0"/>
                      </a:rPr>
                      <m:t>, 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bn-BD" sz="5400" b="1" i="1" smtClean="0">
                            <a:latin typeface="Cambria Math"/>
                          </a:rPr>
                        </m:ctrlPr>
                      </m:mPr>
                      <m:mr>
                        <m:e>
                          <m:sSup>
                            <m:sSupPr>
                              <m:ctrlPr>
                                <a:rPr lang="bn-BD" sz="5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5400" b="1" i="0" smtClean="0">
                                  <a:latin typeface="Cambria Math" panose="02040503050406030204" pitchFamily="18" charset="0"/>
                                </a:rPr>
                                <m:t>𝐩</m:t>
                              </m:r>
                            </m:e>
                            <m:sup>
                              <m:r>
                                <a:rPr lang="en-US" sz="5400" b="1" i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m:rPr>
                              <m:brk m:alnAt="7"/>
                            </m:rPr>
                            <a:rPr lang="en-US" sz="54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  <m:e>
                          <m:f>
                            <m:fPr>
                              <m:ctrlPr>
                                <a:rPr lang="bn-BD" sz="54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5400" b="1" i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bn-BD" sz="54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1" i="0" smtClean="0">
                                      <a:latin typeface="Cambria Math" panose="02040503050406030204" pitchFamily="18" charset="0"/>
                                    </a:rPr>
                                    <m:t>𝐩</m:t>
                                  </m:r>
                                </m:e>
                                <m:sup>
                                  <m:r>
                                    <a:rPr lang="en-US" sz="5400" b="1" i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mr>
                    </m:m>
                  </m:oMath>
                </a14:m>
                <a:r>
                  <a:rPr lang="en-US" sz="5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bn-BD" sz="5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 ?</a:t>
                </a:r>
                <a:endParaRPr lang="en-US" sz="54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790" y="4309835"/>
                <a:ext cx="10533062" cy="1302536"/>
              </a:xfrm>
              <a:prstGeom prst="rect">
                <a:avLst/>
              </a:prstGeom>
              <a:blipFill rotWithShape="0">
                <a:blip r:embed="rId3"/>
                <a:stretch>
                  <a:fillRect r="-1324" b="-13901"/>
                </a:stretch>
              </a:blipFill>
              <a:ln w="5715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430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14075" y="235527"/>
            <a:ext cx="479578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8245" y="131155"/>
            <a:ext cx="3696525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দেওয়া আছে</a:t>
            </a:r>
            <a:r>
              <a:rPr lang="bn-BD" sz="7200" dirty="0" smtClean="0"/>
              <a:t>,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62172" y="1690688"/>
                <a:ext cx="4999446" cy="151214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4800" b="1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4800" b="1" i="0" smtClean="0">
                                <a:latin typeface="Cambria Math" panose="02040503050406030204" pitchFamily="18" charset="0"/>
                              </a:rPr>
                              <m:t>𝐩</m:t>
                            </m:r>
                            <m:r>
                              <a:rPr lang="en-US" sz="4800" b="1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e>
                          <m:e>
                            <m:f>
                              <m:fPr>
                                <m:ctrlPr>
                                  <a:rPr lang="en-US" sz="4800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4800" b="1" i="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4800" b="1" i="0" smtClean="0">
                                    <a:latin typeface="Cambria Math" panose="02040503050406030204" pitchFamily="18" charset="0"/>
                                  </a:rPr>
                                  <m:t>𝐩</m:t>
                                </m:r>
                              </m:den>
                            </m:f>
                          </m:e>
                        </m:mr>
                      </m:m>
                      <m:r>
                        <a:rPr lang="en-US" sz="48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0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105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172" y="1690688"/>
                <a:ext cx="4999446" cy="15121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35313" y="3672114"/>
            <a:ext cx="4750313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প্রদত্ত রাশিঃ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31430" y="3454399"/>
                <a:ext cx="4223657" cy="151214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4800" b="1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sSup>
                              <m:sSupPr>
                                <m:ctrlPr>
                                  <a:rPr lang="en-US" sz="48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800" b="1" i="0" smtClean="0">
                                    <a:latin typeface="Cambria Math" panose="02040503050406030204" pitchFamily="18" charset="0"/>
                                  </a:rPr>
                                  <m:t>𝐩</m:t>
                                </m:r>
                              </m:e>
                              <m:sup>
                                <m:r>
                                  <a:rPr lang="en-US" sz="4800" b="1" i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en-US" sz="4800" b="1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e>
                          <m:e>
                            <m:f>
                              <m:fPr>
                                <m:ctrlPr>
                                  <a:rPr lang="en-US" sz="4800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4800" b="1" i="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48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800" b="1" i="0" smtClean="0">
                                        <a:latin typeface="Cambria Math" panose="02040503050406030204" pitchFamily="18" charset="0"/>
                                      </a:rPr>
                                      <m:t>𝐩</m:t>
                                    </m:r>
                                  </m:e>
                                  <m:sup>
                                    <m:r>
                                      <a:rPr lang="en-US" sz="4800" b="1" i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430" y="3454399"/>
                <a:ext cx="4223657" cy="15121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365828" y="5210627"/>
                <a:ext cx="6973384" cy="1302536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sz="5400" b="1" i="1" smtClean="0">
                            <a:latin typeface="Cambria Math"/>
                          </a:rPr>
                        </m:ctrlPr>
                      </m:mPr>
                      <m:mr>
                        <m:e>
                          <m:d>
                            <m:dPr>
                              <m:ctrlPr>
                                <a:rPr lang="en-US" sz="5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5400" b="1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5400" b="1" i="0" smtClean="0">
                                        <a:latin typeface="Cambria Math" panose="02040503050406030204" pitchFamily="18" charset="0"/>
                                      </a:rPr>
                                      <m:t>𝐩</m:t>
                                    </m:r>
                                    <m:r>
                                      <a:rPr lang="en-US" sz="5400" b="1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sz="5400" b="1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5400" b="1" i="0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sz="5400" b="1" i="0" smtClean="0">
                                            <a:latin typeface="Cambria Math" panose="02040503050406030204" pitchFamily="18" charset="0"/>
                                          </a:rPr>
                                          <m:t>𝐩</m:t>
                                        </m:r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  <m:e>
                          <m:d>
                            <m:dPr>
                              <m:ctrlPr>
                                <a:rPr lang="en-US" sz="5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5400" b="1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5400" b="1" i="0" smtClean="0">
                                        <a:latin typeface="Cambria Math" panose="02040503050406030204" pitchFamily="18" charset="0"/>
                                      </a:rPr>
                                      <m:t>𝐩</m:t>
                                    </m:r>
                                    <m:r>
                                      <a:rPr lang="en-US" sz="5400" b="1" i="0" smtClean="0">
                                        <a:latin typeface="Cambria Math" panose="02040503050406030204" pitchFamily="18" charset="0"/>
                                      </a:rPr>
                                      <m:t> −</m:t>
                                    </m:r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sz="5400" b="1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5400" b="1" i="0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sz="5400" b="1" i="0" smtClean="0">
                                            <a:latin typeface="Cambria Math" panose="02040503050406030204" pitchFamily="18" charset="0"/>
                                          </a:rPr>
                                          <m:t>𝐩</m:t>
                                        </m:r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</m:mr>
                    </m:m>
                  </m:oMath>
                </a14:m>
                <a:endParaRPr lang="en-US" sz="54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828" y="5210627"/>
                <a:ext cx="6973384" cy="130253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4640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31143" y="508000"/>
                <a:ext cx="6799943" cy="112736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3600" b="1" dirty="0" smtClean="0"/>
                  <a:t>  3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36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6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3600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3600" b="1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3600" b="1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3600" b="1" i="0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𝐩</m:t>
                                            </m:r>
                                            <m:r>
                                              <a:rPr lang="en-US" sz="3600" b="1" i="0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 +</m:t>
                                            </m:r>
                                          </m:e>
                                          <m:e>
                                            <m:f>
                                              <m:fPr>
                                                <m:ctrlPr>
                                                  <a:rPr lang="en-US" sz="3600" b="1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3600" b="1" i="0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𝟏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3600" b="1" i="0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𝐩</m:t>
                                                </m:r>
                                              </m:den>
                                            </m:f>
                                          </m:e>
                                        </m:mr>
                                      </m:m>
                                    </m:e>
                                  </m:d>
                                </m:e>
                                <m:sup>
                                  <m:r>
                                    <a:rPr lang="en-US" sz="3600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36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3600" b="1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3600" b="1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US" sz="3600" b="1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3600" b="1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𝐩</m:t>
                                    </m:r>
                                    <m:r>
                                      <a:rPr lang="en-US" sz="3600" b="1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.</m:t>
                                    </m:r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sz="3600" b="1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3600" b="1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sz="3600" b="1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𝐩</m:t>
                                        </m:r>
                                      </m:den>
                                    </m:f>
                                  </m:e>
                                </m:mr>
                              </m:m>
                            </m:e>
                          </m:mr>
                        </m:m>
                      </m:e>
                    </m:rad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143" y="508000"/>
                <a:ext cx="6799943" cy="1127360"/>
              </a:xfrm>
              <a:prstGeom prst="rect">
                <a:avLst/>
              </a:prstGeom>
              <a:blipFill rotWithShape="0">
                <a:blip r:embed="rId2"/>
                <a:stretch>
                  <a:fillRect l="-3571" b="-2105"/>
                </a:stretch>
              </a:blipFill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31142" y="2017485"/>
                <a:ext cx="6785429" cy="105580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6000" b="1" dirty="0" smtClean="0"/>
                  <a:t>3</a:t>
                </a:r>
                <a14:m>
                  <m:oMath xmlns:m="http://schemas.openxmlformats.org/officeDocument/2006/math">
                    <m:r>
                      <a:rPr lang="en-US" sz="60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60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60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e>
                          <m:sup>
                            <m:r>
                              <a:rPr lang="en-US" sz="60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6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e>
                    </m:rad>
                  </m:oMath>
                </a14:m>
                <a:endParaRPr lang="en-US" sz="6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142" y="2017485"/>
                <a:ext cx="6785429" cy="1055802"/>
              </a:xfrm>
              <a:prstGeom prst="rect">
                <a:avLst/>
              </a:prstGeom>
              <a:blipFill rotWithShape="0">
                <a:blip r:embed="rId3"/>
                <a:stretch>
                  <a:fillRect l="-6082" t="-7303" b="-40449"/>
                </a:stretch>
              </a:blipFill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31143" y="3454399"/>
                <a:ext cx="6785428" cy="111133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6600" b="1" dirty="0" smtClean="0"/>
                  <a:t>3</a:t>
                </a:r>
                <a14:m>
                  <m:oMath xmlns:m="http://schemas.openxmlformats.org/officeDocument/2006/math">
                    <m:r>
                      <a:rPr lang="en-US" sz="6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66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66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  <m:r>
                          <a:rPr lang="en-US" sz="66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</m:t>
                        </m:r>
                        <m:r>
                          <a:rPr lang="en-US" sz="66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en-US" sz="66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e>
                    </m:rad>
                  </m:oMath>
                </a14:m>
                <a:endParaRPr lang="en-US" sz="66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143" y="3454399"/>
                <a:ext cx="6785428" cy="1111330"/>
              </a:xfrm>
              <a:prstGeom prst="rect">
                <a:avLst/>
              </a:prstGeom>
              <a:blipFill rotWithShape="0">
                <a:blip r:embed="rId4"/>
                <a:stretch>
                  <a:fillRect l="-6708" t="-12834" b="-42781"/>
                </a:stretch>
              </a:blip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74686" y="4891314"/>
                <a:ext cx="3243943" cy="112165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6600" b="1" dirty="0" smtClean="0"/>
                  <a:t>3</a:t>
                </a:r>
                <a14:m>
                  <m:oMath xmlns:m="http://schemas.openxmlformats.org/officeDocument/2006/math">
                    <m:r>
                      <a:rPr lang="en-US" sz="6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66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6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sz="66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686" y="4891314"/>
                <a:ext cx="3243943" cy="1121654"/>
              </a:xfrm>
              <a:prstGeom prst="rect">
                <a:avLst/>
              </a:prstGeom>
              <a:blipFill rotWithShape="0">
                <a:blip r:embed="rId5"/>
                <a:stretch>
                  <a:fillRect l="-13755" t="-11053" b="-42632"/>
                </a:stretch>
              </a:blip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91942" y="4934856"/>
                <a:ext cx="2866572" cy="110799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1" i="0" smtClean="0">
                          <a:latin typeface="Cambria Math" panose="02040503050406030204" pitchFamily="18" charset="0"/>
                        </a:rPr>
                        <m:t>𝐀𝐍𝐒</m:t>
                      </m:r>
                      <m:r>
                        <a:rPr lang="en-US" sz="7200" b="1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72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942" y="4934856"/>
                <a:ext cx="2866572" cy="11079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381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8580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27200" y="217715"/>
            <a:ext cx="8737600" cy="21481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3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0286" y="2539999"/>
            <a:ext cx="11654972" cy="943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জানা ও অজানা রাশি কাকে বলে ?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1331" y="4957764"/>
            <a:ext cx="11606350" cy="150018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অজানা রাশিঃ যে রাশির মান নির্ণয় করতে হবে, তাকে অজানা রাশি বলে।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93" y="3710940"/>
            <a:ext cx="11612880" cy="94493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60700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1146628" y="203200"/>
            <a:ext cx="9724572" cy="4630058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96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6573" y="3440565"/>
            <a:ext cx="928915" cy="13498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9714" y="3410857"/>
            <a:ext cx="725715" cy="899886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4972" y="3425371"/>
            <a:ext cx="783771" cy="899885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6982" y="5001492"/>
                <a:ext cx="11922298" cy="165192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3943350" lvl="8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n-US" sz="4400" b="1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44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44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  <m:e>
                          <m:f>
                            <m:fPr>
                              <m:ctrlPr>
                                <a:rPr lang="en-US" sz="44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400" b="1" i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400" b="1" i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den>
                          </m:f>
                        </m:e>
                      </m:mr>
                    </m:m>
                  </m:oMath>
                </a14:m>
                <a:r>
                  <a:rPr lang="en-US" sz="4400" b="1" dirty="0" smtClean="0">
                    <a:latin typeface="NikoshBAN" pitchFamily="2" charset="0"/>
                    <a:cs typeface="NikoshBAN" pitchFamily="2" charset="0"/>
                  </a:rPr>
                  <a:t> = 2  </a:t>
                </a:r>
                <a:r>
                  <a:rPr lang="bn-BD" sz="4400" b="1" dirty="0" smtClean="0">
                    <a:latin typeface="NikoshBAN" pitchFamily="2" charset="0"/>
                    <a:cs typeface="NikoshBAN" pitchFamily="2" charset="0"/>
                  </a:rPr>
                  <a:t>হলে,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bn-BD" sz="4400" b="1" i="1" smtClean="0">
                            <a:latin typeface="Cambria Math"/>
                          </a:rPr>
                        </m:ctrlPr>
                      </m:mPr>
                      <m:mr>
                        <m:e>
                          <m:sSup>
                            <m:sSupPr>
                              <m:ctrlPr>
                                <a:rPr lang="bn-BD" sz="4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400" b="1" i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  <m:sup>
                              <m:r>
                                <a:rPr lang="en-US" sz="4400" b="1" i="0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  <m:r>
                            <m:rPr>
                              <m:brk m:alnAt="7"/>
                            </m:rPr>
                            <a:rPr lang="en-US" sz="4400" b="1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e>
                          <m:f>
                            <m:fPr>
                              <m:ctrlPr>
                                <a:rPr lang="bn-BD" sz="44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400" b="1" i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bn-BD" sz="44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0" smtClean="0"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e>
                                <m:sup>
                                  <m:r>
                                    <a:rPr lang="en-US" sz="4400" b="1" i="0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</m:den>
                          </m:f>
                        </m:e>
                      </m:mr>
                    </m:m>
                  </m:oMath>
                </a14:m>
                <a:r>
                  <a:rPr lang="bn-BD" sz="4400" b="1" dirty="0" smtClean="0">
                    <a:latin typeface="NikoshBAN" pitchFamily="2" charset="0"/>
                    <a:cs typeface="NikoshBAN" pitchFamily="2" charset="0"/>
                  </a:rPr>
                  <a:t>এর মান নির্নয় কর ।</a:t>
                </a:r>
                <a:endParaRPr lang="en-US" sz="4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82" y="5001492"/>
                <a:ext cx="11922298" cy="1651927"/>
              </a:xfrm>
              <a:prstGeom prst="rect">
                <a:avLst/>
              </a:prstGeom>
              <a:blipFill rotWithShape="1">
                <a:blip r:embed="rId2"/>
                <a:stretch>
                  <a:fillRect r="-51" b="-18051"/>
                </a:stretch>
              </a:blip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410166" y="3439886"/>
            <a:ext cx="45719" cy="89988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63542" y="3410858"/>
            <a:ext cx="45719" cy="9579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23655" y="3455534"/>
            <a:ext cx="58057" cy="1320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1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5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467429" y="377372"/>
            <a:ext cx="6995885" cy="2177142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63" y="2921001"/>
            <a:ext cx="5852160" cy="3657600"/>
          </a:xfrm>
          <a:prstGeom prst="rect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456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4833998" y="221672"/>
            <a:ext cx="5912366" cy="2246539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b="1" i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37544" y="2799191"/>
            <a:ext cx="8086725" cy="38004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হরিচাঁদ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মন্ডল</a:t>
            </a:r>
            <a:endParaRPr lang="bn-B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ও বিজ্ঞান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চর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বড়বাড়ীয়া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বিদ্যালয়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চিতলমারী,বাগেরহাট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০১৭৮৭৪১৩৩৯১</a:t>
            </a:r>
            <a:endParaRPr lang="bn-B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harichadmondol@gmail.com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692" y="318654"/>
            <a:ext cx="3269672" cy="318654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494349"/>
            <a:ext cx="2854037" cy="2761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16096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77257" y="275773"/>
            <a:ext cx="9753600" cy="214811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Up Arrow Callout 2"/>
          <p:cNvSpPr/>
          <p:nvPr/>
        </p:nvSpPr>
        <p:spPr>
          <a:xfrm>
            <a:off x="1260763" y="2155919"/>
            <a:ext cx="9578446" cy="4238172"/>
          </a:xfrm>
          <a:prstGeom prst="upArrowCallout">
            <a:avLst>
              <a:gd name="adj1" fmla="val 25000"/>
              <a:gd name="adj2" fmla="val 25000"/>
              <a:gd name="adj3" fmla="val 10290"/>
              <a:gd name="adj4" fmla="val 73149"/>
            </a:avLst>
          </a:prstGeom>
          <a:blipFill>
            <a:blip r:embed="rId2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নবম</a:t>
            </a:r>
          </a:p>
          <a:p>
            <a:pPr algn="ctr"/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তৃতীয়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50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২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-১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-১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78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0" y="798286"/>
            <a:ext cx="3294743" cy="2104570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92D050"/>
                </a:solidFill>
              </a:rPr>
              <a:t>A=3</a:t>
            </a:r>
            <a:endParaRPr lang="en-US" sz="9600" b="1" dirty="0">
              <a:solidFill>
                <a:srgbClr val="92D050"/>
              </a:solidFill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0" y="4078514"/>
            <a:ext cx="3352800" cy="2191656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92D050"/>
                </a:solidFill>
              </a:rPr>
              <a:t>B=5</a:t>
            </a:r>
            <a:endParaRPr lang="en-US" sz="9600" b="1" dirty="0">
              <a:solidFill>
                <a:srgbClr val="92D050"/>
              </a:solidFill>
            </a:endParaRPr>
          </a:p>
        </p:txBody>
      </p:sp>
      <p:sp>
        <p:nvSpPr>
          <p:cNvPr id="4" name="Striped Right Arrow 3"/>
          <p:cNvSpPr/>
          <p:nvPr/>
        </p:nvSpPr>
        <p:spPr>
          <a:xfrm>
            <a:off x="3150553" y="2835282"/>
            <a:ext cx="957943" cy="1394324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24362" y="2960914"/>
            <a:ext cx="1407886" cy="1161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</a:rPr>
              <a:t>A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6" name="Plus 5"/>
          <p:cNvSpPr/>
          <p:nvPr/>
        </p:nvSpPr>
        <p:spPr>
          <a:xfrm>
            <a:off x="5917974" y="2975657"/>
            <a:ext cx="1103085" cy="1161143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192735" y="3019426"/>
            <a:ext cx="1422400" cy="1103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</a:rPr>
              <a:t>B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8" name="Equal 7"/>
          <p:cNvSpPr/>
          <p:nvPr/>
        </p:nvSpPr>
        <p:spPr>
          <a:xfrm>
            <a:off x="8830809" y="2788332"/>
            <a:ext cx="1045029" cy="152400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015380" y="3007451"/>
            <a:ext cx="1617510" cy="107405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endParaRPr lang="en-US" sz="6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98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955088" y="384511"/>
            <a:ext cx="10348686" cy="2685143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7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111436" y="2592032"/>
            <a:ext cx="10058400" cy="352697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মান নির্ণয়</a:t>
            </a:r>
            <a:endParaRPr lang="en-US" sz="138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393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1699599" y="182976"/>
            <a:ext cx="8795656" cy="1915885"/>
          </a:xfrm>
          <a:prstGeom prst="wedgeEllipseCallou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শিখণফল</a:t>
            </a:r>
            <a:endParaRPr lang="en-US" sz="88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2115" y="3535776"/>
            <a:ext cx="9718384" cy="8563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bn-BD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bn-BD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নির্ণয়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90692" y="4596722"/>
            <a:ext cx="9719337" cy="8563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জানা রাশি ও অজানা রাশি কি তা বলতে পারবে। 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6882" y="5678038"/>
            <a:ext cx="9733850" cy="8781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বিভিন্ন রাশির মান নির্ণয় করতে পারবে।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04504" y="2417701"/>
            <a:ext cx="9710057" cy="8853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</a:t>
            </a:r>
            <a:r>
              <a:rPr lang="bn-BD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র্থীরা ......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563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38411" y="434974"/>
                <a:ext cx="2953657" cy="104073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3600" b="1" i="0" smtClean="0">
                                <a:latin typeface="Cambria Math" panose="02040503050406030204" pitchFamily="18" charset="0"/>
                              </a:rPr>
                              <m:t>𝐚</m:t>
                            </m:r>
                            <m:r>
                              <a:rPr lang="en-US" sz="3600" b="1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e>
                          <m:e>
                            <m:f>
                              <m:fPr>
                                <m:ctrlPr>
                                  <a:rPr lang="en-US" sz="3600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600" b="1" i="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600" b="1" i="0" smtClean="0">
                                    <a:latin typeface="Cambria Math" panose="02040503050406030204" pitchFamily="18" charset="0"/>
                                  </a:rPr>
                                  <m:t>𝐚</m:t>
                                </m:r>
                              </m:den>
                            </m:f>
                          </m:e>
                        </m:mr>
                      </m:m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11" y="434974"/>
                <a:ext cx="2953657" cy="104073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Arrow 2"/>
          <p:cNvSpPr/>
          <p:nvPr/>
        </p:nvSpPr>
        <p:spPr>
          <a:xfrm>
            <a:off x="3964894" y="710973"/>
            <a:ext cx="783771" cy="537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149625" y="471488"/>
            <a:ext cx="3367313" cy="10230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6311671" y="1596575"/>
            <a:ext cx="754745" cy="551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7190" y="2241231"/>
            <a:ext cx="10842171" cy="957943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রাশির মান দেওয়া আছে, তাকে জানা রাশি বলে।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2992" y="3579631"/>
                <a:ext cx="3413763" cy="92519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sSup>
                              <m:sSupPr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bn-BD" sz="3200" b="0" i="0" smtClean="0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p>
                                <m:r>
                                  <a:rPr lang="en-US" sz="3200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e>
                          <m:e>
                            <m:f>
                              <m:fPr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3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b="0" i="0" smtClean="0"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</m:e>
                                  <m:sup>
                                    <m:r>
                                      <a:rPr lang="en-US" sz="3200" b="0" i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den>
                            </m:f>
                          </m:e>
                        </m:mr>
                      </m:m>
                      <m:r>
                        <a:rPr lang="en-US" sz="320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bn-BD" sz="32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bn-BD" sz="3200" b="0" i="0" smtClean="0">
                          <a:latin typeface="Cambria Math" panose="02040503050406030204" pitchFamily="18" charset="0"/>
                        </a:rPr>
                        <m:t>কত</m:t>
                      </m:r>
                      <m:r>
                        <a:rPr lang="bn-BD" sz="32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92" y="3579631"/>
                <a:ext cx="3413763" cy="9251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4315052" y="3761241"/>
            <a:ext cx="812800" cy="52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00208" y="3600449"/>
            <a:ext cx="3815218" cy="9579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 রাশি</a:t>
            </a:r>
            <a:endParaRPr lang="en-US" sz="72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712178" y="4572907"/>
            <a:ext cx="580571" cy="71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0399" y="5320619"/>
            <a:ext cx="10998201" cy="1023257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রাশির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9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409371" y="304800"/>
            <a:ext cx="7300686" cy="1277257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এখন দেখ</a:t>
            </a:r>
            <a:endParaRPr lang="en-US" sz="60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81314" y="2061028"/>
                <a:ext cx="10080171" cy="117788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5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5400" b="0" i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54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5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bn-BD" sz="5400" b="0" i="0" smtClean="0">
                        <a:latin typeface="Cambria Math" panose="02040503050406030204" pitchFamily="18" charset="0"/>
                      </a:rPr>
                      <m:t>হলে</m:t>
                    </m:r>
                    <m:r>
                      <a:rPr lang="bn-BD" sz="5400" b="0" i="0" smtClean="0">
                        <a:latin typeface="Cambria Math" panose="02040503050406030204" pitchFamily="18" charset="0"/>
                      </a:rPr>
                      <m:t> ,     </m:t>
                    </m:r>
                    <m:sSup>
                      <m:sSupPr>
                        <m:ctrlPr>
                          <a:rPr lang="bn-BD" sz="5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54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54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5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:r>
                  <a:rPr lang="bn-BD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 </a:t>
                </a:r>
                <a:endParaRPr lang="en-US" sz="5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314" y="2061028"/>
                <a:ext cx="10080171" cy="1177887"/>
              </a:xfrm>
              <a:prstGeom prst="rect">
                <a:avLst/>
              </a:prstGeom>
              <a:blipFill rotWithShape="0">
                <a:blip r:embed="rId2"/>
                <a:stretch>
                  <a:fillRect l="-3614" b="-21608"/>
                </a:stretch>
              </a:blipFill>
              <a:ln w="381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03087" y="3686628"/>
            <a:ext cx="3643086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সামাধানঃ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18400" y="51816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25142" y="3686630"/>
            <a:ext cx="4204608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েওয়া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53490" y="5024666"/>
                <a:ext cx="4190548" cy="120032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𝒂</m:t>
                    </m:r>
                    <m:r>
                      <a:rPr lang="en-US" sz="5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5400" b="1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US" sz="54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0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US" sz="54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490" y="5024666"/>
                <a:ext cx="4190548" cy="1200329"/>
              </a:xfrm>
              <a:prstGeom prst="rect">
                <a:avLst/>
              </a:prstGeom>
              <a:blipFill rotWithShape="0">
                <a:blip r:embed="rId3"/>
                <a:stretch>
                  <a:fillRect b="-18227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0797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3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8230" y="217715"/>
            <a:ext cx="4789714" cy="12311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 রাশিঃ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97599" y="174172"/>
                <a:ext cx="4528458" cy="146706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6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6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6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6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66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6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66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6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66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r>
                        <a:rPr lang="en-US" sz="6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72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599" y="174172"/>
                <a:ext cx="4528458" cy="14670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99265" y="1730829"/>
                <a:ext cx="5744935" cy="12702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1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8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48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4800" b="1" i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8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800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1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800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4800" b="1" i="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48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8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US" sz="4800" b="1" i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8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8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265" y="1730829"/>
                <a:ext cx="5744935" cy="1270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28887" y="3100388"/>
                <a:ext cx="8215313" cy="158780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6000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6000" b="1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60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60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6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6000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6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60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60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US" sz="6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60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6000" b="1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6000" b="1" dirty="0" smtClean="0"/>
                  <a:t>2.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60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6000" b="1" dirty="0" smtClean="0"/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1" i="0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6000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6000" b="1" i="1" dirty="0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6000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60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887" y="3100388"/>
                <a:ext cx="8215313" cy="1587807"/>
              </a:xfrm>
              <a:prstGeom prst="rect">
                <a:avLst/>
              </a:prstGeom>
              <a:blipFill rotWithShape="0">
                <a:blip r:embed="rId5"/>
                <a:stretch>
                  <a:fillRect b="-13534"/>
                </a:stretch>
              </a:blipFill>
              <a:ln w="381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43175" y="4841320"/>
                <a:ext cx="8172450" cy="190238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rgbClr val="92D05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685800" indent="-68580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60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6000" b="1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60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6000" b="1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6000" b="1" i="1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  <m:r>
                                      <a:rPr lang="en-US" sz="6000" b="1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n-US" sz="6000" b="1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6000" b="1" i="1" smtClean="0"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sz="6000" b="1" i="1" smtClean="0">
                                            <a:latin typeface="Cambria Math" panose="02040503050406030204" pitchFamily="18" charset="0"/>
                                          </a:rPr>
                                          <m:t>𝒂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US" sz="6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sz="6000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f>
                              <m:fPr>
                                <m:ctrlPr>
                                  <a:rPr lang="en-US" sz="6000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60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6000" b="1" i="1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/>
                  <a:t>-2</a:t>
                </a:r>
                <a:endParaRPr lang="en-US" sz="4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175" y="4841320"/>
                <a:ext cx="8172450" cy="19023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381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4746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451</Words>
  <Application>Microsoft Office PowerPoint</Application>
  <PresentationFormat>Custom</PresentationFormat>
  <Paragraphs>68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7</dc:creator>
  <cp:lastModifiedBy>HP</cp:lastModifiedBy>
  <cp:revision>890</cp:revision>
  <dcterms:created xsi:type="dcterms:W3CDTF">2017-10-21T15:29:21Z</dcterms:created>
  <dcterms:modified xsi:type="dcterms:W3CDTF">2019-11-27T15:28:32Z</dcterms:modified>
</cp:coreProperties>
</file>