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6" r:id="rId4"/>
    <p:sldId id="292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5AE"/>
    <a:srgbClr val="004376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3F9-ACF2-4AE6-A039-40658001FD8E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878D4-1D84-49D4-BCCF-8E80F289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C8E4-BE13-4E68-BA18-8326FEDE6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3BA23-4C50-4EA0-8811-C359858A6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369C-E66F-4074-AD3A-8F162851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5837-69A7-49A4-9AF8-175D59DA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7D4C-A04B-4B09-A79C-3274CF43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7EC8-429F-4370-8050-C6B5A981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46294-42B4-48AD-9A29-3C3DAE000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8A53A-2F2B-4CC3-AAAC-6DBEDFAE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678C5-7CD1-4522-9968-42D6BBE4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2443A-5DE5-4A85-A830-5058569D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9B784-CC44-4A55-A4DE-7F523F393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EC396-6138-446C-9641-8EB490A66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19726-B44D-4DF5-9961-47C3F408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67B4-F8AC-4F28-A019-CC6A75BB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CB19-8AE8-4E6D-8B60-F61D9E55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131B-0A9C-4BAB-A401-1FE47CFE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46E5-153C-42C3-93B3-46B8AF6E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1F21-E62D-4109-99F8-F3D4E42B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6813-0817-4C50-B710-F0E53F41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2239-89FE-4AC4-8FB3-F29C5232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3ACD-8F0D-4248-AD0C-AC12CFD8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6CD9B-32B2-4352-B410-942D6C55B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F8A5-D6C9-47AF-AFAC-B489986F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62767-0BFA-4290-B851-B9B253E1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6C48-176A-48F5-A18F-4CEFC0CE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1139-FE7F-4B75-849E-6F025831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1567-6430-44C8-8E1E-FCAA9C38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94686-0D54-40D2-88D9-656607C0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1175B-1D30-42BA-B5AB-09C4C42A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FB47-3B5F-4721-BAAD-3C21A92C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35CAC-48F2-4690-803F-45E82AC0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AAB7-64EF-4BAC-AD3E-1931AF71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655E-6D3A-47BD-A71E-6E48635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A9C3B-E5ED-4335-8361-01866A98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4C81F-B248-43E8-B8CE-E7F155FEF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8B32A-6407-426D-B872-B49E0B26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31257-80D8-476B-84E3-6C54921E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C37F5-B647-45B9-A91F-3A7FD9BA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794A7-73A4-4C75-BF71-56F42FE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0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6F02-05E2-4495-B4F5-A93A68F9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085BC-BC56-4FE5-9AC7-0045B7B8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7B397-B801-466B-A251-5B61A959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6AFD1-6F23-4590-9781-537886D3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89F06-BB8E-4061-AC01-17F7C8DA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5A6CA-5402-4715-B1B3-B0EA4754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A0E27-F418-4501-A19D-CD6B6B1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0E82-C192-4126-A568-3E654B60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6A76-0451-4E61-9FF5-FE08B0F0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DF34-A6C7-40D7-BB4C-803215911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BB249-2DE5-4733-8687-F7D564DE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E1B-07AB-4D49-8662-7FF65243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911E5-4DC1-4571-8971-04E1F768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CD7-4BC0-459F-9EA8-8A66992B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EADB3-087D-44A1-864D-301F7CDD7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C7F63-73A7-4D32-88BB-323B1D51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90B56-94C4-4122-A7F0-DFD7111F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28-Nov-2019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80094-5B2D-4589-B844-3C6273B4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2F45A-0758-4C8B-BC53-EF321BF7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A94A3-A4DB-4153-A884-E84F6C6F6C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86" y="-267541"/>
            <a:ext cx="13178972" cy="73930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3C0449-249E-4960-A8B2-E99514B35CE2}"/>
              </a:ext>
            </a:extLst>
          </p:cNvPr>
          <p:cNvSpPr/>
          <p:nvPr userDrawn="1"/>
        </p:nvSpPr>
        <p:spPr>
          <a:xfrm>
            <a:off x="107852" y="147711"/>
            <a:ext cx="11948160" cy="65625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B3E10C-A29C-482B-81BD-2E2C814C88D2}"/>
              </a:ext>
            </a:extLst>
          </p:cNvPr>
          <p:cNvSpPr/>
          <p:nvPr userDrawn="1"/>
        </p:nvSpPr>
        <p:spPr>
          <a:xfrm>
            <a:off x="157759" y="211741"/>
            <a:ext cx="11847454" cy="6434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867EF-4C0D-4268-8E16-DAAC2323EB61}"/>
              </a:ext>
            </a:extLst>
          </p:cNvPr>
          <p:cNvSpPr txBox="1"/>
          <p:nvPr userDrawn="1"/>
        </p:nvSpPr>
        <p:spPr>
          <a:xfrm>
            <a:off x="104318" y="6330769"/>
            <a:ext cx="11678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Jahangir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Alam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, Assistant Headmaster,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</a:t>
            </a:r>
            <a:r>
              <a:rPr lang="en-US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Dighulia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Shahid </a:t>
            </a:r>
            <a:r>
              <a:rPr lang="en-US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Mizanur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Rahman High School, Tangail-1900, Bangladesh. Cell : 01710500769.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51 0.0044 L -0.96823 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5EA74-C822-4A5A-9C42-7E9D09BCF12E}"/>
              </a:ext>
            </a:extLst>
          </p:cNvPr>
          <p:cNvSpPr txBox="1"/>
          <p:nvPr/>
        </p:nvSpPr>
        <p:spPr>
          <a:xfrm>
            <a:off x="772551" y="382012"/>
            <a:ext cx="10646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317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Kalpurush" panose="02000600000000000000" pitchFamily="2" charset="0"/>
              </a:rPr>
              <a:t>Welcome to my MMC</a:t>
            </a:r>
            <a:endParaRPr lang="bn-BD" sz="23900" b="1" dirty="0">
              <a:ln w="3175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92D85-560F-4D81-B82A-1CB48E283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81" y="2349306"/>
            <a:ext cx="2010802" cy="3664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2D025-819B-434C-8683-E73468371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07" y="2349306"/>
            <a:ext cx="2010802" cy="366436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6D0711-3204-4DE9-87ED-87B20BF63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3">
        <p:blinds dir="vert"/>
      </p:transition>
    </mc:Choice>
    <mc:Fallback xmlns="">
      <p:transition spd="slow" advTm="1115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733117-002F-4573-94D0-5E3A1A6CB150}"/>
              </a:ext>
            </a:extLst>
          </p:cNvPr>
          <p:cNvSpPr txBox="1"/>
          <p:nvPr/>
        </p:nvSpPr>
        <p:spPr>
          <a:xfrm>
            <a:off x="745588" y="1143000"/>
            <a:ext cx="1086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Fill in the gaps with the right form of verbs that given in the box.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923A-D6A4-45F2-9D28-348F124BAB97}"/>
              </a:ext>
            </a:extLst>
          </p:cNvPr>
          <p:cNvSpPr txBox="1"/>
          <p:nvPr/>
        </p:nvSpPr>
        <p:spPr>
          <a:xfrm>
            <a:off x="419686" y="2164844"/>
            <a:ext cx="113526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latin typeface="Book Antiqua" panose="02040602050305030304" pitchFamily="18" charset="0"/>
                <a:cs typeface="Times New Roman" pitchFamily="18" charset="0"/>
              </a:rPr>
              <a:t>We (a) ___ to school everyday but Rana (b) ___ not to go school everyday. He (c) ___ football with his friends. (d) </a:t>
            </a:r>
            <a:r>
              <a:rPr lang="en-US" sz="2700" dirty="0">
                <a:latin typeface="Book Antiqua" panose="02040602050305030304" pitchFamily="18" charset="0"/>
                <a:cs typeface="Times New Roman" pitchFamily="18" charset="0"/>
              </a:rPr>
              <a:t>____ </a:t>
            </a:r>
            <a:r>
              <a:rPr lang="en-US" sz="2700" b="1" dirty="0">
                <a:latin typeface="Book Antiqua" panose="02040602050305030304" pitchFamily="18" charset="0"/>
                <a:cs typeface="Times New Roman" pitchFamily="18" charset="0"/>
              </a:rPr>
              <a:t>you go to school everyday? What class does he (e) ____ in?  </a:t>
            </a:r>
            <a:r>
              <a:rPr lang="en-US" sz="2700" b="1" dirty="0" err="1">
                <a:latin typeface="Book Antiqua" panose="02040602050305030304" pitchFamily="18" charset="0"/>
                <a:cs typeface="Times New Roman" pitchFamily="18" charset="0"/>
              </a:rPr>
              <a:t>Rahat</a:t>
            </a:r>
            <a:r>
              <a:rPr lang="en-US" sz="2700" b="1" dirty="0">
                <a:latin typeface="Book Antiqua" panose="02040602050305030304" pitchFamily="18" charset="0"/>
                <a:cs typeface="Times New Roman" pitchFamily="18" charset="0"/>
              </a:rPr>
              <a:t> (f) ___ in Dhaka with his family. Do you (g) ___ your school? Sabina (h) ___ a song. The sun (</a:t>
            </a:r>
            <a:r>
              <a:rPr lang="en-US" sz="2700" b="1" dirty="0" err="1">
                <a:latin typeface="Book Antiqua" panose="02040602050305030304" pitchFamily="18" charset="0"/>
                <a:cs typeface="Times New Roman" pitchFamily="18" charset="0"/>
              </a:rPr>
              <a:t>i</a:t>
            </a:r>
            <a:r>
              <a:rPr lang="en-US" sz="2700" b="1" dirty="0">
                <a:latin typeface="Book Antiqua" panose="02040602050305030304" pitchFamily="18" charset="0"/>
                <a:cs typeface="Times New Roman" pitchFamily="18" charset="0"/>
              </a:rPr>
              <a:t>) ___ in the east. A good teacher (j) ___ his class interesting.</a:t>
            </a:r>
            <a:endParaRPr lang="en-US" sz="2700" dirty="0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91E4C6B7-166F-4142-8BE3-F091BC2B6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701146"/>
              </p:ext>
            </p:extLst>
          </p:nvPr>
        </p:nvGraphicFramePr>
        <p:xfrm>
          <a:off x="1199658" y="5196840"/>
          <a:ext cx="9505855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171">
                  <a:extLst>
                    <a:ext uri="{9D8B030D-6E8A-4147-A177-3AD203B41FA5}">
                      <a16:colId xmlns:a16="http://schemas.microsoft.com/office/drawing/2014/main" val="1228729339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869375196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1538657005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530161737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41285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2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anose="02040602050305030304" pitchFamily="18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796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903611-127F-443F-B239-3AB6E327C828}"/>
              </a:ext>
            </a:extLst>
          </p:cNvPr>
          <p:cNvSpPr txBox="1"/>
          <p:nvPr/>
        </p:nvSpPr>
        <p:spPr>
          <a:xfrm>
            <a:off x="9202608" y="571513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C1DB3-8B66-4758-8A3D-D2142E1CA7C4}"/>
              </a:ext>
            </a:extLst>
          </p:cNvPr>
          <p:cNvSpPr txBox="1"/>
          <p:nvPr/>
        </p:nvSpPr>
        <p:spPr>
          <a:xfrm>
            <a:off x="9278808" y="516032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does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45B42-9A45-4D30-8AA5-6EEAA82EA3D1}"/>
              </a:ext>
            </a:extLst>
          </p:cNvPr>
          <p:cNvSpPr txBox="1"/>
          <p:nvPr/>
        </p:nvSpPr>
        <p:spPr>
          <a:xfrm>
            <a:off x="3585788" y="518360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plays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FB12E-E6A6-453F-81C5-A7033C753A39}"/>
              </a:ext>
            </a:extLst>
          </p:cNvPr>
          <p:cNvSpPr txBox="1"/>
          <p:nvPr/>
        </p:nvSpPr>
        <p:spPr>
          <a:xfrm>
            <a:off x="1770187" y="521545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A0825-9FE6-4E85-9172-D3C73CB6A9E2}"/>
              </a:ext>
            </a:extLst>
          </p:cNvPr>
          <p:cNvSpPr txBox="1"/>
          <p:nvPr/>
        </p:nvSpPr>
        <p:spPr>
          <a:xfrm>
            <a:off x="7250723" y="51917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read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AC421-625C-4EAC-A019-4B1F5B7A6FEE}"/>
              </a:ext>
            </a:extLst>
          </p:cNvPr>
          <p:cNvSpPr txBox="1"/>
          <p:nvPr/>
        </p:nvSpPr>
        <p:spPr>
          <a:xfrm>
            <a:off x="7320862" y="575369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lives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189DA-4CF7-468B-AEDF-AFF15E32DE0D}"/>
              </a:ext>
            </a:extLst>
          </p:cNvPr>
          <p:cNvSpPr txBox="1"/>
          <p:nvPr/>
        </p:nvSpPr>
        <p:spPr>
          <a:xfrm>
            <a:off x="5342985" y="572676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love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6559AA-6940-4F0E-8C1F-90EC9C049094}"/>
              </a:ext>
            </a:extLst>
          </p:cNvPr>
          <p:cNvSpPr txBox="1"/>
          <p:nvPr/>
        </p:nvSpPr>
        <p:spPr>
          <a:xfrm>
            <a:off x="5160496" y="517939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sings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CEDD6-A669-4444-9D06-7CF740EF0679}"/>
              </a:ext>
            </a:extLst>
          </p:cNvPr>
          <p:cNvSpPr txBox="1"/>
          <p:nvPr/>
        </p:nvSpPr>
        <p:spPr>
          <a:xfrm>
            <a:off x="1607531" y="5709940"/>
            <a:ext cx="141673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rises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60926-61FF-4868-BEDB-A131A3F45692}"/>
              </a:ext>
            </a:extLst>
          </p:cNvPr>
          <p:cNvSpPr txBox="1"/>
          <p:nvPr/>
        </p:nvSpPr>
        <p:spPr>
          <a:xfrm>
            <a:off x="3440137" y="5698394"/>
            <a:ext cx="141673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makes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F3F235-72D3-4D73-9A27-4A032091BF29}"/>
              </a:ext>
            </a:extLst>
          </p:cNvPr>
          <p:cNvSpPr txBox="1"/>
          <p:nvPr/>
        </p:nvSpPr>
        <p:spPr>
          <a:xfrm>
            <a:off x="3419230" y="4571683"/>
            <a:ext cx="496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Answers are as follows-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AE134A6-A4F4-447C-A20F-C1BB2A6B56E2}"/>
              </a:ext>
            </a:extLst>
          </p:cNvPr>
          <p:cNvSpPr txBox="1">
            <a:spLocks/>
          </p:cNvSpPr>
          <p:nvPr/>
        </p:nvSpPr>
        <p:spPr>
          <a:xfrm>
            <a:off x="3086100" y="478614"/>
            <a:ext cx="6019800" cy="6397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465708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EDA8A-F5A6-4F72-812A-2466DA04CFE9}"/>
              </a:ext>
            </a:extLst>
          </p:cNvPr>
          <p:cNvSpPr txBox="1"/>
          <p:nvPr/>
        </p:nvSpPr>
        <p:spPr>
          <a:xfrm>
            <a:off x="1706886" y="1202785"/>
            <a:ext cx="8614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Write three sentences (affirmative, negative and Interrogative) about the above picture according to the rules of Present Indefinite Tense.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6F41D5-2CBA-4BF9-9B22-BC107B9DF84D}"/>
              </a:ext>
            </a:extLst>
          </p:cNvPr>
          <p:cNvSpPr txBox="1">
            <a:spLocks/>
          </p:cNvSpPr>
          <p:nvPr/>
        </p:nvSpPr>
        <p:spPr>
          <a:xfrm>
            <a:off x="3086100" y="478614"/>
            <a:ext cx="6019800" cy="6397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2BE13-D048-435C-8317-1283BDFB6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9607" r="2048" b="3032"/>
          <a:stretch/>
        </p:blipFill>
        <p:spPr>
          <a:xfrm>
            <a:off x="3640432" y="2694181"/>
            <a:ext cx="4747015" cy="33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2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17F33-8141-4C22-8C6B-699E491F46E1}"/>
              </a:ext>
            </a:extLst>
          </p:cNvPr>
          <p:cNvSpPr txBox="1"/>
          <p:nvPr/>
        </p:nvSpPr>
        <p:spPr>
          <a:xfrm>
            <a:off x="2658794" y="703385"/>
            <a:ext cx="6780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Home Work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8E20A-ABEE-43F6-ADE3-22AA9D350884}"/>
              </a:ext>
            </a:extLst>
          </p:cNvPr>
          <p:cNvSpPr txBox="1"/>
          <p:nvPr/>
        </p:nvSpPr>
        <p:spPr>
          <a:xfrm>
            <a:off x="1022254" y="3013501"/>
            <a:ext cx="10053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Write down five sentences that you and your sister do at your house. Using Present Indefinite Tense.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93A148-9989-4EB0-A720-E4A344421DCD}"/>
              </a:ext>
            </a:extLst>
          </p:cNvPr>
          <p:cNvSpPr txBox="1"/>
          <p:nvPr/>
        </p:nvSpPr>
        <p:spPr>
          <a:xfrm>
            <a:off x="708074" y="1842868"/>
            <a:ext cx="10775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The End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51109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3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494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47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5D83E-7A93-4AC7-B64B-246A30B1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96" y="1219200"/>
            <a:ext cx="9600407" cy="2742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9DBBA7-BAB0-4B80-A344-B414424ED032}"/>
              </a:ext>
            </a:extLst>
          </p:cNvPr>
          <p:cNvSpPr txBox="1"/>
          <p:nvPr/>
        </p:nvSpPr>
        <p:spPr>
          <a:xfrm>
            <a:off x="6994073" y="5638800"/>
            <a:ext cx="4343400" cy="3025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Book Antiqua" pitchFamily="18" charset="0"/>
              </a:rPr>
              <a:t>Continue to next content</a:t>
            </a:r>
          </a:p>
        </p:txBody>
      </p:sp>
    </p:spTree>
    <p:extLst>
      <p:ext uri="{BB962C8B-B14F-4D97-AF65-F5344CB8AC3E}">
        <p14:creationId xmlns:p14="http://schemas.microsoft.com/office/powerpoint/2010/main" val="531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EAF922F-DBA1-4F43-AB7B-7FC30F766210}"/>
              </a:ext>
            </a:extLst>
          </p:cNvPr>
          <p:cNvSpPr/>
          <p:nvPr/>
        </p:nvSpPr>
        <p:spPr bwMode="auto">
          <a:xfrm>
            <a:off x="1461696" y="1421220"/>
            <a:ext cx="3359484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Teacher’s Identity</a:t>
            </a:r>
            <a:endParaRPr lang="en-US" sz="2800" b="1" dirty="0">
              <a:latin typeface="Book Antiqua" panose="02040602050305030304" pitchFamily="18" charset="0"/>
              <a:cs typeface="Arial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47823A17-9292-4184-97FB-E850D129C35B}"/>
              </a:ext>
            </a:extLst>
          </p:cNvPr>
          <p:cNvSpPr txBox="1">
            <a:spLocks/>
          </p:cNvSpPr>
          <p:nvPr/>
        </p:nvSpPr>
        <p:spPr>
          <a:xfrm>
            <a:off x="493488" y="1301260"/>
            <a:ext cx="539219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0B864405-30FA-4F93-A640-FABF86031FAA}"/>
              </a:ext>
            </a:extLst>
          </p:cNvPr>
          <p:cNvSpPr txBox="1">
            <a:spLocks/>
          </p:cNvSpPr>
          <p:nvPr/>
        </p:nvSpPr>
        <p:spPr>
          <a:xfrm>
            <a:off x="6181184" y="1295400"/>
            <a:ext cx="547741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4800" b="1" dirty="0">
              <a:ln/>
              <a:solidFill>
                <a:srgbClr val="4F032E"/>
              </a:solidFill>
              <a:latin typeface="Kalpurush" pitchFamily="2" charset="0"/>
              <a:cs typeface="Kalpurush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000" b="1" dirty="0">
              <a:ln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C3DA9861-DE27-40E9-8D24-D1FF57B0ACBA}"/>
              </a:ext>
            </a:extLst>
          </p:cNvPr>
          <p:cNvSpPr txBox="1">
            <a:spLocks/>
          </p:cNvSpPr>
          <p:nvPr/>
        </p:nvSpPr>
        <p:spPr>
          <a:xfrm>
            <a:off x="4136570" y="427796"/>
            <a:ext cx="3918860" cy="716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+mj-ea"/>
                <a:cs typeface="Kalpurush" pitchFamily="2" charset="0"/>
              </a:rPr>
              <a:t>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A0227-0325-49E5-A5FD-85B79CA092B6}"/>
              </a:ext>
            </a:extLst>
          </p:cNvPr>
          <p:cNvSpPr txBox="1"/>
          <p:nvPr/>
        </p:nvSpPr>
        <p:spPr>
          <a:xfrm>
            <a:off x="734788" y="3986164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Alam</a:t>
            </a:r>
            <a:endParaRPr lang="en-US" sz="24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Assistant Headmaster</a:t>
            </a:r>
          </a:p>
          <a:p>
            <a:pPr algn="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Dighulia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Shahid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Mizanur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Rahman High School, Tangail.</a:t>
            </a: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E-mail: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Jahangir.icttang@gmail.com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Cell : 01710500769.</a:t>
            </a:r>
            <a:endParaRPr lang="en-US" b="1" dirty="0">
              <a:latin typeface="Book Antiqua" panose="02040602050305030304" pitchFamily="18" charset="0"/>
              <a:cs typeface="Kalpurush" pitchFamily="2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1202729-A758-40D4-B7FB-7B8B4FE57407}"/>
              </a:ext>
            </a:extLst>
          </p:cNvPr>
          <p:cNvSpPr/>
          <p:nvPr/>
        </p:nvSpPr>
        <p:spPr bwMode="auto">
          <a:xfrm>
            <a:off x="7355390" y="1421220"/>
            <a:ext cx="3181312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Lesson Introduction</a:t>
            </a:r>
            <a:endParaRPr lang="en-US" sz="2200" b="1" dirty="0"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A2D7A-FE19-4ACC-BF93-7A50C13B8DC8}"/>
              </a:ext>
            </a:extLst>
          </p:cNvPr>
          <p:cNvSpPr txBox="1"/>
          <p:nvPr/>
        </p:nvSpPr>
        <p:spPr>
          <a:xfrm>
            <a:off x="6417992" y="4072296"/>
            <a:ext cx="4868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Class : VI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Section : A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Sub : English Second Paper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Topic : Present Indefinite Tense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1851E4-3DAD-49EA-BD47-63A4EC027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8" y="2113708"/>
            <a:ext cx="1934899" cy="24227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0A961E-DB97-423D-8D0D-FB02FB67C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3779" y="2148162"/>
            <a:ext cx="2076783" cy="265061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22262C-25E9-4EF8-B70A-33CA0DF29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825">
        <p14:gallery dir="r"/>
      </p:transition>
    </mc:Choice>
    <mc:Fallback>
      <p:transition spd="slow" advTm="3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n.png">
            <a:extLst>
              <a:ext uri="{FF2B5EF4-FFF2-40B4-BE49-F238E27FC236}">
                <a16:creationId xmlns:a16="http://schemas.microsoft.com/office/drawing/2014/main" id="{4BF9D409-B534-49A2-99A0-D30833E61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46" y="1588635"/>
            <a:ext cx="3347898" cy="2315083"/>
          </a:xfrm>
          <a:prstGeom prst="rect">
            <a:avLst/>
          </a:prstGeom>
        </p:spPr>
      </p:pic>
      <p:pic>
        <p:nvPicPr>
          <p:cNvPr id="13" name="Picture 12" descr="cow.png">
            <a:extLst>
              <a:ext uri="{FF2B5EF4-FFF2-40B4-BE49-F238E27FC236}">
                <a16:creationId xmlns:a16="http://schemas.microsoft.com/office/drawing/2014/main" id="{F8B3F294-84AD-4CED-B698-AC7354093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29" y="1620629"/>
            <a:ext cx="3367393" cy="2315083"/>
          </a:xfrm>
          <a:prstGeom prst="rect">
            <a:avLst/>
          </a:prstGeom>
        </p:spPr>
      </p:pic>
      <p:pic>
        <p:nvPicPr>
          <p:cNvPr id="14" name="Picture 13" descr="going.png">
            <a:extLst>
              <a:ext uri="{FF2B5EF4-FFF2-40B4-BE49-F238E27FC236}">
                <a16:creationId xmlns:a16="http://schemas.microsoft.com/office/drawing/2014/main" id="{651AEBF4-6950-4B1A-B48B-2C446B1E9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668" y="1560565"/>
            <a:ext cx="3472625" cy="23150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5775D9-9BCA-48E7-B22E-1F56F297FE27}"/>
              </a:ext>
            </a:extLst>
          </p:cNvPr>
          <p:cNvSpPr txBox="1"/>
          <p:nvPr/>
        </p:nvSpPr>
        <p:spPr>
          <a:xfrm>
            <a:off x="784273" y="330585"/>
            <a:ext cx="10891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Mind set up :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Can you speak in English about the following pictures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DC009-56EC-4F7B-A4DB-03735F79303C}"/>
              </a:ext>
            </a:extLst>
          </p:cNvPr>
          <p:cNvSpPr txBox="1"/>
          <p:nvPr/>
        </p:nvSpPr>
        <p:spPr>
          <a:xfrm>
            <a:off x="442929" y="4164938"/>
            <a:ext cx="3367392" cy="446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Book Antiqua" panose="02040602050305030304" pitchFamily="18" charset="0"/>
              </a:rPr>
              <a:t>The cow lives on grass.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8C5723-2215-4D46-AF71-F8AF28D9CA82}"/>
              </a:ext>
            </a:extLst>
          </p:cNvPr>
          <p:cNvSpPr/>
          <p:nvPr/>
        </p:nvSpPr>
        <p:spPr>
          <a:xfrm>
            <a:off x="4301046" y="4160750"/>
            <a:ext cx="3367392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The sun rises in the east.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470D62-C117-4BE1-A33A-03BDF195FAAC}"/>
              </a:ext>
            </a:extLst>
          </p:cNvPr>
          <p:cNvSpPr/>
          <p:nvPr/>
        </p:nvSpPr>
        <p:spPr>
          <a:xfrm>
            <a:off x="8139667" y="4160750"/>
            <a:ext cx="34726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Book Antiqua" panose="02040602050305030304" pitchFamily="18" charset="0"/>
                <a:cs typeface="Times New Roman" pitchFamily="18" charset="0"/>
              </a:rPr>
              <a:t>They go to school everyday.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F23705-0DC1-43D2-AC8E-8C31B44D4037}"/>
              </a:ext>
            </a:extLst>
          </p:cNvPr>
          <p:cNvSpPr txBox="1"/>
          <p:nvPr/>
        </p:nvSpPr>
        <p:spPr>
          <a:xfrm>
            <a:off x="2767134" y="5237371"/>
            <a:ext cx="66975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T. Can you say what kind of tense are those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88EB0C-035A-44B0-9986-0DD3852AB6DB}"/>
              </a:ext>
            </a:extLst>
          </p:cNvPr>
          <p:cNvSpPr txBox="1"/>
          <p:nvPr/>
        </p:nvSpPr>
        <p:spPr>
          <a:xfrm>
            <a:off x="2767134" y="5237371"/>
            <a:ext cx="669759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S. Sir, They are present Indefinite tense.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F0E9B-EA70-4206-9DF8-720046BD5CED}"/>
              </a:ext>
            </a:extLst>
          </p:cNvPr>
          <p:cNvSpPr txBox="1"/>
          <p:nvPr/>
        </p:nvSpPr>
        <p:spPr>
          <a:xfrm>
            <a:off x="2356924" y="5237371"/>
            <a:ext cx="774661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T. You are right. Thank a lot. Everybody claps for him</a:t>
            </a:r>
          </a:p>
        </p:txBody>
      </p:sp>
    </p:spTree>
    <p:extLst>
      <p:ext uri="{BB962C8B-B14F-4D97-AF65-F5344CB8AC3E}">
        <p14:creationId xmlns:p14="http://schemas.microsoft.com/office/powerpoint/2010/main" val="37757295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C5EA6-DACE-4202-A680-A9908A6C0B99}"/>
              </a:ext>
            </a:extLst>
          </p:cNvPr>
          <p:cNvSpPr txBox="1"/>
          <p:nvPr/>
        </p:nvSpPr>
        <p:spPr>
          <a:xfrm>
            <a:off x="665871" y="2875002"/>
            <a:ext cx="108602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So, we will discuss on-</a:t>
            </a:r>
          </a:p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Present Indefinite Tense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7A5FF7-4C63-4168-B04F-1C364AA97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EA20-2ECA-4FFB-BB8E-ADFEE77270BE}"/>
              </a:ext>
            </a:extLst>
          </p:cNvPr>
          <p:cNvSpPr txBox="1"/>
          <p:nvPr/>
        </p:nvSpPr>
        <p:spPr>
          <a:xfrm>
            <a:off x="1810043" y="807053"/>
            <a:ext cx="8571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Lesson declaration</a:t>
            </a:r>
            <a:endParaRPr lang="en-US" sz="8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3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73">
        <p15:prstTrans prst="crush"/>
      </p:transition>
    </mc:Choice>
    <mc:Fallback>
      <p:transition spd="slow" advTm="15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C7717-3C5D-48CC-B510-B40EE056A404}"/>
              </a:ext>
            </a:extLst>
          </p:cNvPr>
          <p:cNvSpPr txBox="1"/>
          <p:nvPr/>
        </p:nvSpPr>
        <p:spPr>
          <a:xfrm>
            <a:off x="2743199" y="694006"/>
            <a:ext cx="67056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Kalpurush" panose="02000600000000000000" pitchFamily="2" charset="0"/>
              </a:rPr>
              <a:t>Lesson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DB6172-18C9-49D3-8D9D-961B8F522EDC}"/>
              </a:ext>
            </a:extLst>
          </p:cNvPr>
          <p:cNvSpPr/>
          <p:nvPr/>
        </p:nvSpPr>
        <p:spPr>
          <a:xfrm>
            <a:off x="1133621" y="1791290"/>
            <a:ext cx="9924757" cy="3657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By the end of the lesson students will be able to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Book Antiqua" panose="02040602050305030304" pitchFamily="18" charset="0"/>
              <a:cs typeface="Kalpurush" panose="020006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rgbClr val="00206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tell how many kinds of tenses 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write the structure of Present Indefinite Tense 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tx1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make correct sentence according to Present Indefinite Tense.</a:t>
            </a:r>
          </a:p>
          <a:p>
            <a:pPr>
              <a:buFont typeface="Wingdings" pitchFamily="2" charset="2"/>
              <a:buChar char="Ø"/>
            </a:pPr>
            <a:endParaRPr lang="en-US" sz="3000" b="1" dirty="0">
              <a:solidFill>
                <a:schemeClr val="tx1"/>
              </a:solidFill>
              <a:latin typeface="Book Antiqua" panose="02040602050305030304" pitchFamily="18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AABB-CED0-41E4-AC81-3992D94D5267}"/>
              </a:ext>
            </a:extLst>
          </p:cNvPr>
          <p:cNvSpPr txBox="1">
            <a:spLocks/>
          </p:cNvSpPr>
          <p:nvPr/>
        </p:nvSpPr>
        <p:spPr>
          <a:xfrm>
            <a:off x="3081411" y="522543"/>
            <a:ext cx="6019800" cy="5622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Present Indefinite Tense</a:t>
            </a: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87583BA1-7C27-4304-ACEF-B7BD348B4C02}"/>
              </a:ext>
            </a:extLst>
          </p:cNvPr>
          <p:cNvSpPr/>
          <p:nvPr/>
        </p:nvSpPr>
        <p:spPr>
          <a:xfrm>
            <a:off x="609601" y="4558641"/>
            <a:ext cx="10963420" cy="1723630"/>
          </a:xfrm>
          <a:prstGeom prst="round2Diag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u="sng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Definition: </a:t>
            </a:r>
            <a:r>
              <a:rPr lang="en-US" sz="3200" b="1" dirty="0">
                <a:solidFill>
                  <a:srgbClr val="FFFF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Present Indefinite Tense denotes an action in the present time of habitual event, universal truth, historical  events and near future.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3086F-8882-468B-AB1F-5B12E7718CAC}"/>
              </a:ext>
            </a:extLst>
          </p:cNvPr>
          <p:cNvSpPr txBox="1"/>
          <p:nvPr/>
        </p:nvSpPr>
        <p:spPr>
          <a:xfrm>
            <a:off x="1030459" y="3844167"/>
            <a:ext cx="1035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Can anyone say the definition of Present Indefinite Tense.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EB8AF9-5769-4D62-A494-89B4C2CD1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63" y="1342030"/>
            <a:ext cx="4013606" cy="247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72712A-7483-445C-A2EE-DD85B62B2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11" y="961030"/>
            <a:ext cx="40640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4D4E45-CB27-4135-9FFD-4EA710B51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3" y="1229836"/>
            <a:ext cx="4013606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1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2582-1BC0-4AED-BF8A-DE89CA585BC0}"/>
              </a:ext>
            </a:extLst>
          </p:cNvPr>
          <p:cNvSpPr txBox="1">
            <a:spLocks/>
          </p:cNvSpPr>
          <p:nvPr/>
        </p:nvSpPr>
        <p:spPr>
          <a:xfrm>
            <a:off x="1401495" y="3038623"/>
            <a:ext cx="9271195" cy="25603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>
                <a:latin typeface="Book Antiqua" panose="02040602050305030304" pitchFamily="18" charset="0"/>
                <a:cs typeface="Times New Roman" pitchFamily="18" charset="0"/>
              </a:rPr>
              <a:t>Aff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:  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Sub + </a:t>
            </a:r>
            <a:r>
              <a:rPr lang="en-US" b="1" dirty="0" err="1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V1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 + obj.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Neg : </a:t>
            </a: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Sub + do not/ does not + </a:t>
            </a:r>
            <a:r>
              <a:rPr lang="en-US" b="1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V1</a:t>
            </a: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 + obj.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>
                <a:latin typeface="Book Antiqua" panose="02040602050305030304" pitchFamily="18" charset="0"/>
                <a:cs typeface="Times New Roman" pitchFamily="18" charset="0"/>
              </a:rPr>
              <a:t>Intre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 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Do/ Does + Sub +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V1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 + obj 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If subject is third person singular number then s/es will be add with principle verb.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B20C4-2449-4FE4-BB6C-46AF3474C21F}"/>
              </a:ext>
            </a:extLst>
          </p:cNvPr>
          <p:cNvSpPr txBox="1"/>
          <p:nvPr/>
        </p:nvSpPr>
        <p:spPr>
          <a:xfrm>
            <a:off x="1261403" y="1827100"/>
            <a:ext cx="966919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Can anyone say the structure of Present Indefinite Tense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2D3C57-DACD-472F-A0B3-36A9EB8FA064}"/>
              </a:ext>
            </a:extLst>
          </p:cNvPr>
          <p:cNvSpPr txBox="1">
            <a:spLocks/>
          </p:cNvSpPr>
          <p:nvPr/>
        </p:nvSpPr>
        <p:spPr>
          <a:xfrm>
            <a:off x="2006991" y="619294"/>
            <a:ext cx="8178018" cy="6397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Present Indefinite Tense</a:t>
            </a:r>
          </a:p>
        </p:txBody>
      </p:sp>
    </p:spTree>
    <p:extLst>
      <p:ext uri="{BB962C8B-B14F-4D97-AF65-F5344CB8AC3E}">
        <p14:creationId xmlns:p14="http://schemas.microsoft.com/office/powerpoint/2010/main" val="365597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D36B3-D10F-4196-87B5-D322B99E9CB3}"/>
              </a:ext>
            </a:extLst>
          </p:cNvPr>
          <p:cNvSpPr/>
          <p:nvPr/>
        </p:nvSpPr>
        <p:spPr>
          <a:xfrm>
            <a:off x="900332" y="3629464"/>
            <a:ext cx="10675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If in the sentence there is </a:t>
            </a:r>
            <a:r>
              <a:rPr lang="en-US" sz="28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everyday/ always/ regularly/ occasionally/ usually/ often/ sometimes/ generally</a:t>
            </a:r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 , the sentence will be </a:t>
            </a:r>
            <a:r>
              <a:rPr lang="en-US" sz="28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Present Indefinite tense. </a:t>
            </a:r>
          </a:p>
        </p:txBody>
      </p:sp>
      <p:pic>
        <p:nvPicPr>
          <p:cNvPr id="3" name="Picture 2" descr="qu.jpg">
            <a:extLst>
              <a:ext uri="{FF2B5EF4-FFF2-40B4-BE49-F238E27FC236}">
                <a16:creationId xmlns:a16="http://schemas.microsoft.com/office/drawing/2014/main" id="{D9B7226E-E6F5-4A60-AE3E-FAC656FB8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49" y="1648264"/>
            <a:ext cx="28575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9F855-CC7F-44C0-930D-BA1D53580F42}"/>
              </a:ext>
            </a:extLst>
          </p:cNvPr>
          <p:cNvSpPr txBox="1"/>
          <p:nvPr/>
        </p:nvSpPr>
        <p:spPr>
          <a:xfrm>
            <a:off x="986241" y="5069056"/>
            <a:ext cx="881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Example :  Mother reads the Quran everyday.</a:t>
            </a:r>
          </a:p>
          <a:p>
            <a:r>
              <a:rPr lang="en-US" sz="2800" b="1" dirty="0">
                <a:latin typeface="Book Antiqua" panose="02040602050305030304" pitchFamily="18" charset="0"/>
                <a:cs typeface="Times New Roman" pitchFamily="18" charset="0"/>
              </a:rPr>
              <a:t>                     Regularly I pay my tuition fees. etc.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18700-DA7A-45A9-9169-26B9C5307DE8}"/>
              </a:ext>
            </a:extLst>
          </p:cNvPr>
          <p:cNvSpPr txBox="1">
            <a:spLocks/>
          </p:cNvSpPr>
          <p:nvPr/>
        </p:nvSpPr>
        <p:spPr>
          <a:xfrm>
            <a:off x="2006991" y="619294"/>
            <a:ext cx="8178018" cy="6397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Present Indefinite Tense</a:t>
            </a:r>
          </a:p>
        </p:txBody>
      </p:sp>
    </p:spTree>
    <p:extLst>
      <p:ext uri="{BB962C8B-B14F-4D97-AF65-F5344CB8AC3E}">
        <p14:creationId xmlns:p14="http://schemas.microsoft.com/office/powerpoint/2010/main" val="144047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AEE998-9FEB-46AD-9E19-3C0FFC17FD65}"/>
              </a:ext>
            </a:extLst>
          </p:cNvPr>
          <p:cNvSpPr txBox="1"/>
          <p:nvPr/>
        </p:nvSpPr>
        <p:spPr>
          <a:xfrm>
            <a:off x="987083" y="555674"/>
            <a:ext cx="1030927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anose="02040602050305030304" pitchFamily="18" charset="0"/>
              </a:rPr>
              <a:t>Pair work: 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Ask and answer </a:t>
            </a:r>
            <a:r>
              <a:rPr lang="en-US" sz="3200" b="1" dirty="0">
                <a:latin typeface="Book Antiqua" panose="02040602050305030304" pitchFamily="18" charset="0"/>
              </a:rPr>
              <a:t>- Follow the conversation</a:t>
            </a:r>
          </a:p>
        </p:txBody>
      </p:sp>
      <p:pic>
        <p:nvPicPr>
          <p:cNvPr id="3" name="Picture 2" descr="IMG_20141021_102601.jpg">
            <a:extLst>
              <a:ext uri="{FF2B5EF4-FFF2-40B4-BE49-F238E27FC236}">
                <a16:creationId xmlns:a16="http://schemas.microsoft.com/office/drawing/2014/main" id="{A0A46CBA-61C9-4F4C-9A00-C2C70F4319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36" y="2422574"/>
            <a:ext cx="3044092" cy="2514600"/>
          </a:xfrm>
          <a:prstGeom prst="rect">
            <a:avLst/>
          </a:prstGeom>
        </p:spPr>
      </p:pic>
      <p:pic>
        <p:nvPicPr>
          <p:cNvPr id="4" name="Picture 3" descr="IMG_20141021_105903.jpg">
            <a:extLst>
              <a:ext uri="{FF2B5EF4-FFF2-40B4-BE49-F238E27FC236}">
                <a16:creationId xmlns:a16="http://schemas.microsoft.com/office/drawing/2014/main" id="{B605F4FB-AE5A-4F69-822C-2D0F107A8C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3920" y="2384474"/>
            <a:ext cx="3000375" cy="2514600"/>
          </a:xfrm>
          <a:prstGeom prst="rect">
            <a:avLst/>
          </a:prstGeom>
        </p:spPr>
      </p:pic>
      <p:sp>
        <p:nvSpPr>
          <p:cNvPr id="5" name="Rectangular Callout 5">
            <a:extLst>
              <a:ext uri="{FF2B5EF4-FFF2-40B4-BE49-F238E27FC236}">
                <a16:creationId xmlns:a16="http://schemas.microsoft.com/office/drawing/2014/main" id="{FD66C195-EF4C-4293-B115-69BDCF321956}"/>
              </a:ext>
            </a:extLst>
          </p:cNvPr>
          <p:cNvSpPr/>
          <p:nvPr/>
        </p:nvSpPr>
        <p:spPr>
          <a:xfrm>
            <a:off x="4465320" y="4137074"/>
            <a:ext cx="3429000" cy="612648"/>
          </a:xfrm>
          <a:prstGeom prst="wedgeRectCallout">
            <a:avLst>
              <a:gd name="adj1" fmla="val -75483"/>
              <a:gd name="adj2" fmla="val -1411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Do you like mango?</a:t>
            </a:r>
          </a:p>
        </p:txBody>
      </p:sp>
      <p:pic>
        <p:nvPicPr>
          <p:cNvPr id="6" name="Picture 5" descr="man.jpg">
            <a:extLst>
              <a:ext uri="{FF2B5EF4-FFF2-40B4-BE49-F238E27FC236}">
                <a16:creationId xmlns:a16="http://schemas.microsoft.com/office/drawing/2014/main" id="{18DA4D5C-B5DF-4025-BDC7-D83E63149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20" y="1393874"/>
            <a:ext cx="1828800" cy="2286000"/>
          </a:xfrm>
          <a:prstGeom prst="rect">
            <a:avLst/>
          </a:prstGeom>
        </p:spPr>
      </p:pic>
      <p:sp>
        <p:nvSpPr>
          <p:cNvPr id="7" name="Rectangular Callout 8">
            <a:extLst>
              <a:ext uri="{FF2B5EF4-FFF2-40B4-BE49-F238E27FC236}">
                <a16:creationId xmlns:a16="http://schemas.microsoft.com/office/drawing/2014/main" id="{9DC4534A-E605-42B8-97FC-FCD458B60FD8}"/>
              </a:ext>
            </a:extLst>
          </p:cNvPr>
          <p:cNvSpPr/>
          <p:nvPr/>
        </p:nvSpPr>
        <p:spPr>
          <a:xfrm>
            <a:off x="4465320" y="4137074"/>
            <a:ext cx="3429000" cy="612648"/>
          </a:xfrm>
          <a:prstGeom prst="wedgeRectCallout">
            <a:avLst>
              <a:gd name="adj1" fmla="val 70465"/>
              <a:gd name="adj2" fmla="val -1384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Yes, I do.</a:t>
            </a:r>
          </a:p>
        </p:txBody>
      </p:sp>
      <p:pic>
        <p:nvPicPr>
          <p:cNvPr id="8" name="Picture 7" descr="Cow.jpg">
            <a:extLst>
              <a:ext uri="{FF2B5EF4-FFF2-40B4-BE49-F238E27FC236}">
                <a16:creationId xmlns:a16="http://schemas.microsoft.com/office/drawing/2014/main" id="{DCD5A4B7-DA81-4C27-A56D-98CA838E9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1317674"/>
            <a:ext cx="2895600" cy="2362200"/>
          </a:xfrm>
          <a:prstGeom prst="rect">
            <a:avLst/>
          </a:prstGeom>
        </p:spPr>
      </p:pic>
      <p:sp>
        <p:nvSpPr>
          <p:cNvPr id="9" name="Rectangular Callout 10">
            <a:extLst>
              <a:ext uri="{FF2B5EF4-FFF2-40B4-BE49-F238E27FC236}">
                <a16:creationId xmlns:a16="http://schemas.microsoft.com/office/drawing/2014/main" id="{81ABB432-264C-42CF-80E6-C93C4325A220}"/>
              </a:ext>
            </a:extLst>
          </p:cNvPr>
          <p:cNvSpPr/>
          <p:nvPr/>
        </p:nvSpPr>
        <p:spPr>
          <a:xfrm>
            <a:off x="4465320" y="4137074"/>
            <a:ext cx="3505200" cy="762000"/>
          </a:xfrm>
          <a:prstGeom prst="wedgeRectCallout">
            <a:avLst>
              <a:gd name="adj1" fmla="val -77413"/>
              <a:gd name="adj2" fmla="val -1303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Mainly, what does the cow give us?</a:t>
            </a:r>
          </a:p>
        </p:txBody>
      </p:sp>
      <p:sp>
        <p:nvSpPr>
          <p:cNvPr id="10" name="Rectangular Callout 11">
            <a:extLst>
              <a:ext uri="{FF2B5EF4-FFF2-40B4-BE49-F238E27FC236}">
                <a16:creationId xmlns:a16="http://schemas.microsoft.com/office/drawing/2014/main" id="{A14D1E36-5566-4C6D-BC3B-2889B9525B92}"/>
              </a:ext>
            </a:extLst>
          </p:cNvPr>
          <p:cNvSpPr/>
          <p:nvPr/>
        </p:nvSpPr>
        <p:spPr>
          <a:xfrm>
            <a:off x="4465320" y="4137074"/>
            <a:ext cx="3505200" cy="762000"/>
          </a:xfrm>
          <a:prstGeom prst="wedgeRectCallout">
            <a:avLst>
              <a:gd name="adj1" fmla="val 65635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Mainly, The cow gives us milk?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4F132-8A98-44A8-AF44-70207364A8EC}"/>
              </a:ext>
            </a:extLst>
          </p:cNvPr>
          <p:cNvSpPr txBox="1"/>
          <p:nvPr/>
        </p:nvSpPr>
        <p:spPr>
          <a:xfrm>
            <a:off x="1308295" y="5203874"/>
            <a:ext cx="981925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Now any two boys come to near my desk and make a dialogue using do/does or don`t/doesn`t.</a:t>
            </a:r>
          </a:p>
        </p:txBody>
      </p:sp>
      <p:pic>
        <p:nvPicPr>
          <p:cNvPr id="12" name="Picture 11" descr="wash.jpg">
            <a:extLst>
              <a:ext uri="{FF2B5EF4-FFF2-40B4-BE49-F238E27FC236}">
                <a16:creationId xmlns:a16="http://schemas.microsoft.com/office/drawing/2014/main" id="{D26AB850-6F08-4950-8FD9-8078D2100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720" y="1317674"/>
            <a:ext cx="2895600" cy="2362200"/>
          </a:xfrm>
          <a:prstGeom prst="rect">
            <a:avLst/>
          </a:prstGeom>
        </p:spPr>
      </p:pic>
      <p:sp>
        <p:nvSpPr>
          <p:cNvPr id="13" name="Rectangular Callout 15">
            <a:extLst>
              <a:ext uri="{FF2B5EF4-FFF2-40B4-BE49-F238E27FC236}">
                <a16:creationId xmlns:a16="http://schemas.microsoft.com/office/drawing/2014/main" id="{A7E702D4-9F1F-4ADC-B226-833A99E36648}"/>
              </a:ext>
            </a:extLst>
          </p:cNvPr>
          <p:cNvSpPr/>
          <p:nvPr/>
        </p:nvSpPr>
        <p:spPr>
          <a:xfrm>
            <a:off x="4465320" y="4137074"/>
            <a:ext cx="3429000" cy="762000"/>
          </a:xfrm>
          <a:prstGeom prst="wedgeRectCallout">
            <a:avLst>
              <a:gd name="adj1" fmla="val -76231"/>
              <a:gd name="adj2" fmla="val -1276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Does he wash his hands before eating?</a:t>
            </a:r>
          </a:p>
        </p:txBody>
      </p:sp>
      <p:sp>
        <p:nvSpPr>
          <p:cNvPr id="14" name="Rectangular Callout 16">
            <a:extLst>
              <a:ext uri="{FF2B5EF4-FFF2-40B4-BE49-F238E27FC236}">
                <a16:creationId xmlns:a16="http://schemas.microsoft.com/office/drawing/2014/main" id="{D287CFA2-5C0E-40ED-8565-0DE5C9E2234E}"/>
              </a:ext>
            </a:extLst>
          </p:cNvPr>
          <p:cNvSpPr/>
          <p:nvPr/>
        </p:nvSpPr>
        <p:spPr>
          <a:xfrm>
            <a:off x="4389120" y="4137074"/>
            <a:ext cx="3581400" cy="762000"/>
          </a:xfrm>
          <a:prstGeom prst="wedgeRectCallout">
            <a:avLst>
              <a:gd name="adj1" fmla="val 67101"/>
              <a:gd name="adj2" fmla="val -1168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Yes, he does.</a:t>
            </a:r>
          </a:p>
        </p:txBody>
      </p:sp>
    </p:spTree>
    <p:extLst>
      <p:ext uri="{BB962C8B-B14F-4D97-AF65-F5344CB8AC3E}">
        <p14:creationId xmlns:p14="http://schemas.microsoft.com/office/powerpoint/2010/main" val="302348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583</Words>
  <Application>Microsoft Office PowerPoint</Application>
  <PresentationFormat>Widescreen</PresentationFormat>
  <Paragraphs>71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Alam</dc:creator>
  <cp:lastModifiedBy>Jahangir Alam</cp:lastModifiedBy>
  <cp:revision>918</cp:revision>
  <dcterms:created xsi:type="dcterms:W3CDTF">2019-11-22T13:16:08Z</dcterms:created>
  <dcterms:modified xsi:type="dcterms:W3CDTF">2019-11-28T22:11:05Z</dcterms:modified>
</cp:coreProperties>
</file>