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6" r:id="rId3"/>
    <p:sldId id="275" r:id="rId4"/>
    <p:sldId id="258" r:id="rId5"/>
    <p:sldId id="259" r:id="rId6"/>
    <p:sldId id="260" r:id="rId7"/>
    <p:sldId id="267" r:id="rId8"/>
    <p:sldId id="262" r:id="rId9"/>
    <p:sldId id="263" r:id="rId10"/>
    <p:sldId id="264" r:id="rId11"/>
    <p:sldId id="265" r:id="rId12"/>
    <p:sldId id="277" r:id="rId13"/>
    <p:sldId id="272" r:id="rId14"/>
    <p:sldId id="261" r:id="rId15"/>
    <p:sldId id="273" r:id="rId16"/>
    <p:sldId id="266" r:id="rId17"/>
    <p:sldId id="268" r:id="rId18"/>
    <p:sldId id="270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E10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5E37-389E-4CD8-863F-7F979F17AF2B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5CF-D741-4D5A-8EDB-6661C180C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16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5E37-389E-4CD8-863F-7F979F17AF2B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5CF-D741-4D5A-8EDB-6661C180C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5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5E37-389E-4CD8-863F-7F979F17AF2B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5CF-D741-4D5A-8EDB-6661C180C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20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5E37-389E-4CD8-863F-7F979F17AF2B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5CF-D741-4D5A-8EDB-6661C180C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8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5E37-389E-4CD8-863F-7F979F17AF2B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5CF-D741-4D5A-8EDB-6661C180C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6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5E37-389E-4CD8-863F-7F979F17AF2B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5CF-D741-4D5A-8EDB-6661C180C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1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5E37-389E-4CD8-863F-7F979F17AF2B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5CF-D741-4D5A-8EDB-6661C180C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5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5E37-389E-4CD8-863F-7F979F17AF2B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5CF-D741-4D5A-8EDB-6661C180C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5E37-389E-4CD8-863F-7F979F17AF2B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5CF-D741-4D5A-8EDB-6661C180C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0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5E37-389E-4CD8-863F-7F979F17AF2B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5CF-D741-4D5A-8EDB-6661C180C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0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5E37-389E-4CD8-863F-7F979F17AF2B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5CF-D741-4D5A-8EDB-6661C180C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6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D5E37-389E-4CD8-863F-7F979F17AF2B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AD5CF-D741-4D5A-8EDB-6661C180C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1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848"/>
            <a:ext cx="9006625" cy="67209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487740"/>
            <a:ext cx="8610600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9600" b="1" i="1" spc="50" dirty="0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/>
              </a:rPr>
              <a:t>স</a:t>
            </a:r>
            <a:r>
              <a:rPr lang="bn-IN" sz="9600" b="1" i="1" spc="50" dirty="0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/>
              </a:rPr>
              <a:t>কল</a:t>
            </a:r>
            <a:r>
              <a:rPr lang="en-US" sz="9600" b="1" i="1" spc="50" dirty="0" err="1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/>
              </a:rPr>
              <a:t>কে</a:t>
            </a:r>
            <a:r>
              <a:rPr lang="en-US" sz="9600" b="1" i="1" spc="50" dirty="0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9600" b="1" i="1" spc="50" dirty="0" err="1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/>
              </a:rPr>
              <a:t>স্বাগতম</a:t>
            </a:r>
            <a:endParaRPr lang="en-US" sz="9600" b="1" i="1" spc="50" dirty="0">
              <a:ln w="38100">
                <a:solidFill>
                  <a:schemeClr val="tx1"/>
                </a:solidFill>
              </a:ln>
              <a:solidFill>
                <a:srgbClr val="0070C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24540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8000" b="1" u="sng" dirty="0" err="1" smtClean="0">
                <a:latin typeface="NikoshBAN" pitchFamily="2" charset="0"/>
              </a:rPr>
              <a:t>বৃষ্টিপাতের</a:t>
            </a:r>
            <a:r>
              <a:rPr lang="en-US" sz="8000" b="1" u="sng" dirty="0" smtClean="0">
                <a:latin typeface="NikoshBAN" pitchFamily="2" charset="0"/>
              </a:rPr>
              <a:t> </a:t>
            </a:r>
            <a:r>
              <a:rPr lang="en-US" sz="8000" b="1" u="sng" dirty="0" err="1" smtClean="0">
                <a:latin typeface="NikoshBAN" pitchFamily="2" charset="0"/>
              </a:rPr>
              <a:t>কারণ</a:t>
            </a:r>
            <a:r>
              <a:rPr lang="en-US" sz="8000" b="1" u="sng" dirty="0" smtClean="0">
                <a:latin typeface="NikoshBAN" pitchFamily="2" charset="0"/>
              </a:rPr>
              <a:t> </a:t>
            </a:r>
            <a:r>
              <a:rPr lang="en-US" u="sng" dirty="0" smtClean="0">
                <a:latin typeface="NikoshBAN" pitchFamily="2" charset="0"/>
              </a:rPr>
              <a:t> 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04800" y="3217285"/>
            <a:ext cx="2133600" cy="156966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 err="1">
                <a:latin typeface="NikoshBAN" pitchFamily="2" charset="0"/>
              </a:rPr>
              <a:t>বাতাসে</a:t>
            </a:r>
            <a:r>
              <a:rPr lang="en-US" sz="3200" dirty="0">
                <a:latin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</a:rPr>
              <a:t>জলীয়বাষ্পের</a:t>
            </a:r>
            <a:r>
              <a:rPr lang="en-US" sz="3200" dirty="0">
                <a:latin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</a:rPr>
              <a:t>উপস্থিতি</a:t>
            </a:r>
            <a:endParaRPr lang="en-US" sz="3200" dirty="0">
              <a:latin typeface="NikoshBAN" pitchFamily="2" charset="0"/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3352800" y="4170218"/>
            <a:ext cx="2209800" cy="1077218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IN" sz="3200" dirty="0" smtClean="0">
                <a:latin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</a:rPr>
              <a:t>বায়ু</a:t>
            </a:r>
            <a:r>
              <a:rPr lang="bn-IN" sz="3200" dirty="0" smtClean="0">
                <a:latin typeface="NikoshBAN" pitchFamily="2" charset="0"/>
              </a:rPr>
              <a:t>র  </a:t>
            </a:r>
            <a:r>
              <a:rPr lang="en-US" sz="3200" dirty="0" err="1" smtClean="0">
                <a:latin typeface="NikoshBAN" pitchFamily="2" charset="0"/>
              </a:rPr>
              <a:t>উর্ধ্বগমন</a:t>
            </a:r>
            <a:endParaRPr lang="en-US" sz="3200" dirty="0">
              <a:latin typeface="NikoshBAN" pitchFamily="2" charset="0"/>
            </a:endParaRP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6781800" y="3200400"/>
            <a:ext cx="2133600" cy="107721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 err="1">
                <a:latin typeface="NikoshBAN" pitchFamily="2" charset="0"/>
              </a:rPr>
              <a:t>বায়ুমন্ডলের</a:t>
            </a:r>
            <a:r>
              <a:rPr lang="en-US" sz="3200" dirty="0">
                <a:latin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</a:rPr>
              <a:t>উষ্ণতা</a:t>
            </a:r>
            <a:r>
              <a:rPr lang="en-US" sz="3200" dirty="0">
                <a:latin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</a:rPr>
              <a:t>হ্রাস</a:t>
            </a:r>
            <a:r>
              <a:rPr lang="en-US" sz="3200" dirty="0">
                <a:latin typeface="NikoshBAN" pitchFamily="2" charset="0"/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68036" y="2150485"/>
            <a:ext cx="7966364" cy="1981200"/>
            <a:chOff x="568036" y="2150485"/>
            <a:chExt cx="7543800" cy="1981200"/>
          </a:xfrm>
        </p:grpSpPr>
        <p:sp>
          <p:nvSpPr>
            <p:cNvPr id="6" name="Down Arrow 5"/>
            <p:cNvSpPr/>
            <p:nvPr/>
          </p:nvSpPr>
          <p:spPr>
            <a:xfrm>
              <a:off x="568036" y="2362200"/>
              <a:ext cx="457200" cy="838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3844636" y="2379085"/>
              <a:ext cx="457200" cy="1752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7654636" y="2379085"/>
              <a:ext cx="457200" cy="78581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644236" y="2150485"/>
              <a:ext cx="7391400" cy="2286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511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5791200" cy="609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>
                <a:latin typeface="NikoshBAN" pitchFamily="2" charset="0"/>
              </a:rPr>
              <a:t>বৃষ্টিপাতের</a:t>
            </a:r>
            <a:r>
              <a:rPr lang="en-US" b="1" dirty="0" smtClean="0">
                <a:latin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</a:rPr>
              <a:t>শ্রেণিবিভাগ</a:t>
            </a:r>
            <a:endParaRPr lang="en-US" b="1" dirty="0" smtClean="0">
              <a:latin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4" y="3905310"/>
            <a:ext cx="4360863" cy="235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3905311"/>
            <a:ext cx="4322763" cy="234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58925" y="3505200"/>
            <a:ext cx="1412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err="1">
                <a:latin typeface="NikoshBAN" pitchFamily="2" charset="0"/>
              </a:rPr>
              <a:t>পরিচলন</a:t>
            </a:r>
            <a:r>
              <a:rPr lang="en-US" sz="2000" dirty="0">
                <a:latin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</a:rPr>
              <a:t>বৃষ্টি</a:t>
            </a:r>
            <a:endParaRPr lang="en-US" sz="2000" dirty="0">
              <a:latin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03888" y="3505200"/>
            <a:ext cx="1687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err="1">
                <a:latin typeface="NikoshBAN" pitchFamily="2" charset="0"/>
              </a:rPr>
              <a:t>শৈলোৎক্ষেপ</a:t>
            </a:r>
            <a:r>
              <a:rPr lang="en-US" sz="2000" dirty="0">
                <a:latin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</a:rPr>
              <a:t>বৃষ্টি</a:t>
            </a:r>
            <a:endParaRPr lang="en-US" sz="2000" dirty="0">
              <a:latin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914400"/>
            <a:ext cx="43608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14400" y="6305490"/>
            <a:ext cx="228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err="1" smtClean="0">
                <a:latin typeface="NikoshBAN" pitchFamily="2" charset="0"/>
              </a:rPr>
              <a:t>বায়ু</a:t>
            </a:r>
            <a:r>
              <a:rPr lang="en-US" sz="2000" dirty="0" smtClean="0">
                <a:latin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</a:rPr>
              <a:t>প্রাচীর</a:t>
            </a:r>
            <a:r>
              <a:rPr lang="en-US" sz="2000" dirty="0" smtClean="0">
                <a:latin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</a:rPr>
              <a:t>জনিত</a:t>
            </a:r>
            <a:r>
              <a:rPr lang="en-US" sz="2000" dirty="0">
                <a:latin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</a:rPr>
              <a:t>বৃষ্টি</a:t>
            </a:r>
            <a:endParaRPr lang="en-US" sz="2000" dirty="0">
              <a:latin typeface="NikoshBAN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51503" y="6305490"/>
            <a:ext cx="1104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err="1">
                <a:latin typeface="NikoshBAN" pitchFamily="2" charset="0"/>
              </a:rPr>
              <a:t>ঘূর্ণি</a:t>
            </a:r>
            <a:r>
              <a:rPr lang="en-US" sz="2000" dirty="0">
                <a:latin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</a:rPr>
              <a:t>বৃষ্টি</a:t>
            </a:r>
            <a:endParaRPr lang="en-US" sz="2000" dirty="0">
              <a:latin typeface="NikoshBAN" pitchFamily="2" charset="0"/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43227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33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8D911A6-A5C5-4828-8B54-43705CF712A1}"/>
              </a:ext>
            </a:extLst>
          </p:cNvPr>
          <p:cNvSpPr/>
          <p:nvPr/>
        </p:nvSpPr>
        <p:spPr>
          <a:xfrm>
            <a:off x="2362200" y="381000"/>
            <a:ext cx="3733800" cy="7374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as-IN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6633D5B-EF0A-46AE-AF75-8FD65CA7259E}"/>
              </a:ext>
            </a:extLst>
          </p:cNvPr>
          <p:cNvSpPr/>
          <p:nvPr/>
        </p:nvSpPr>
        <p:spPr>
          <a:xfrm>
            <a:off x="304800" y="2084691"/>
            <a:ext cx="8153400" cy="1756784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28575"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3600" dirty="0" err="1">
                <a:latin typeface="NikoshBAN" pitchFamily="2" charset="0"/>
              </a:rPr>
              <a:t>পরিচলন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</a:rPr>
              <a:t>বৃষ্টি</a:t>
            </a:r>
            <a:r>
              <a:rPr lang="bn-IN" sz="3600" dirty="0" smtClean="0">
                <a:latin typeface="NikoshBAN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>
                <a:latin typeface="NikoshBAN" pitchFamily="2" charset="0"/>
              </a:rPr>
              <a:t>শৈলোৎক্ষেপ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</a:rPr>
              <a:t>বৃষ্টি</a:t>
            </a:r>
            <a:r>
              <a:rPr lang="bn-IN" sz="3600" dirty="0" smtClean="0">
                <a:latin typeface="NikoshBAN" pitchFamily="2" charset="0"/>
              </a:rPr>
              <a:t>র মধ্যে</a:t>
            </a:r>
          </a:p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নির্ণয় কর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8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924580"/>
            <a:ext cx="358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IN" sz="2800" dirty="0" smtClean="0">
                <a:latin typeface="NikoshBAN" pitchFamily="2" charset="0"/>
              </a:rPr>
              <a:t>এসো একটা ভিডিও দেখি</a:t>
            </a:r>
            <a:endParaRPr lang="en-US" sz="2800" dirty="0">
              <a:latin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419459"/>
              </p:ext>
            </p:extLst>
          </p:nvPr>
        </p:nvGraphicFramePr>
        <p:xfrm>
          <a:off x="4114800" y="25812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25812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924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7939557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71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732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228600"/>
            <a:ext cx="8763000" cy="169277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2600" b="1" u="sng" dirty="0" err="1">
                <a:latin typeface="NikoshBAN"/>
              </a:rPr>
              <a:t>পরিচলন</a:t>
            </a:r>
            <a:r>
              <a:rPr lang="en-US" sz="2600" b="1" u="sng" dirty="0">
                <a:latin typeface="NikoshBAN"/>
              </a:rPr>
              <a:t> </a:t>
            </a:r>
            <a:r>
              <a:rPr lang="en-US" sz="2600" b="1" u="sng" dirty="0" err="1" smtClean="0">
                <a:latin typeface="NikoshBAN"/>
              </a:rPr>
              <a:t>বৃষ্টি</a:t>
            </a:r>
            <a:r>
              <a:rPr lang="bn-IN" sz="2600" b="1" u="sng" dirty="0" smtClean="0">
                <a:latin typeface="NikoshBAN"/>
              </a:rPr>
              <a:t>ঃ</a:t>
            </a:r>
            <a:r>
              <a:rPr lang="en-US" sz="2600" dirty="0" err="1" smtClean="0">
                <a:latin typeface="NikoshBAN"/>
              </a:rPr>
              <a:t>দিনর</a:t>
            </a:r>
            <a:r>
              <a:rPr lang="en-US" sz="2600" dirty="0" smtClean="0">
                <a:latin typeface="NikoshBAN"/>
              </a:rPr>
              <a:t> </a:t>
            </a:r>
            <a:r>
              <a:rPr lang="en-US" sz="2600" dirty="0" err="1" smtClean="0">
                <a:latin typeface="NikoshBAN"/>
              </a:rPr>
              <a:t>বেলায়</a:t>
            </a:r>
            <a:r>
              <a:rPr lang="en-US" sz="2600" dirty="0" smtClean="0">
                <a:latin typeface="NikoshBAN"/>
              </a:rPr>
              <a:t> </a:t>
            </a:r>
            <a:r>
              <a:rPr lang="en-US" sz="2600" dirty="0" err="1" smtClean="0">
                <a:latin typeface="NikoshBAN"/>
              </a:rPr>
              <a:t>সূর্যের</a:t>
            </a:r>
            <a:r>
              <a:rPr lang="en-US" sz="2600" dirty="0" smtClean="0">
                <a:latin typeface="NikoshBAN"/>
              </a:rPr>
              <a:t> </a:t>
            </a:r>
            <a:r>
              <a:rPr lang="en-US" sz="2600" dirty="0" err="1" smtClean="0">
                <a:latin typeface="NikoshBAN"/>
              </a:rPr>
              <a:t>কিরনে</a:t>
            </a:r>
            <a:r>
              <a:rPr lang="en-US" sz="2600" dirty="0" smtClean="0">
                <a:latin typeface="NikoshBAN"/>
              </a:rPr>
              <a:t> </a:t>
            </a:r>
            <a:r>
              <a:rPr lang="en-US" sz="2600" dirty="0" err="1" smtClean="0">
                <a:latin typeface="NikoshBAN"/>
              </a:rPr>
              <a:t>পানি</a:t>
            </a:r>
            <a:r>
              <a:rPr lang="en-US" sz="2600" dirty="0" smtClean="0">
                <a:latin typeface="NikoshBAN"/>
              </a:rPr>
              <a:t> </a:t>
            </a:r>
            <a:r>
              <a:rPr lang="en-US" sz="2600" dirty="0" err="1" smtClean="0">
                <a:latin typeface="NikoshBAN"/>
              </a:rPr>
              <a:t>বাষ্পে</a:t>
            </a:r>
            <a:r>
              <a:rPr lang="en-US" sz="2600" dirty="0" smtClean="0">
                <a:latin typeface="NikoshBAN"/>
              </a:rPr>
              <a:t> </a:t>
            </a:r>
            <a:r>
              <a:rPr lang="en-US" sz="2600" dirty="0" err="1" smtClean="0">
                <a:latin typeface="NikoshBAN"/>
              </a:rPr>
              <a:t>পরিণত</a:t>
            </a:r>
            <a:r>
              <a:rPr lang="en-US" sz="2600" dirty="0">
                <a:latin typeface="NikoshBAN"/>
              </a:rPr>
              <a:t>  </a:t>
            </a:r>
            <a:r>
              <a:rPr lang="en-US" sz="2600" dirty="0" err="1" smtClean="0">
                <a:latin typeface="NikoshBAN"/>
              </a:rPr>
              <a:t>হয়ে</a:t>
            </a:r>
            <a:r>
              <a:rPr lang="en-US" sz="2600" dirty="0" smtClean="0">
                <a:latin typeface="NikoshBAN"/>
              </a:rPr>
              <a:t> </a:t>
            </a:r>
            <a:r>
              <a:rPr lang="en-US" sz="2600" dirty="0" err="1" smtClean="0">
                <a:latin typeface="NikoshBAN"/>
              </a:rPr>
              <a:t>সোজা</a:t>
            </a:r>
            <a:r>
              <a:rPr lang="en-US" sz="2600" dirty="0" smtClean="0">
                <a:latin typeface="NikoshBAN"/>
              </a:rPr>
              <a:t> </a:t>
            </a:r>
            <a:r>
              <a:rPr lang="en-US" sz="2600" dirty="0" err="1" smtClean="0">
                <a:latin typeface="NikoshBAN"/>
              </a:rPr>
              <a:t>উপরের</a:t>
            </a:r>
            <a:r>
              <a:rPr lang="en-US" sz="2600" dirty="0" smtClean="0">
                <a:latin typeface="NikoshBAN"/>
              </a:rPr>
              <a:t> </a:t>
            </a:r>
            <a:r>
              <a:rPr lang="en-US" sz="2600" dirty="0" err="1" smtClean="0">
                <a:latin typeface="NikoshBAN"/>
              </a:rPr>
              <a:t>দিকে</a:t>
            </a:r>
            <a:r>
              <a:rPr lang="en-US" sz="2600" dirty="0" smtClean="0">
                <a:latin typeface="NikoshBAN"/>
              </a:rPr>
              <a:t> </a:t>
            </a:r>
            <a:r>
              <a:rPr lang="en-US" sz="2600" dirty="0" err="1" smtClean="0">
                <a:latin typeface="NikoshBAN"/>
              </a:rPr>
              <a:t>উঠে</a:t>
            </a:r>
            <a:r>
              <a:rPr lang="en-US" sz="2600" dirty="0" smtClean="0">
                <a:latin typeface="NikoshBAN"/>
              </a:rPr>
              <a:t> </a:t>
            </a:r>
            <a:r>
              <a:rPr lang="en-US" sz="2600" dirty="0" err="1" smtClean="0">
                <a:latin typeface="NikoshBAN"/>
              </a:rPr>
              <a:t>যায়</a:t>
            </a:r>
            <a:r>
              <a:rPr lang="en-US" sz="2600" dirty="0" smtClean="0">
                <a:latin typeface="NikoshBAN"/>
              </a:rPr>
              <a:t> </a:t>
            </a:r>
            <a:r>
              <a:rPr lang="en-US" sz="2600" dirty="0" err="1" smtClean="0">
                <a:latin typeface="NikoshBAN"/>
              </a:rPr>
              <a:t>এবং</a:t>
            </a:r>
            <a:r>
              <a:rPr lang="en-US" sz="2600" dirty="0" smtClean="0">
                <a:latin typeface="NikoshBAN"/>
              </a:rPr>
              <a:t> </a:t>
            </a:r>
            <a:r>
              <a:rPr lang="en-US" sz="2600" dirty="0" err="1" smtClean="0">
                <a:latin typeface="NikoshBAN"/>
              </a:rPr>
              <a:t>শীতল</a:t>
            </a:r>
            <a:r>
              <a:rPr lang="en-US" sz="2600" dirty="0" smtClean="0">
                <a:latin typeface="NikoshBAN"/>
              </a:rPr>
              <a:t> </a:t>
            </a:r>
            <a:r>
              <a:rPr lang="en-US" sz="2600" dirty="0" err="1" smtClean="0">
                <a:latin typeface="NikoshBAN"/>
              </a:rPr>
              <a:t>বায়ুর</a:t>
            </a:r>
            <a:r>
              <a:rPr lang="en-US" sz="2600" dirty="0" smtClean="0">
                <a:latin typeface="NikoshBAN"/>
              </a:rPr>
              <a:t> </a:t>
            </a:r>
            <a:r>
              <a:rPr lang="en-US" sz="2600" dirty="0" err="1" smtClean="0">
                <a:latin typeface="NikoshBAN"/>
              </a:rPr>
              <a:t>সংস্পর্শে</a:t>
            </a:r>
            <a:r>
              <a:rPr lang="en-US" sz="2600" dirty="0" smtClean="0">
                <a:latin typeface="NikoshBAN"/>
              </a:rPr>
              <a:t> </a:t>
            </a:r>
            <a:r>
              <a:rPr lang="en-US" sz="2600" dirty="0" err="1" smtClean="0">
                <a:latin typeface="NikoshBAN"/>
              </a:rPr>
              <a:t>এসে</a:t>
            </a:r>
            <a:r>
              <a:rPr lang="en-US" sz="2600" dirty="0" smtClean="0">
                <a:latin typeface="NikoshBAN"/>
              </a:rPr>
              <a:t> ঐ </a:t>
            </a:r>
            <a:r>
              <a:rPr lang="en-US" sz="2600" dirty="0" err="1" smtClean="0">
                <a:latin typeface="NikoshBAN"/>
              </a:rPr>
              <a:t>জলীয়</a:t>
            </a:r>
            <a:r>
              <a:rPr lang="en-US" sz="2600" dirty="0" smtClean="0">
                <a:latin typeface="NikoshBAN"/>
              </a:rPr>
              <a:t> </a:t>
            </a:r>
            <a:r>
              <a:rPr lang="en-US" sz="2600" dirty="0" err="1" smtClean="0">
                <a:latin typeface="NikoshBAN"/>
              </a:rPr>
              <a:t>বাষ্প</a:t>
            </a:r>
            <a:r>
              <a:rPr lang="en-US" sz="2600" dirty="0" smtClean="0">
                <a:latin typeface="NikoshBAN"/>
              </a:rPr>
              <a:t> </a:t>
            </a:r>
            <a:r>
              <a:rPr lang="en-US" sz="2600" dirty="0" err="1" smtClean="0">
                <a:latin typeface="NikoshBAN"/>
              </a:rPr>
              <a:t>প্রথমে</a:t>
            </a:r>
            <a:r>
              <a:rPr lang="en-US" sz="2600" dirty="0" smtClean="0">
                <a:latin typeface="NikoshBAN"/>
              </a:rPr>
              <a:t> </a:t>
            </a:r>
            <a:r>
              <a:rPr lang="en-US" sz="2600" dirty="0" err="1" smtClean="0">
                <a:latin typeface="NikoshBAN"/>
              </a:rPr>
              <a:t>মেঘ</a:t>
            </a:r>
            <a:r>
              <a:rPr lang="en-US" sz="2600" dirty="0" smtClean="0">
                <a:latin typeface="NikoshBAN"/>
              </a:rPr>
              <a:t> ও </a:t>
            </a:r>
            <a:r>
              <a:rPr lang="en-US" sz="2600" dirty="0" err="1" smtClean="0">
                <a:latin typeface="NikoshBAN"/>
              </a:rPr>
              <a:t>পরে</a:t>
            </a:r>
            <a:r>
              <a:rPr lang="en-US" sz="2600" dirty="0" smtClean="0">
                <a:latin typeface="NikoshBAN"/>
              </a:rPr>
              <a:t> </a:t>
            </a:r>
            <a:r>
              <a:rPr lang="en-US" sz="2600" dirty="0" err="1" smtClean="0">
                <a:latin typeface="NikoshBAN"/>
              </a:rPr>
              <a:t>বৃষ্টিতে</a:t>
            </a:r>
            <a:r>
              <a:rPr lang="en-US" sz="2600" dirty="0" smtClean="0">
                <a:latin typeface="NikoshBAN"/>
              </a:rPr>
              <a:t> </a:t>
            </a:r>
            <a:r>
              <a:rPr lang="en-US" sz="2600" dirty="0" err="1" smtClean="0">
                <a:latin typeface="NikoshBAN"/>
              </a:rPr>
              <a:t>পরিণত</a:t>
            </a:r>
            <a:r>
              <a:rPr lang="en-US" sz="2600" dirty="0" smtClean="0">
                <a:latin typeface="NikoshBAN"/>
              </a:rPr>
              <a:t> </a:t>
            </a:r>
            <a:r>
              <a:rPr lang="en-US" sz="2600" dirty="0" err="1" smtClean="0">
                <a:latin typeface="NikoshBAN"/>
              </a:rPr>
              <a:t>হয়ে</a:t>
            </a:r>
            <a:r>
              <a:rPr lang="en-US" sz="2600" dirty="0" smtClean="0">
                <a:latin typeface="NikoshBAN"/>
              </a:rPr>
              <a:t> </a:t>
            </a:r>
            <a:r>
              <a:rPr lang="en-US" sz="2600" dirty="0" err="1" smtClean="0">
                <a:latin typeface="NikoshBAN"/>
              </a:rPr>
              <a:t>সোজাসোজি</a:t>
            </a:r>
            <a:r>
              <a:rPr lang="en-US" sz="2600" dirty="0" smtClean="0">
                <a:latin typeface="NikoshBAN"/>
              </a:rPr>
              <a:t> </a:t>
            </a:r>
            <a:r>
              <a:rPr lang="en-US" sz="2600" dirty="0" err="1" smtClean="0">
                <a:latin typeface="NikoshBAN"/>
              </a:rPr>
              <a:t>নিচে</a:t>
            </a:r>
            <a:r>
              <a:rPr lang="en-US" sz="2600" dirty="0" smtClean="0">
                <a:latin typeface="NikoshBAN"/>
              </a:rPr>
              <a:t> </a:t>
            </a:r>
            <a:r>
              <a:rPr lang="en-US" sz="2600" dirty="0" err="1" smtClean="0">
                <a:latin typeface="NikoshBAN"/>
              </a:rPr>
              <a:t>নেমে</a:t>
            </a:r>
            <a:r>
              <a:rPr lang="en-US" sz="2600" dirty="0" smtClean="0">
                <a:latin typeface="NikoshBAN"/>
              </a:rPr>
              <a:t> </a:t>
            </a:r>
            <a:r>
              <a:rPr lang="en-US" sz="2600" dirty="0" err="1" smtClean="0">
                <a:latin typeface="NikoshBAN"/>
              </a:rPr>
              <a:t>আসে।এরুপ</a:t>
            </a:r>
            <a:r>
              <a:rPr lang="en-US" sz="2600" dirty="0" smtClean="0">
                <a:latin typeface="NikoshBAN"/>
              </a:rPr>
              <a:t> </a:t>
            </a:r>
            <a:r>
              <a:rPr lang="en-US" sz="2600" dirty="0" err="1" smtClean="0">
                <a:latin typeface="NikoshBAN"/>
              </a:rPr>
              <a:t>বৃষ্টিপাতকে</a:t>
            </a:r>
            <a:r>
              <a:rPr lang="en-US" sz="2600" dirty="0" smtClean="0">
                <a:latin typeface="NikoshBAN"/>
              </a:rPr>
              <a:t> </a:t>
            </a:r>
            <a:r>
              <a:rPr lang="en-US" sz="2600" dirty="0" err="1" smtClean="0">
                <a:latin typeface="NikoshBAN"/>
              </a:rPr>
              <a:t>পরিচলন</a:t>
            </a:r>
            <a:r>
              <a:rPr lang="en-US" sz="2600" dirty="0" smtClean="0">
                <a:latin typeface="NikoshBAN"/>
              </a:rPr>
              <a:t> </a:t>
            </a:r>
            <a:r>
              <a:rPr lang="en-US" sz="2600" dirty="0" err="1" smtClean="0">
                <a:latin typeface="NikoshBAN"/>
              </a:rPr>
              <a:t>বৃষ্টি</a:t>
            </a:r>
            <a:r>
              <a:rPr lang="en-US" sz="2600" dirty="0" smtClean="0">
                <a:latin typeface="NikoshBAN"/>
              </a:rPr>
              <a:t> </a:t>
            </a:r>
            <a:r>
              <a:rPr lang="en-US" sz="2600" dirty="0" err="1" smtClean="0">
                <a:latin typeface="NikoshBAN"/>
              </a:rPr>
              <a:t>বলে</a:t>
            </a:r>
            <a:r>
              <a:rPr lang="en-US" sz="2600" dirty="0">
                <a:latin typeface="NikoshBAN"/>
              </a:rPr>
              <a:t>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4800" y="1981200"/>
            <a:ext cx="8001000" cy="65145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u="sng" dirty="0" err="1">
                <a:solidFill>
                  <a:srgbClr val="0070C0"/>
                </a:solidFill>
                <a:latin typeface="NikoshBAN"/>
              </a:rPr>
              <a:t>পরিচলন</a:t>
            </a:r>
            <a:r>
              <a:rPr lang="en-US" sz="2800" b="1" u="sng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NikoshBAN"/>
              </a:rPr>
              <a:t>বৃষ্টি</a:t>
            </a:r>
            <a:r>
              <a:rPr lang="en-US" sz="2800" b="1" u="sng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NikoshBAN"/>
              </a:rPr>
              <a:t>নিম্নলিখিত</a:t>
            </a:r>
            <a:r>
              <a:rPr lang="en-US" sz="2800" b="1" u="sng" dirty="0" smtClean="0">
                <a:solidFill>
                  <a:srgbClr val="0070C0"/>
                </a:solidFill>
                <a:latin typeface="NikoshBAN"/>
              </a:rPr>
              <a:t>  </a:t>
            </a:r>
            <a:r>
              <a:rPr lang="en-US" sz="2800" b="1" u="sng" dirty="0" err="1" smtClean="0">
                <a:solidFill>
                  <a:srgbClr val="0070C0"/>
                </a:solidFill>
                <a:latin typeface="NikoshBAN"/>
              </a:rPr>
              <a:t>পর্যায়</a:t>
            </a:r>
            <a:r>
              <a:rPr lang="en-US" sz="2800" b="1" u="sng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NikoshBAN"/>
              </a:rPr>
              <a:t>অনুসরণ</a:t>
            </a:r>
            <a:r>
              <a:rPr lang="en-US" sz="2800" b="1" u="sng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NikoshBAN"/>
              </a:rPr>
              <a:t>করে</a:t>
            </a:r>
            <a:r>
              <a:rPr lang="en-US" sz="2800" b="1" u="sng" dirty="0" smtClean="0">
                <a:solidFill>
                  <a:srgbClr val="0070C0"/>
                </a:solidFill>
                <a:latin typeface="NikoshBAN"/>
              </a:rPr>
              <a:t>…..</a:t>
            </a:r>
            <a:endParaRPr lang="en-US" sz="2800" u="sng" dirty="0">
              <a:solidFill>
                <a:srgbClr val="0070C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2667000"/>
            <a:ext cx="8610600" cy="65145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200" dirty="0" smtClean="0">
                <a:solidFill>
                  <a:schemeClr val="tx1"/>
                </a:solidFill>
                <a:latin typeface="NikoshBAN"/>
              </a:rPr>
              <a:t>১।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প্রচন্ড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সূর্য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কিরণে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ভূপৃষ্ঠ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দ্রুত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উত্তপ্ত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হয়ে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ওঠে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। </a:t>
            </a:r>
            <a:endParaRPr lang="en-US" sz="22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3505200"/>
            <a:ext cx="8610600" cy="65145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200" dirty="0" smtClean="0">
                <a:solidFill>
                  <a:schemeClr val="tx1"/>
                </a:solidFill>
                <a:latin typeface="NikoshBAN"/>
              </a:rPr>
              <a:t>২।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ভূপৃষ্ঠের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উপস্থ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বায়ু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উষ্ণ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এবং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হালকা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হয়ে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উপরের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দিকে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উঠে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পরিলনের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সৃষ্টি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করে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।</a:t>
            </a:r>
            <a:endParaRPr lang="en-US" sz="22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4495800"/>
            <a:ext cx="8610600" cy="65145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200" dirty="0" smtClean="0">
                <a:solidFill>
                  <a:schemeClr val="tx1"/>
                </a:solidFill>
                <a:latin typeface="NikoshBAN"/>
              </a:rPr>
              <a:t>৩।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উর্ধ্বমূখী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বায়ু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শুষ্ক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রুদ্ধ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তাপ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হ্রাস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হয়ে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শীতল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হতে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থাকে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এবং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বায়ুতে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যথেষ্ট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পরিমানে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জলীয়বাষ্পের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উপষ্থিতিতে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ঘনীভবন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হয়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।</a:t>
            </a:r>
            <a:endParaRPr lang="en-US" sz="22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" y="5410200"/>
            <a:ext cx="8610600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200" dirty="0" smtClean="0">
                <a:solidFill>
                  <a:schemeClr val="tx1"/>
                </a:solidFill>
                <a:latin typeface="NikoshBAN"/>
              </a:rPr>
              <a:t>৪।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ঘনীভবনের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ফলে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মেঘ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উপরের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দিকে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বহুদূর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পর্যন্ত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বিস্তৃত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হয়ে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ঝড়োপুঞ্জ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মেঘের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সৃষ্টি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করে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। এ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ধরণের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মেঘ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থেকে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ঝড়সহ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মূষলধারে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বৃষ্টি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এবং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কখনো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কখনো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শিলাবৃষ্টি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ও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বজ্রপাত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হয়ে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/>
              </a:rPr>
              <a:t>থাকে</a:t>
            </a:r>
            <a:r>
              <a:rPr lang="en-US" sz="2200" dirty="0" smtClean="0">
                <a:solidFill>
                  <a:schemeClr val="tx1"/>
                </a:solidFill>
                <a:latin typeface="NikoshBAN"/>
              </a:rPr>
              <a:t>।</a:t>
            </a:r>
            <a:endParaRPr lang="en-US" sz="2200" dirty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94491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6927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6-Point Star 1"/>
          <p:cNvSpPr/>
          <p:nvPr/>
        </p:nvSpPr>
        <p:spPr>
          <a:xfrm>
            <a:off x="1371600" y="152400"/>
            <a:ext cx="5486400" cy="2057400"/>
          </a:xfrm>
          <a:prstGeom prst="star6">
            <a:avLst/>
          </a:prstGeom>
          <a:ln w="57150">
            <a:solidFill>
              <a:srgbClr val="7030A0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</a:rPr>
              <a:t>দলীয়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</a:rPr>
              <a:t>কাজ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16" y="2286000"/>
            <a:ext cx="5205984" cy="39624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2954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en-US" sz="2000" dirty="0" smtClean="0">
              <a:latin typeface="NikoshBAN" pitchFamily="2" charset="0"/>
            </a:endParaRPr>
          </a:p>
          <a:p>
            <a:r>
              <a:rPr lang="en-US" sz="4800" dirty="0" err="1" smtClean="0">
                <a:latin typeface="NikoshBAN"/>
              </a:rPr>
              <a:t>পরিচলন</a:t>
            </a:r>
            <a:r>
              <a:rPr lang="en-US" sz="4800" dirty="0" smtClean="0">
                <a:latin typeface="NikoshBAN"/>
              </a:rPr>
              <a:t>  </a:t>
            </a:r>
            <a:r>
              <a:rPr lang="en-US" sz="4800" dirty="0" err="1" smtClean="0">
                <a:latin typeface="NikoshBAN"/>
              </a:rPr>
              <a:t>বৃষ্টির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/>
              </a:rPr>
              <a:t>পর্যায়</a:t>
            </a:r>
            <a:r>
              <a:rPr lang="bn-IN" sz="4800" dirty="0" smtClean="0">
                <a:solidFill>
                  <a:schemeClr val="tx1"/>
                </a:solidFill>
                <a:latin typeface="NikoshBAN"/>
              </a:rPr>
              <a:t>সমূহ</a:t>
            </a:r>
            <a:r>
              <a:rPr lang="en-US" sz="48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লিখ</a:t>
            </a:r>
            <a:r>
              <a:rPr lang="en-US" sz="4800" dirty="0" smtClean="0">
                <a:latin typeface="NikoshBAN"/>
              </a:rPr>
              <a:t> </a:t>
            </a:r>
            <a:r>
              <a:rPr lang="bn-IN" sz="3600" dirty="0">
                <a:latin typeface="NikoshBAN"/>
              </a:rPr>
              <a:t>?</a:t>
            </a:r>
            <a:endParaRPr lang="en-US" sz="3600" dirty="0" smtClean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16865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686800" cy="3810000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err="1" smtClean="0">
                <a:latin typeface="NikoshBAN" pitchFamily="2" charset="0"/>
              </a:rPr>
              <a:t>বৃ্ষ্টিপাতের</a:t>
            </a:r>
            <a:r>
              <a:rPr lang="en-US" sz="4000" dirty="0" smtClean="0">
                <a:latin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</a:rPr>
              <a:t>কারণ</a:t>
            </a:r>
            <a:r>
              <a:rPr lang="en-US" sz="4000" dirty="0" smtClean="0">
                <a:latin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</a:rPr>
              <a:t>কয়টি</a:t>
            </a:r>
            <a:r>
              <a:rPr lang="en-US" sz="4000" dirty="0" smtClean="0">
                <a:latin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</a:rPr>
              <a:t>কি</a:t>
            </a:r>
            <a:r>
              <a:rPr lang="en-US" sz="6000" dirty="0" smtClean="0">
                <a:latin typeface="NikoshBAN" pitchFamily="2" charset="0"/>
              </a:rPr>
              <a:t> ?</a:t>
            </a:r>
          </a:p>
          <a:p>
            <a:r>
              <a:rPr lang="en-US" sz="4000" dirty="0" err="1" smtClean="0">
                <a:latin typeface="NikoshBAN" pitchFamily="2" charset="0"/>
              </a:rPr>
              <a:t>বষ্টিপাতকে</a:t>
            </a:r>
            <a:r>
              <a:rPr lang="en-US" sz="4000" dirty="0" smtClean="0">
                <a:latin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</a:rPr>
              <a:t>কয়টি</a:t>
            </a:r>
            <a:r>
              <a:rPr lang="en-US" sz="4000" dirty="0" smtClean="0">
                <a:latin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</a:rPr>
              <a:t>শ্রেণিতে</a:t>
            </a:r>
            <a:r>
              <a:rPr lang="en-US" sz="4000" dirty="0" smtClean="0">
                <a:latin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</a:rPr>
              <a:t>ভাগ</a:t>
            </a:r>
            <a:r>
              <a:rPr lang="en-US" sz="4000" dirty="0" smtClean="0">
                <a:latin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</a:rPr>
              <a:t>ভাগগুলো</a:t>
            </a:r>
            <a:r>
              <a:rPr lang="en-US" sz="4000" dirty="0" smtClean="0">
                <a:latin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</a:rPr>
              <a:t> </a:t>
            </a:r>
            <a:r>
              <a:rPr lang="en-US" sz="5400" dirty="0" smtClean="0">
                <a:latin typeface="NikoshBAN" pitchFamily="2" charset="0"/>
              </a:rPr>
              <a:t>?</a:t>
            </a:r>
          </a:p>
          <a:p>
            <a:r>
              <a:rPr lang="en-US" sz="4000" dirty="0" err="1" smtClean="0">
                <a:latin typeface="NikoshBAN" pitchFamily="2" charset="0"/>
              </a:rPr>
              <a:t>পরিচলন</a:t>
            </a:r>
            <a:r>
              <a:rPr lang="en-US" sz="4000" dirty="0" smtClean="0">
                <a:latin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</a:rPr>
              <a:t>বৃষ্টি</a:t>
            </a:r>
            <a:r>
              <a:rPr lang="en-US" sz="4000" dirty="0" smtClean="0">
                <a:latin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</a:rPr>
              <a:t>অঞ্চলে</a:t>
            </a:r>
            <a:r>
              <a:rPr lang="en-US" sz="4000" dirty="0" smtClean="0">
                <a:latin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</a:rPr>
              <a:t>বেশি</a:t>
            </a:r>
            <a:r>
              <a:rPr lang="en-US" sz="4000" dirty="0" smtClean="0">
                <a:latin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</a:rPr>
              <a:t> </a:t>
            </a:r>
            <a:r>
              <a:rPr lang="en-US" sz="6000" dirty="0" smtClean="0">
                <a:latin typeface="NikoshBAN" pitchFamily="2" charset="0"/>
              </a:rPr>
              <a:t>?</a:t>
            </a:r>
          </a:p>
        </p:txBody>
      </p:sp>
      <p:sp>
        <p:nvSpPr>
          <p:cNvPr id="7" name="Left-Right Arrow 6"/>
          <p:cNvSpPr/>
          <p:nvPr/>
        </p:nvSpPr>
        <p:spPr>
          <a:xfrm>
            <a:off x="1828800" y="152400"/>
            <a:ext cx="5105400" cy="1981200"/>
          </a:xfrm>
          <a:prstGeom prst="leftRightArrow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itchFamily="2" charset="0"/>
              </a:rPr>
              <a:t>মূল্যায়ন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28459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9029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105229"/>
            <a:ext cx="8991600" cy="6676571"/>
          </a:xfrm>
          <a:prstGeom prst="rect">
            <a:avLst/>
          </a:prstGeom>
          <a:ln/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2213429" y="533400"/>
            <a:ext cx="5334000" cy="12954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u="sng" dirty="0" err="1">
                <a:solidFill>
                  <a:schemeClr val="tx1"/>
                </a:solidFill>
                <a:latin typeface="NikoshBAN" pitchFamily="2" charset="0"/>
              </a:rPr>
              <a:t>বাড়ির</a:t>
            </a:r>
            <a:r>
              <a:rPr lang="en-US" sz="6600" b="1" u="sng" dirty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US" sz="6600" b="1" u="sng" dirty="0" err="1" smtClean="0">
                <a:solidFill>
                  <a:schemeClr val="tx1"/>
                </a:solidFill>
                <a:latin typeface="NikoshBAN" pitchFamily="2" charset="0"/>
              </a:rPr>
              <a:t>কাজ</a:t>
            </a:r>
            <a:endParaRPr lang="en-US" sz="6600" b="1" u="sng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5105400"/>
            <a:ext cx="8686800" cy="1342572"/>
          </a:xfr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4000" dirty="0" smtClean="0">
                <a:latin typeface="NikoshBAN" pitchFamily="2" charset="0"/>
              </a:rPr>
              <a:t>বিকাল বেলা মরুভূমি অঞ্চলে </a:t>
            </a:r>
            <a:r>
              <a:rPr lang="en-US" sz="4000" dirty="0" err="1" smtClean="0">
                <a:latin typeface="NikoshBAN" pitchFamily="2" charset="0"/>
              </a:rPr>
              <a:t>বৃ্ষ্টি</a:t>
            </a:r>
            <a:r>
              <a:rPr lang="bn-IN" sz="4000" dirty="0" smtClean="0">
                <a:latin typeface="NikoshBAN" pitchFamily="2" charset="0"/>
              </a:rPr>
              <a:t> হয় কেন ব্যাখ্যা কর</a:t>
            </a:r>
            <a:r>
              <a:rPr lang="en-US" sz="6000" dirty="0" smtClean="0">
                <a:latin typeface="NikoshBAN" pitchFamily="2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81" y="1774072"/>
            <a:ext cx="5364037" cy="330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9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1" y="228600"/>
            <a:ext cx="8716297" cy="640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37703" y="685800"/>
            <a:ext cx="914545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199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</a:t>
            </a:r>
            <a:r>
              <a:rPr lang="en-US" sz="96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55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04800" y="533400"/>
            <a:ext cx="4267200" cy="1447799"/>
            <a:chOff x="1699491" y="3975255"/>
            <a:chExt cx="5560291" cy="920018"/>
          </a:xfrm>
        </p:grpSpPr>
        <p:sp>
          <p:nvSpPr>
            <p:cNvPr id="20" name="Rectangle 19"/>
            <p:cNvSpPr/>
            <p:nvPr/>
          </p:nvSpPr>
          <p:spPr>
            <a:xfrm>
              <a:off x="1699491" y="3991263"/>
              <a:ext cx="5560291" cy="904010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798782" y="3975255"/>
              <a:ext cx="5435341" cy="824452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10697" y="4072098"/>
              <a:ext cx="2239702" cy="315383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81000" y="1371600"/>
            <a:ext cx="41713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অশে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5B52FD5F-2968-4142-AD13-2593A7708483}"/>
              </a:ext>
            </a:extLst>
          </p:cNvPr>
          <p:cNvGrpSpPr/>
          <p:nvPr/>
        </p:nvGrpSpPr>
        <p:grpSpPr>
          <a:xfrm>
            <a:off x="5176983" y="2819400"/>
            <a:ext cx="3586017" cy="1447800"/>
            <a:chOff x="1699491" y="3926541"/>
            <a:chExt cx="5560291" cy="968732"/>
          </a:xfrm>
        </p:grpSpPr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61CDB661-8BBD-45F0-B797-88FD91D37B8B}"/>
                </a:ext>
              </a:extLst>
            </p:cNvPr>
            <p:cNvSpPr/>
            <p:nvPr/>
          </p:nvSpPr>
          <p:spPr>
            <a:xfrm>
              <a:off x="1699491" y="3991263"/>
              <a:ext cx="5560291" cy="904010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F7155FEA-6D59-45B4-91C3-798515E8B0A3}"/>
                </a:ext>
              </a:extLst>
            </p:cNvPr>
            <p:cNvSpPr/>
            <p:nvPr/>
          </p:nvSpPr>
          <p:spPr>
            <a:xfrm>
              <a:off x="1824440" y="3926541"/>
              <a:ext cx="5435342" cy="853786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9B73F03E-C770-4E13-B27E-2D1D620A97B5}"/>
                </a:ext>
              </a:extLst>
            </p:cNvPr>
            <p:cNvSpPr/>
            <p:nvPr/>
          </p:nvSpPr>
          <p:spPr>
            <a:xfrm>
              <a:off x="1824802" y="4028513"/>
              <a:ext cx="2290617" cy="305915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65085664-1B69-4AEB-8140-17B42790F328}"/>
              </a:ext>
            </a:extLst>
          </p:cNvPr>
          <p:cNvSpPr txBox="1"/>
          <p:nvPr/>
        </p:nvSpPr>
        <p:spPr>
          <a:xfrm>
            <a:off x="5334001" y="29673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মোবাইল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E203F4A9-FBB4-4E8B-9691-11F66A95435D}"/>
              </a:ext>
            </a:extLst>
          </p:cNvPr>
          <p:cNvSpPr txBox="1"/>
          <p:nvPr/>
        </p:nvSpPr>
        <p:spPr>
          <a:xfrm>
            <a:off x="5257800" y="3530025"/>
            <a:ext cx="3505200" cy="584775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01729-103040</a:t>
            </a:r>
            <a:endParaRPr lang="en-US" sz="32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826FE3A6-3BD0-4930-8A76-7F5B73D73DBA}"/>
              </a:ext>
            </a:extLst>
          </p:cNvPr>
          <p:cNvGrpSpPr/>
          <p:nvPr/>
        </p:nvGrpSpPr>
        <p:grpSpPr>
          <a:xfrm>
            <a:off x="5176983" y="4528127"/>
            <a:ext cx="3586017" cy="1415473"/>
            <a:chOff x="1699491" y="3860800"/>
            <a:chExt cx="5560291" cy="1034473"/>
          </a:xfrm>
        </p:grpSpPr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844670EC-2529-467D-A55A-974B10F0F4C2}"/>
                </a:ext>
              </a:extLst>
            </p:cNvPr>
            <p:cNvSpPr/>
            <p:nvPr/>
          </p:nvSpPr>
          <p:spPr>
            <a:xfrm>
              <a:off x="1699491" y="3991263"/>
              <a:ext cx="5560291" cy="904010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D3D22A23-1CAF-4414-AB71-EF1860484797}"/>
                </a:ext>
              </a:extLst>
            </p:cNvPr>
            <p:cNvSpPr/>
            <p:nvPr/>
          </p:nvSpPr>
          <p:spPr>
            <a:xfrm>
              <a:off x="1824440" y="3860800"/>
              <a:ext cx="5435342" cy="917996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332B0A2C-7EBA-4711-8CD6-D4E0E211D57D}"/>
                </a:ext>
              </a:extLst>
            </p:cNvPr>
            <p:cNvSpPr/>
            <p:nvPr/>
          </p:nvSpPr>
          <p:spPr>
            <a:xfrm>
              <a:off x="1861425" y="3991263"/>
              <a:ext cx="2290617" cy="377537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40188EBD-DC88-4C9C-AA7F-10F9EEDB8AA0}"/>
              </a:ext>
            </a:extLst>
          </p:cNvPr>
          <p:cNvSpPr txBox="1"/>
          <p:nvPr/>
        </p:nvSpPr>
        <p:spPr>
          <a:xfrm>
            <a:off x="5268317" y="4719935"/>
            <a:ext cx="143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ই-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মেইল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BA4DA5A-2A41-41DC-A8D8-E7D5E0156F5C}"/>
              </a:ext>
            </a:extLst>
          </p:cNvPr>
          <p:cNvSpPr txBox="1"/>
          <p:nvPr/>
        </p:nvSpPr>
        <p:spPr>
          <a:xfrm>
            <a:off x="5257800" y="5235714"/>
            <a:ext cx="3505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ashikbiram@gamil.com</a:t>
            </a:r>
            <a:endParaRPr lang="en-US" sz="3200" b="1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2000" y="762000"/>
            <a:ext cx="797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04800" y="2417094"/>
            <a:ext cx="4271817" cy="1469106"/>
            <a:chOff x="1699491" y="3924345"/>
            <a:chExt cx="5560291" cy="970928"/>
          </a:xfrm>
        </p:grpSpPr>
        <p:sp>
          <p:nvSpPr>
            <p:cNvPr id="50" name="Rectangle 49"/>
            <p:cNvSpPr/>
            <p:nvPr/>
          </p:nvSpPr>
          <p:spPr>
            <a:xfrm>
              <a:off x="1699491" y="3991263"/>
              <a:ext cx="5560291" cy="904010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24442" y="3924345"/>
              <a:ext cx="5435340" cy="858983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10327" y="4039147"/>
              <a:ext cx="2290618" cy="327178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60661" y="2667000"/>
            <a:ext cx="113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পদবী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1000" y="3276600"/>
            <a:ext cx="4191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শিক্ষক(সমাজ বিজ্ঞান)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04800" y="4343399"/>
            <a:ext cx="4271816" cy="1524001"/>
            <a:chOff x="1699491" y="3860800"/>
            <a:chExt cx="5560291" cy="1034473"/>
          </a:xfrm>
        </p:grpSpPr>
        <p:sp>
          <p:nvSpPr>
            <p:cNvPr id="56" name="Rectangle 55"/>
            <p:cNvSpPr/>
            <p:nvPr/>
          </p:nvSpPr>
          <p:spPr>
            <a:xfrm>
              <a:off x="1699491" y="3991263"/>
              <a:ext cx="5560291" cy="904010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824442" y="3860800"/>
              <a:ext cx="5435340" cy="915054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810327" y="3964248"/>
              <a:ext cx="2290618" cy="377537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09600" y="4567535"/>
            <a:ext cx="113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প্রতিষ্ঠান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0999" y="5330279"/>
            <a:ext cx="4190999" cy="3847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900" b="1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মতিহারা </a:t>
            </a:r>
            <a:r>
              <a:rPr lang="en-US" sz="1900" b="1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1900" b="1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00" b="1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IN" sz="1900" b="1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নবাবগঞ্জ, দিনাজপুর</a:t>
            </a:r>
            <a:endParaRPr lang="en-US" sz="1900" b="1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671" y="381000"/>
            <a:ext cx="235413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1363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26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F43B0A2C-A931-4651-9603-AE8A780064B4}"/>
              </a:ext>
            </a:extLst>
          </p:cNvPr>
          <p:cNvGrpSpPr/>
          <p:nvPr/>
        </p:nvGrpSpPr>
        <p:grpSpPr>
          <a:xfrm>
            <a:off x="457200" y="381000"/>
            <a:ext cx="4134127" cy="1186873"/>
            <a:chOff x="1699491" y="3860800"/>
            <a:chExt cx="5560291" cy="1034473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467C176A-E49F-405A-919D-19B1CA9D1C66}"/>
                </a:ext>
              </a:extLst>
            </p:cNvPr>
            <p:cNvSpPr/>
            <p:nvPr/>
          </p:nvSpPr>
          <p:spPr>
            <a:xfrm>
              <a:off x="1699491" y="3991263"/>
              <a:ext cx="5560291" cy="904010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BBC06A70-A413-4C11-936E-3A4F621C0078}"/>
                </a:ext>
              </a:extLst>
            </p:cNvPr>
            <p:cNvSpPr/>
            <p:nvPr/>
          </p:nvSpPr>
          <p:spPr>
            <a:xfrm>
              <a:off x="1824440" y="3860800"/>
              <a:ext cx="5435342" cy="858982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2E2CC546-C04D-4B7E-8883-3DAB3045641E}"/>
                </a:ext>
              </a:extLst>
            </p:cNvPr>
            <p:cNvSpPr/>
            <p:nvPr/>
          </p:nvSpPr>
          <p:spPr>
            <a:xfrm>
              <a:off x="1810328" y="3948172"/>
              <a:ext cx="2290618" cy="377537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62E6721-4873-49A6-9012-3155B0411372}"/>
              </a:ext>
            </a:extLst>
          </p:cNvPr>
          <p:cNvSpPr txBox="1"/>
          <p:nvPr/>
        </p:nvSpPr>
        <p:spPr>
          <a:xfrm>
            <a:off x="609600" y="706750"/>
            <a:ext cx="100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বিষয়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6BC16FE-962D-4832-9FA8-3B06A9202434}"/>
              </a:ext>
            </a:extLst>
          </p:cNvPr>
          <p:cNvSpPr txBox="1"/>
          <p:nvPr/>
        </p:nvSpPr>
        <p:spPr>
          <a:xfrm>
            <a:off x="533401" y="1138535"/>
            <a:ext cx="405792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 ও পরিবেশ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B167B054-3AE7-428C-8FEF-4EB05611BEC6}"/>
              </a:ext>
            </a:extLst>
          </p:cNvPr>
          <p:cNvGrpSpPr/>
          <p:nvPr/>
        </p:nvGrpSpPr>
        <p:grpSpPr>
          <a:xfrm>
            <a:off x="457201" y="1899016"/>
            <a:ext cx="4134126" cy="1225184"/>
            <a:chOff x="1699491" y="3860800"/>
            <a:chExt cx="5560291" cy="1034473"/>
          </a:xfrm>
        </p:grpSpPr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915EBBFE-B325-4413-8A56-D6E88A8F9CF7}"/>
                </a:ext>
              </a:extLst>
            </p:cNvPr>
            <p:cNvSpPr/>
            <p:nvPr/>
          </p:nvSpPr>
          <p:spPr>
            <a:xfrm>
              <a:off x="1699491" y="3991263"/>
              <a:ext cx="5560291" cy="904010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2CE231FD-F3ED-41F8-B279-D372AFC4F5A9}"/>
                </a:ext>
              </a:extLst>
            </p:cNvPr>
            <p:cNvSpPr/>
            <p:nvPr/>
          </p:nvSpPr>
          <p:spPr>
            <a:xfrm>
              <a:off x="1824440" y="3860800"/>
              <a:ext cx="5435342" cy="858982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625BCE6-64BE-416F-BAB6-F9CC116DE15A}"/>
              </a:ext>
            </a:extLst>
          </p:cNvPr>
          <p:cNvSpPr txBox="1"/>
          <p:nvPr/>
        </p:nvSpPr>
        <p:spPr>
          <a:xfrm>
            <a:off x="533400" y="1923966"/>
            <a:ext cx="1437283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শ্রেণী</a:t>
            </a:r>
            <a:endParaRPr lang="en-US" sz="2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E385DC0-56DA-4D8A-BC0B-6705E52BE4E3}"/>
              </a:ext>
            </a:extLst>
          </p:cNvPr>
          <p:cNvSpPr txBox="1"/>
          <p:nvPr/>
        </p:nvSpPr>
        <p:spPr>
          <a:xfrm>
            <a:off x="557191" y="2510135"/>
            <a:ext cx="403875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9E801A5C-9EE3-4972-9AF2-A4088C37895F}"/>
              </a:ext>
            </a:extLst>
          </p:cNvPr>
          <p:cNvGrpSpPr/>
          <p:nvPr/>
        </p:nvGrpSpPr>
        <p:grpSpPr>
          <a:xfrm>
            <a:off x="452583" y="3403017"/>
            <a:ext cx="4138743" cy="1245183"/>
            <a:chOff x="1699491" y="3860800"/>
            <a:chExt cx="5560291" cy="1034473"/>
          </a:xfrm>
        </p:grpSpPr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7F93097B-722B-4D8F-A546-F40D27F4D3DB}"/>
                </a:ext>
              </a:extLst>
            </p:cNvPr>
            <p:cNvSpPr/>
            <p:nvPr/>
          </p:nvSpPr>
          <p:spPr>
            <a:xfrm>
              <a:off x="1699491" y="3991263"/>
              <a:ext cx="5560291" cy="904010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DCBE1D0A-2B7C-4561-81B3-8898A1CBE5E9}"/>
                </a:ext>
              </a:extLst>
            </p:cNvPr>
            <p:cNvSpPr/>
            <p:nvPr/>
          </p:nvSpPr>
          <p:spPr>
            <a:xfrm>
              <a:off x="1824441" y="3860800"/>
              <a:ext cx="5435341" cy="858982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D222103F-0271-4F67-930A-A7868ED07FD8}"/>
                </a:ext>
              </a:extLst>
            </p:cNvPr>
            <p:cNvSpPr/>
            <p:nvPr/>
          </p:nvSpPr>
          <p:spPr>
            <a:xfrm>
              <a:off x="1854891" y="3921396"/>
              <a:ext cx="2290618" cy="377537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0FCF5DA4-C303-4C5E-BE12-D87721615DCB}"/>
              </a:ext>
            </a:extLst>
          </p:cNvPr>
          <p:cNvSpPr txBox="1"/>
          <p:nvPr/>
        </p:nvSpPr>
        <p:spPr>
          <a:xfrm>
            <a:off x="674515" y="3348335"/>
            <a:ext cx="100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C8AC75F3-DF78-455A-9852-EAC70A8A47D0}"/>
              </a:ext>
            </a:extLst>
          </p:cNvPr>
          <p:cNvSpPr txBox="1"/>
          <p:nvPr/>
        </p:nvSpPr>
        <p:spPr>
          <a:xfrm>
            <a:off x="552607" y="3928691"/>
            <a:ext cx="403871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428434A4-785C-45D2-A1E8-5D59CDAE3CDB}"/>
              </a:ext>
            </a:extLst>
          </p:cNvPr>
          <p:cNvGrpSpPr/>
          <p:nvPr/>
        </p:nvGrpSpPr>
        <p:grpSpPr>
          <a:xfrm>
            <a:off x="457200" y="4923771"/>
            <a:ext cx="4138743" cy="1400829"/>
            <a:chOff x="1699491" y="3860800"/>
            <a:chExt cx="5560291" cy="1034473"/>
          </a:xfrm>
        </p:grpSpPr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6B3B9F74-FF76-4D28-A88D-5E363A062C1B}"/>
                </a:ext>
              </a:extLst>
            </p:cNvPr>
            <p:cNvSpPr/>
            <p:nvPr/>
          </p:nvSpPr>
          <p:spPr>
            <a:xfrm>
              <a:off x="1699491" y="3991263"/>
              <a:ext cx="5560291" cy="904010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95FC66C0-AA29-4F9F-9ACE-06DEA879326B}"/>
                </a:ext>
              </a:extLst>
            </p:cNvPr>
            <p:cNvSpPr/>
            <p:nvPr/>
          </p:nvSpPr>
          <p:spPr>
            <a:xfrm>
              <a:off x="1824441" y="3860800"/>
              <a:ext cx="5435341" cy="858982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5C9BD640-DFDA-459B-99B9-12B0ED0A544F}"/>
              </a:ext>
            </a:extLst>
          </p:cNvPr>
          <p:cNvSpPr txBox="1"/>
          <p:nvPr/>
        </p:nvSpPr>
        <p:spPr>
          <a:xfrm>
            <a:off x="533400" y="4872335"/>
            <a:ext cx="200634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  <a:endParaRPr lang="en-US" sz="2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1656B4B0-669D-4ED7-8C68-366EA69DFE93}"/>
              </a:ext>
            </a:extLst>
          </p:cNvPr>
          <p:cNvSpPr txBox="1"/>
          <p:nvPr/>
        </p:nvSpPr>
        <p:spPr>
          <a:xfrm>
            <a:off x="557192" y="5496580"/>
            <a:ext cx="403413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6575AE6A-AEE0-4BA2-8017-B8E2F1845A1F}"/>
              </a:ext>
            </a:extLst>
          </p:cNvPr>
          <p:cNvGrpSpPr/>
          <p:nvPr/>
        </p:nvGrpSpPr>
        <p:grpSpPr>
          <a:xfrm>
            <a:off x="4795983" y="5086147"/>
            <a:ext cx="3886231" cy="1238453"/>
            <a:chOff x="1699491" y="3860800"/>
            <a:chExt cx="5560291" cy="1034473"/>
          </a:xfrm>
        </p:grpSpPr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03C48E99-3824-4149-963F-FAE58A759B1D}"/>
                </a:ext>
              </a:extLst>
            </p:cNvPr>
            <p:cNvSpPr/>
            <p:nvPr/>
          </p:nvSpPr>
          <p:spPr>
            <a:xfrm>
              <a:off x="1699491" y="3991263"/>
              <a:ext cx="5560291" cy="904010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800EC9B2-404B-4DF7-8FD6-B77858A45B00}"/>
                </a:ext>
              </a:extLst>
            </p:cNvPr>
            <p:cNvSpPr/>
            <p:nvPr/>
          </p:nvSpPr>
          <p:spPr>
            <a:xfrm>
              <a:off x="1824441" y="3860800"/>
              <a:ext cx="5435341" cy="858982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034CC63B-14B8-457F-898B-438F45CA35D5}"/>
                </a:ext>
              </a:extLst>
            </p:cNvPr>
            <p:cNvSpPr/>
            <p:nvPr/>
          </p:nvSpPr>
          <p:spPr>
            <a:xfrm>
              <a:off x="1810327" y="3940531"/>
              <a:ext cx="2290618" cy="377537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288AD357-AF05-45F1-99B2-A388CEB2298F}"/>
              </a:ext>
            </a:extLst>
          </p:cNvPr>
          <p:cNvSpPr txBox="1"/>
          <p:nvPr/>
        </p:nvSpPr>
        <p:spPr>
          <a:xfrm>
            <a:off x="5029200" y="5257800"/>
            <a:ext cx="143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তারিখ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F5D6F0A9-EFEE-4012-A2C0-D0FDE0746E47}"/>
              </a:ext>
            </a:extLst>
          </p:cNvPr>
          <p:cNvSpPr txBox="1"/>
          <p:nvPr/>
        </p:nvSpPr>
        <p:spPr>
          <a:xfrm>
            <a:off x="4883314" y="5791200"/>
            <a:ext cx="37989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২৪/০৭/২০১৯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900" y="380999"/>
            <a:ext cx="3798900" cy="449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0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3457440" y="3178314"/>
            <a:ext cx="2209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dirty="0" err="1">
                <a:latin typeface="NikoshBAN" pitchFamily="2" charset="0"/>
              </a:rPr>
              <a:t>বৃষ্টি</a:t>
            </a:r>
            <a:r>
              <a:rPr lang="en-US" sz="4000" b="1" dirty="0">
                <a:latin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</a:rPr>
              <a:t>পাত</a:t>
            </a:r>
            <a:endParaRPr lang="en-US" sz="4000" b="1" dirty="0">
              <a:latin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3733799"/>
            <a:ext cx="4238625" cy="2947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857241" y="838200"/>
            <a:ext cx="54102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</a:rPr>
              <a:t>এসো কিছু ছবি দেখি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91" y="3733799"/>
            <a:ext cx="4333875" cy="29134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10786"/>
            <a:ext cx="4238625" cy="2837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6" y="210786"/>
            <a:ext cx="4333875" cy="2837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557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371600"/>
            <a:ext cx="8534400" cy="434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bn-IN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  <a:p>
            <a:pPr marL="0" indent="0" algn="ctr">
              <a:buFontTx/>
              <a:buNone/>
            </a:pPr>
            <a:r>
              <a:rPr lang="en-US" sz="1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</a:rPr>
              <a:t>বৃষ্টিপাত</a:t>
            </a:r>
            <a:endParaRPr lang="en-US" sz="16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018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81000" y="2058473"/>
            <a:ext cx="8458200" cy="3352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</a:pPr>
            <a:endParaRPr lang="en-US" sz="1800" dirty="0" smtClean="0">
              <a:latin typeface="NikoshBAN" pitchFamily="2" charset="0"/>
            </a:endParaRPr>
          </a:p>
          <a:p>
            <a:pPr marL="0" indent="0" eaLnBrk="1" hangingPunct="1">
              <a:buFontTx/>
              <a:buNone/>
            </a:pPr>
            <a:r>
              <a:rPr lang="bn-IN" sz="4000" dirty="0" smtClean="0">
                <a:latin typeface="NikoshBAN" pitchFamily="2" charset="0"/>
              </a:rPr>
              <a:t>১।</a:t>
            </a:r>
            <a:r>
              <a:rPr lang="en-US" sz="4000" dirty="0" err="1" smtClean="0">
                <a:latin typeface="NikoshBAN" pitchFamily="2" charset="0"/>
              </a:rPr>
              <a:t>বৃষ্টিপাত</a:t>
            </a:r>
            <a:r>
              <a:rPr lang="en-US" sz="4000" dirty="0" smtClean="0">
                <a:latin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</a:rPr>
              <a:t>কি-তা</a:t>
            </a:r>
            <a:r>
              <a:rPr lang="en-US" sz="4000" dirty="0" smtClean="0">
                <a:latin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</a:rPr>
              <a:t> ।</a:t>
            </a:r>
          </a:p>
          <a:p>
            <a:pPr marL="0" indent="0" eaLnBrk="1" hangingPunct="1">
              <a:buFontTx/>
              <a:buNone/>
            </a:pPr>
            <a:r>
              <a:rPr lang="bn-BD" sz="4000" dirty="0" smtClean="0">
                <a:latin typeface="NikoshBAN" pitchFamily="2" charset="0"/>
              </a:rPr>
              <a:t>২।</a:t>
            </a:r>
            <a:r>
              <a:rPr lang="en-US" sz="4000" dirty="0" err="1" smtClean="0">
                <a:latin typeface="NikoshBAN" pitchFamily="2" charset="0"/>
              </a:rPr>
              <a:t>বৃষ্টিপাতের</a:t>
            </a:r>
            <a:r>
              <a:rPr lang="en-US" sz="4000" dirty="0" smtClean="0">
                <a:latin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</a:rPr>
              <a:t>কারণ</a:t>
            </a:r>
            <a:r>
              <a:rPr lang="bn-IN" sz="4000" dirty="0" smtClean="0">
                <a:latin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</a:rPr>
              <a:t>শ্রেণ</a:t>
            </a:r>
            <a:r>
              <a:rPr lang="bn-IN" sz="4000" dirty="0">
                <a:latin typeface="NikoshBAN" pitchFamily="2" charset="0"/>
              </a:rPr>
              <a:t>ী</a:t>
            </a:r>
            <a:r>
              <a:rPr lang="en-US" sz="4000" dirty="0" err="1" smtClean="0">
                <a:latin typeface="NikoshBAN" pitchFamily="2" charset="0"/>
              </a:rPr>
              <a:t>বিভাগ</a:t>
            </a:r>
            <a:r>
              <a:rPr lang="en-US" sz="4000" dirty="0" smtClean="0">
                <a:latin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</a:rPr>
              <a:t>লিখতে</a:t>
            </a:r>
            <a:r>
              <a:rPr lang="en-US" sz="4000" dirty="0" smtClean="0">
                <a:latin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</a:rPr>
              <a:t> </a:t>
            </a:r>
          </a:p>
          <a:p>
            <a:pPr marL="0" indent="0" eaLnBrk="1" hangingPunct="1">
              <a:buFontTx/>
              <a:buNone/>
            </a:pPr>
            <a:r>
              <a:rPr lang="bn-IN" sz="4000" dirty="0">
                <a:latin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</a:rPr>
              <a:t> ।</a:t>
            </a:r>
          </a:p>
          <a:p>
            <a:pPr marL="0" indent="0" eaLnBrk="1" hangingPunct="1">
              <a:buFontTx/>
              <a:buNone/>
            </a:pPr>
            <a:r>
              <a:rPr lang="bn-IN" sz="4000" dirty="0" smtClean="0">
                <a:latin typeface="NikoshBAN" pitchFamily="2" charset="0"/>
              </a:rPr>
              <a:t>৩</a:t>
            </a:r>
            <a:r>
              <a:rPr lang="bn-BD" sz="4000" dirty="0" smtClean="0">
                <a:latin typeface="NikoshBAN" pitchFamily="2" charset="0"/>
              </a:rPr>
              <a:t>।</a:t>
            </a:r>
            <a:r>
              <a:rPr lang="en-US" sz="4000" dirty="0" err="1" smtClean="0">
                <a:latin typeface="NikoshBAN" pitchFamily="2" charset="0"/>
              </a:rPr>
              <a:t>পরিচলন</a:t>
            </a:r>
            <a:r>
              <a:rPr lang="en-US" sz="4000" dirty="0" smtClean="0">
                <a:latin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</a:rPr>
              <a:t>বৃষ্টি</a:t>
            </a:r>
            <a:r>
              <a:rPr lang="en-US" sz="4000" dirty="0" smtClean="0">
                <a:latin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</a:rPr>
              <a:t> ।</a:t>
            </a:r>
          </a:p>
          <a:p>
            <a:pPr marL="0" indent="0" eaLnBrk="1" hangingPunct="1">
              <a:buFontTx/>
              <a:buNone/>
            </a:pPr>
            <a:endParaRPr lang="en-US" dirty="0" smtClean="0">
              <a:latin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67000" y="533400"/>
            <a:ext cx="3505200" cy="1066800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u="sng" dirty="0" err="1">
                <a:latin typeface="NikoshBAN" pitchFamily="2" charset="0"/>
              </a:rPr>
              <a:t>শিখন</a:t>
            </a:r>
            <a:r>
              <a:rPr lang="en-US" sz="5400" b="1" u="sng" dirty="0">
                <a:latin typeface="NikoshBAN" pitchFamily="2" charset="0"/>
              </a:rPr>
              <a:t> </a:t>
            </a:r>
            <a:r>
              <a:rPr lang="en-US" sz="5400" b="1" u="sng" dirty="0" err="1" smtClean="0">
                <a:latin typeface="NikoshBAN" pitchFamily="2" charset="0"/>
              </a:rPr>
              <a:t>ফল</a:t>
            </a:r>
            <a:endParaRPr lang="en-US" sz="5400" b="1" u="sng" dirty="0"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67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447800"/>
            <a:ext cx="8686800" cy="46482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latin typeface="NikoshBAN"/>
              </a:rPr>
              <a:t>বৃষ্টি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এক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ধরণের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তরল</a:t>
            </a:r>
            <a:r>
              <a:rPr lang="en-US" sz="4000" dirty="0" smtClean="0">
                <a:latin typeface="NikoshBAN"/>
              </a:rPr>
              <a:t>, </a:t>
            </a:r>
            <a:r>
              <a:rPr lang="en-US" sz="4000" dirty="0" err="1" smtClean="0">
                <a:latin typeface="NikoshBAN"/>
              </a:rPr>
              <a:t>যা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আকাশ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থেকে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মাধ্যাকর্ষণের</a:t>
            </a:r>
            <a:r>
              <a:rPr lang="en-US" sz="4000" dirty="0" smtClean="0">
                <a:latin typeface="NikoshBAN"/>
              </a:rPr>
              <a:t>  </a:t>
            </a:r>
            <a:r>
              <a:rPr lang="en-US" sz="4000" dirty="0" err="1" smtClean="0">
                <a:latin typeface="NikoshBAN"/>
              </a:rPr>
              <a:t>টানে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ভূপৃষ্টের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দিকে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পড়ে</a:t>
            </a:r>
            <a:r>
              <a:rPr lang="en-US" sz="4000" dirty="0" smtClean="0">
                <a:latin typeface="NikoshBAN"/>
              </a:rPr>
              <a:t>। </a:t>
            </a:r>
            <a:r>
              <a:rPr lang="en-US" sz="4000" dirty="0" err="1" smtClean="0">
                <a:latin typeface="NikoshBAN"/>
              </a:rPr>
              <a:t>পৃথিবীর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বায়ুমন্ডলে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জলীয়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বাষ্প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ঘণীভূত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হয়ে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মেঘের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সৃষ্টি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করে</a:t>
            </a:r>
            <a:r>
              <a:rPr lang="en-US" sz="4000" dirty="0" smtClean="0">
                <a:latin typeface="NikoshBAN"/>
              </a:rPr>
              <a:t>। </a:t>
            </a:r>
            <a:r>
              <a:rPr lang="en-US" sz="4000" dirty="0" err="1" smtClean="0">
                <a:latin typeface="NikoshBAN"/>
              </a:rPr>
              <a:t>এই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ফোঁটাগুলি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যথেষ্ট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পরিমান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ভারি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হলে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তা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পৃথিবীর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বুকে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ঝরে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পড়ে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একেই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বৃষ্টি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বলে</a:t>
            </a:r>
            <a:r>
              <a:rPr lang="en-US" sz="4000" dirty="0" smtClean="0">
                <a:latin typeface="NikoshBAN"/>
              </a:rPr>
              <a:t>।</a:t>
            </a:r>
            <a:endParaRPr lang="en-US" sz="4000" dirty="0">
              <a:latin typeface="NikoshB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762000"/>
            <a:ext cx="3733800" cy="914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u="sng" dirty="0" err="1" smtClean="0">
                <a:latin typeface="NikoshBAN"/>
              </a:rPr>
              <a:t>বৃষ্ট</a:t>
            </a:r>
            <a:r>
              <a:rPr lang="bn-IN" sz="4800" b="1" u="sng" dirty="0" smtClean="0">
                <a:latin typeface="NikoshBAN"/>
              </a:rPr>
              <a:t>ির সংজ্ঞা-</a:t>
            </a:r>
            <a:endParaRPr lang="en-US" sz="4800" u="sng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75084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7149"/>
            <a:ext cx="4114800" cy="30037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7149"/>
            <a:ext cx="4371976" cy="3003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0"/>
            <a:ext cx="4114800" cy="3209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038" y="3429000"/>
            <a:ext cx="4398938" cy="320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3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55" y="-20782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1055" y="4495800"/>
            <a:ext cx="8229600" cy="1600200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0" indent="0">
              <a:buFontTx/>
              <a:buNone/>
            </a:pPr>
            <a:endParaRPr lang="bn-IN" sz="8000" dirty="0" smtClean="0">
              <a:latin typeface="NikoshBAN" pitchFamily="2" charset="0"/>
            </a:endParaRPr>
          </a:p>
          <a:p>
            <a:pPr marL="0" indent="0">
              <a:buFontTx/>
              <a:buNone/>
            </a:pPr>
            <a:r>
              <a:rPr lang="en-US" sz="16500" dirty="0" smtClean="0">
                <a:latin typeface="NikoshBAN"/>
              </a:rPr>
              <a:t>১। </a:t>
            </a:r>
            <a:r>
              <a:rPr lang="en-US" sz="16500" dirty="0" err="1" smtClean="0">
                <a:latin typeface="NikoshBAN"/>
              </a:rPr>
              <a:t>বৃষ্টি</a:t>
            </a:r>
            <a:r>
              <a:rPr lang="bn-IN" sz="16500" dirty="0" smtClean="0">
                <a:latin typeface="NikoshBAN"/>
              </a:rPr>
              <a:t> কাকে বলে</a:t>
            </a:r>
            <a:r>
              <a:rPr lang="en-US" sz="16500" dirty="0" smtClean="0">
                <a:latin typeface="NikoshBAN"/>
              </a:rPr>
              <a:t> ? </a:t>
            </a:r>
          </a:p>
        </p:txBody>
      </p:sp>
      <p:sp>
        <p:nvSpPr>
          <p:cNvPr id="2" name="Flowchart: Alternate Process 1"/>
          <p:cNvSpPr/>
          <p:nvPr/>
        </p:nvSpPr>
        <p:spPr>
          <a:xfrm>
            <a:off x="2057400" y="381000"/>
            <a:ext cx="4800600" cy="129540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u="sng" dirty="0" err="1">
                <a:latin typeface="NikoshBAN" pitchFamily="2" charset="0"/>
              </a:rPr>
              <a:t>একক</a:t>
            </a:r>
            <a:r>
              <a:rPr lang="en-US" sz="7200" b="1" u="sng" dirty="0">
                <a:latin typeface="NikoshBAN" pitchFamily="2" charset="0"/>
              </a:rPr>
              <a:t> </a:t>
            </a:r>
            <a:r>
              <a:rPr lang="en-US" sz="7200" b="1" u="sng" dirty="0" err="1">
                <a:latin typeface="NikoshBAN" pitchFamily="2" charset="0"/>
              </a:rPr>
              <a:t>কাজ</a:t>
            </a:r>
            <a:r>
              <a:rPr lang="en-US" sz="7200" b="1" u="sng" dirty="0">
                <a:latin typeface="NikoshBAN" pitchFamily="2" charset="0"/>
              </a:rPr>
              <a:t> </a:t>
            </a:r>
            <a:endParaRPr lang="en-US" sz="72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27" y="1676400"/>
            <a:ext cx="4629873" cy="2870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437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348</Words>
  <Application>Microsoft Office PowerPoint</Application>
  <PresentationFormat>On-screen Show (4:3)</PresentationFormat>
  <Paragraphs>65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বৃষ্টিপাতের কারণ  </vt:lpstr>
      <vt:lpstr>বৃষ্টিপাতের শ্রেণিবিভাগ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shuvo</dc:creator>
  <cp:lastModifiedBy>shuvo</cp:lastModifiedBy>
  <cp:revision>104</cp:revision>
  <dcterms:created xsi:type="dcterms:W3CDTF">2019-11-16T12:04:35Z</dcterms:created>
  <dcterms:modified xsi:type="dcterms:W3CDTF">2019-11-27T20:11:04Z</dcterms:modified>
</cp:coreProperties>
</file>