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2" r:id="rId2"/>
    <p:sldId id="273" r:id="rId3"/>
    <p:sldId id="260" r:id="rId4"/>
    <p:sldId id="266" r:id="rId5"/>
    <p:sldId id="281" r:id="rId6"/>
    <p:sldId id="258" r:id="rId7"/>
    <p:sldId id="268" r:id="rId8"/>
    <p:sldId id="264" r:id="rId9"/>
    <p:sldId id="265" r:id="rId10"/>
    <p:sldId id="262" r:id="rId11"/>
    <p:sldId id="274" r:id="rId12"/>
    <p:sldId id="279" r:id="rId13"/>
    <p:sldId id="276" r:id="rId14"/>
    <p:sldId id="278" r:id="rId15"/>
    <p:sldId id="27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01D7-936E-49EC-96CF-8EC83D1D47A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368F-1688-4F85-9039-2B4C053D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1" y="20782"/>
            <a:ext cx="7774026" cy="6532418"/>
            <a:chOff x="1870364" y="0"/>
            <a:chExt cx="6172200" cy="60508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5" b="7915"/>
            <a:stretch/>
          </p:blipFill>
          <p:spPr>
            <a:xfrm>
              <a:off x="1870364" y="0"/>
              <a:ext cx="6172200" cy="60508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0328">
              <a:off x="2178981" y="426283"/>
              <a:ext cx="4226245" cy="32867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644622" y="1021140"/>
            <a:ext cx="796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i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7" t="61290" r="6452" b="1936"/>
          <a:stretch/>
        </p:blipFill>
        <p:spPr>
          <a:xfrm>
            <a:off x="4495800" y="77430"/>
            <a:ext cx="4544961" cy="67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61290" r="49902" b="1936"/>
          <a:stretch/>
        </p:blipFill>
        <p:spPr>
          <a:xfrm>
            <a:off x="152400" y="78659"/>
            <a:ext cx="4572000" cy="67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6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516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50157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029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শরীরের বর্ধনের জন্য কোন ধরণের খাবার প্রয়োজন?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দাঁত ও হাড় গঠনের জন্য কোন ধরণের খাবার প্রয়োজন?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 rot="18278387">
            <a:off x="2720272" y="773696"/>
            <a:ext cx="2358664" cy="2432672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 rot="2021485">
            <a:off x="4203334" y="589137"/>
            <a:ext cx="2865341" cy="2010994"/>
          </a:xfrm>
          <a:prstGeom prst="hear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 rot="7008499">
            <a:off x="4913037" y="1965766"/>
            <a:ext cx="2358664" cy="2478065"/>
          </a:xfrm>
          <a:prstGeom prst="hear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 rot="12722340">
            <a:off x="2937107" y="2659539"/>
            <a:ext cx="2807520" cy="2111670"/>
          </a:xfrm>
          <a:prstGeom prst="hear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৪-৬ বছরের শিশুদের পুষ্টির গুরুত্বঃ-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বয়স অনুযায়ী শিশুর স্বাভাবিক বর্ধন বজায় রাখার জন্য ক্যলরি ও প্রোটিন জাতীয় খাবার গ্রহন জরুরী।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কর্মক্ষমতা ও খেলাধুলার জন্য যথেষ্ট কার্বহাইড্রেড ও ফ্যাট জাতীয় খাবার গ্রহন জরুরী।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দাঁত ও হাড় গঠনের জন্য ক্যালশিয়াম ও ভিটামিন ডি </a:t>
            </a:r>
            <a:r>
              <a:rPr lang="bn-IN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প্রয়োজন। </a:t>
            </a:r>
          </a:p>
          <a:p>
            <a:endParaRPr lang="bn-IN" sz="36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59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136890" cy="646331"/>
          </a:xfrm>
          <a:prstGeom prst="rect">
            <a:avLst/>
          </a:prstGeom>
          <a:ln w="28575">
            <a:solidFill>
              <a:srgbClr val="00B0F0"/>
            </a:solidFill>
          </a:ln>
          <a:scene3d>
            <a:camera prst="obliqueTop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প্রাক্‌-বিদ্যালয়গামী শিশুদের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495800" cy="3298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4572000"/>
            <a:ext cx="8382000" cy="2062103"/>
          </a:xfrm>
          <a:prstGeom prst="rect">
            <a:avLst/>
          </a:prstGeom>
          <a:noFill/>
          <a:ln w="127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শিশুদেরকে প্রতিদিন কমপক্ষে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৩ </a:t>
            </a:r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বেলা প্রধান খাবারের ,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 বেলা অবশ্যই 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পুষ্টিকর</a:t>
            </a:r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 নাস্তা দিতে হবে । এদের খাবারের তালিকায় পরিমাণমত </a:t>
            </a:r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ফল ও তরল খাবার </a:t>
            </a:r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রাখতে হবে । আর অবশ্যই রঙ্গিন </a:t>
            </a:r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শাক- সবজি </a:t>
            </a:r>
            <a:r>
              <a:rPr lang="bn-IN" sz="32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থাকবে। </a:t>
            </a:r>
            <a:endParaRPr lang="en-US" sz="3200" dirty="0"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 descr="Water droplets"/>
          <p:cNvSpPr>
            <a:spLocks noChangeArrowheads="1"/>
          </p:cNvSpPr>
          <p:nvPr/>
        </p:nvSpPr>
        <p:spPr bwMode="auto">
          <a:xfrm>
            <a:off x="2743200" y="381000"/>
            <a:ext cx="3043238" cy="78319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24934"/>
              </p:ext>
            </p:extLst>
          </p:nvPr>
        </p:nvGraphicFramePr>
        <p:xfrm>
          <a:off x="457200" y="1981200"/>
          <a:ext cx="84582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    </a:t>
                      </a:r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দল- ‘ ক ’ 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</a:rPr>
                        <a:t>দল- ‘ খ ’ </a:t>
                      </a:r>
                      <a:endParaRPr lang="en-US" sz="4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প্রাক্‌-বিদ্যালয়গামী শিশুদের খাবারের চাহিদা কেমন লিখ।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৪-৬ বছরের শিশুদের পুষ্টির গুরুত্ব ব্যাখ্যা কর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প্রাক্‌-বিদ্যালয়গামী শিশু কারা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৫-৬ বছর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৪-১০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২-৬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-৬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3886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দাঁত ও হাড় গঠনের জন্য কোন ভিটামিন দরকার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890" y="4724399"/>
            <a:ext cx="2753881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এ 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474635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654268"/>
            <a:ext cx="2722790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 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6465" y="5654268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এ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–জেট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533399"/>
            <a:ext cx="3153822" cy="74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1500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2741613" y="698476"/>
            <a:ext cx="3046412" cy="76281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11068"/>
            <a:ext cx="3992163" cy="263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648200"/>
            <a:ext cx="77724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প্রাক্‌-বিদ্যালয়গামী শিশুদের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খাবারের একদিনের একটি তালিকা তৈরি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/>
          <a:stretch/>
        </p:blipFill>
        <p:spPr>
          <a:xfrm>
            <a:off x="533400" y="193964"/>
            <a:ext cx="8382000" cy="6587836"/>
          </a:xfrm>
          <a:prstGeom prst="rect">
            <a:avLst/>
          </a:prstGeom>
        </p:spPr>
      </p:pic>
      <p:pic>
        <p:nvPicPr>
          <p:cNvPr id="6" name="Picture 5" descr="fl-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534412"/>
            <a:ext cx="5715000" cy="3351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9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9600" i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9600" i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9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i="1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9600" i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9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96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96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6" y="1676400"/>
            <a:ext cx="3248514" cy="4114800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4" name="Group 3"/>
          <p:cNvGrpSpPr/>
          <p:nvPr/>
        </p:nvGrpSpPr>
        <p:grpSpPr>
          <a:xfrm>
            <a:off x="114300" y="4388584"/>
            <a:ext cx="4229100" cy="2970311"/>
            <a:chOff x="419100" y="3201889"/>
            <a:chExt cx="422910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3201889"/>
              <a:ext cx="3657600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i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r>
                <a:rPr lang="bn-IN" sz="2400" i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IN" sz="2000" i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পলোগ্রাউন্ড বহুমূখী উচ্চ বিদ্যালয়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4572000" y="1295400"/>
            <a:ext cx="0" cy="5029200"/>
          </a:xfrm>
          <a:prstGeom prst="straightConnector1">
            <a:avLst/>
          </a:prstGeom>
          <a:ln w="38100">
            <a:headEnd type="arrow"/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52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i="1" u="sng" dirty="0" smtClean="0">
                <a:latin typeface="NikoshBAN" pitchFamily="2" charset="0"/>
                <a:cs typeface="NikoshBAN" pitchFamily="2" charset="0"/>
              </a:rPr>
              <a:t>উপস্থাপনায়- </a:t>
            </a:r>
            <a:endParaRPr lang="en-US" sz="6000" i="1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79923" y="1843548"/>
            <a:ext cx="3291840" cy="4114800"/>
            <a:chOff x="5279923" y="1843548"/>
            <a:chExt cx="3291840" cy="4114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5" name="Picture 14" descr="home.jpg"/>
            <p:cNvPicPr>
              <a:picLocks noChangeAspect="1"/>
            </p:cNvPicPr>
            <p:nvPr/>
          </p:nvPicPr>
          <p:blipFill rotWithShape="1">
            <a:blip r:embed="rId3" cstate="print"/>
            <a:srcRect l="10474" t="9314" r="9957" b="11592"/>
            <a:stretch/>
          </p:blipFill>
          <p:spPr>
            <a:xfrm>
              <a:off x="5279923" y="1843548"/>
              <a:ext cx="3291840" cy="4114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rnd">
              <a:solidFill>
                <a:srgbClr val="C0000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5867400" y="2133600"/>
              <a:ext cx="1954497" cy="830997"/>
            </a:xfrm>
            <a:prstGeom prst="rect">
              <a:avLst/>
            </a:prstGeom>
            <a:solidFill>
              <a:srgbClr val="996633"/>
            </a:solidFill>
            <a:ln w="76200">
              <a:solidFill>
                <a:srgbClr val="C00000"/>
              </a:solidFill>
            </a:ln>
            <a:scene3d>
              <a:camera prst="perspectiveHeroicExtremeLeftFacing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গার্হস্থ্য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৮ম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GB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4343400" y="1676400"/>
            <a:ext cx="0" cy="4114800"/>
          </a:xfrm>
          <a:prstGeom prst="straightConnector1">
            <a:avLst/>
          </a:prstGeom>
          <a:ln w="38100">
            <a:solidFill>
              <a:srgbClr val="CC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00600" y="1676400"/>
            <a:ext cx="0" cy="4114800"/>
          </a:xfrm>
          <a:prstGeom prst="straightConnector1">
            <a:avLst/>
          </a:prstGeom>
          <a:ln w="38100">
            <a:solidFill>
              <a:srgbClr val="CC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43600" y="4913293"/>
            <a:ext cx="2667000" cy="9541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GB" sz="2800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GB" sz="2800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bn-IN" sz="2800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GB" sz="2800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GB" sz="2800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bn-IN" sz="2800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৩</a:t>
            </a:r>
            <a:endParaRPr lang="bn-BD" sz="2800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800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mgq-40 wgwbU</a:t>
            </a:r>
            <a:endParaRPr lang="en-GB" sz="2800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/>
          </p:cNvPicPr>
          <p:nvPr/>
        </p:nvPicPr>
        <p:blipFill>
          <a:blip r:embed="rId2" cstate="print"/>
          <a:srcRect l="38715" t="5695" b="6982"/>
          <a:stretch>
            <a:fillRect/>
          </a:stretch>
        </p:blipFill>
        <p:spPr>
          <a:xfrm>
            <a:off x="243840" y="943405"/>
            <a:ext cx="4023360" cy="3474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2.jpg"/>
          <p:cNvPicPr>
            <a:picLocks/>
          </p:cNvPicPr>
          <p:nvPr/>
        </p:nvPicPr>
        <p:blipFill rotWithShape="1">
          <a:blip r:embed="rId3" cstate="print"/>
          <a:srcRect l="18424" t="8333" b="6530"/>
          <a:stretch/>
        </p:blipFill>
        <p:spPr>
          <a:xfrm>
            <a:off x="4739640" y="944880"/>
            <a:ext cx="4023360" cy="3474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57278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4724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৪-৬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57278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প্রাক্‌-বিদ্যালয়গামী শিশু </a:t>
            </a:r>
            <a:endParaRPr lang="en-US" sz="3600" dirty="0"/>
          </a:p>
        </p:txBody>
      </p:sp>
      <p:sp>
        <p:nvSpPr>
          <p:cNvPr id="7" name="5-Point Star 6"/>
          <p:cNvSpPr/>
          <p:nvPr/>
        </p:nvSpPr>
        <p:spPr>
          <a:xfrm>
            <a:off x="243840" y="5029200"/>
            <a:ext cx="670560" cy="5867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57200"/>
            <a:ext cx="4114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76400" y="6019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৪-৬ বছরের শিশুদের পুষ্টিক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endParaRPr lang="en-US" sz="3600" dirty="0"/>
          </a:p>
        </p:txBody>
      </p:sp>
      <p:pic>
        <p:nvPicPr>
          <p:cNvPr id="5" name="Picture 4" descr="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1"/>
            <a:ext cx="4114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6.jpg"/>
          <p:cNvPicPr>
            <a:picLocks/>
          </p:cNvPicPr>
          <p:nvPr/>
        </p:nvPicPr>
        <p:blipFill>
          <a:blip r:embed="rId4" cstate="print"/>
          <a:srcRect l="35675" t="23881" b="34410"/>
          <a:stretch>
            <a:fillRect/>
          </a:stretch>
        </p:blipFill>
        <p:spPr>
          <a:xfrm>
            <a:off x="2590800" y="3200400"/>
            <a:ext cx="4114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276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প্রাক্‌-বিদ্যালয়গামী শিশুদের পুষ্টির গুরুত্ব।</a:t>
            </a:r>
            <a:endParaRPr lang="en-US" sz="4800" b="1" i="1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৪৭</a:t>
            </a:r>
            <a:endParaRPr lang="en-US" sz="48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8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267200"/>
            <a:ext cx="3474720" cy="2377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8.jpg"/>
          <p:cNvPicPr>
            <a:picLocks/>
          </p:cNvPicPr>
          <p:nvPr/>
        </p:nvPicPr>
        <p:blipFill>
          <a:blip r:embed="rId3" cstate="print"/>
          <a:srcRect b="8333"/>
          <a:stretch>
            <a:fillRect/>
          </a:stretch>
        </p:blipFill>
        <p:spPr>
          <a:xfrm>
            <a:off x="631421" y="697600"/>
            <a:ext cx="3474720" cy="2377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710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19200" y="1447800"/>
            <a:ext cx="2819400" cy="914400"/>
          </a:xfrm>
          <a:prstGeom prst="wedgeRoundRectCallout">
            <a:avLst>
              <a:gd name="adj1" fmla="val -21356"/>
              <a:gd name="adj2" fmla="val 9798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1524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শিখনফল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820412"/>
            <a:ext cx="7086600" cy="35394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প্রাক্‌-বিদ্যালয়গামী শিশু কারা 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প্রাক্‌-বিদ্যালয়গামী শিশুদের খাবারের চাহিদা কেমন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৪-৬ বছরের শিশুদের পুষ্টির গুরুত্ব ব্যাখ্যা করতে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/>
          <a:srcRect l="14097" t="4720"/>
          <a:stretch>
            <a:fillRect/>
          </a:stretch>
        </p:blipFill>
        <p:spPr>
          <a:xfrm>
            <a:off x="1456281" y="1676400"/>
            <a:ext cx="6392319" cy="397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5816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লরি জাতীয় খাবার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14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প্রাক্‌-বিদ্যালয়গামী শিশুদের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/>
          </p:cNvPicPr>
          <p:nvPr/>
        </p:nvPicPr>
        <p:blipFill>
          <a:blip r:embed="rId2" cstate="print"/>
          <a:srcRect b="8333"/>
          <a:stretch>
            <a:fillRect/>
          </a:stretch>
        </p:blipFill>
        <p:spPr>
          <a:xfrm>
            <a:off x="228600" y="914400"/>
            <a:ext cx="4114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6.jpg"/>
          <p:cNvPicPr>
            <a:picLocks/>
          </p:cNvPicPr>
          <p:nvPr/>
        </p:nvPicPr>
        <p:blipFill rotWithShape="1">
          <a:blip r:embed="rId3" cstate="print"/>
          <a:srcRect l="39027" t="23881" r="2437" b="34410"/>
          <a:stretch/>
        </p:blipFill>
        <p:spPr>
          <a:xfrm>
            <a:off x="4800600" y="914400"/>
            <a:ext cx="4114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895600" y="4724400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প্রোটিন জাতীয় খাবার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/>
          </p:cNvPicPr>
          <p:nvPr/>
        </p:nvPicPr>
        <p:blipFill rotWithShape="1">
          <a:blip r:embed="rId2" cstate="print"/>
          <a:srcRect l="18667" b="8929"/>
          <a:stretch/>
        </p:blipFill>
        <p:spPr>
          <a:xfrm>
            <a:off x="228600" y="813619"/>
            <a:ext cx="4114800" cy="256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4114800" cy="256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71800" y="6167735"/>
            <a:ext cx="327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ভিটামিন  জাতীয় খাবার </a:t>
            </a:r>
            <a:endParaRPr lang="en-US" sz="3200" dirty="0"/>
          </a:p>
        </p:txBody>
      </p:sp>
      <p:pic>
        <p:nvPicPr>
          <p:cNvPr id="6" name="Picture 5" descr="88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178" y="838200"/>
            <a:ext cx="4114800" cy="256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49167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25069 0.35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325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Etech</dc:creator>
  <cp:lastModifiedBy>hp</cp:lastModifiedBy>
  <cp:revision>66</cp:revision>
  <dcterms:created xsi:type="dcterms:W3CDTF">2006-08-16T00:00:00Z</dcterms:created>
  <dcterms:modified xsi:type="dcterms:W3CDTF">2019-09-17T08:42:00Z</dcterms:modified>
</cp:coreProperties>
</file>