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4" r:id="rId5"/>
    <p:sldId id="265" r:id="rId6"/>
    <p:sldId id="277" r:id="rId7"/>
    <p:sldId id="279" r:id="rId8"/>
    <p:sldId id="280" r:id="rId9"/>
    <p:sldId id="278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IRRAYHAN" initials="J" lastIdx="1" clrIdx="0">
    <p:extLst>
      <p:ext uri="{19B8F6BF-5375-455C-9EA6-DF929625EA0E}">
        <p15:presenceInfo xmlns:p15="http://schemas.microsoft.com/office/powerpoint/2012/main" userId="JOHIRRAY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1" autoAdjust="0"/>
    <p:restoredTop sz="93002" autoAdjust="0"/>
  </p:normalViewPr>
  <p:slideViewPr>
    <p:cSldViewPr snapToGrid="0">
      <p:cViewPr varScale="1">
        <p:scale>
          <a:sx n="52" d="100"/>
          <a:sy n="52" d="100"/>
        </p:scale>
        <p:origin x="90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020D-C18A-4688-8FA4-DE41E32AFBED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2C54-AE5D-43E7-B1A6-3822A99D8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3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474EF-3D01-4801-8E00-8C74E1E9B9F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B59D2-E480-4F34-BC7A-6B11D20AD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60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B59D2-E480-4F34-BC7A-6B11D20AD8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6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B59D2-E480-4F34-BC7A-6B11D20AD8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B59D2-E480-4F34-BC7A-6B11D20AD8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5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B59D2-E480-4F34-BC7A-6B11D20AD8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B59D2-E480-4F34-BC7A-6B11D20AD8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28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B59D2-E480-4F34-BC7A-6B11D20AD8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3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B59D2-E480-4F34-BC7A-6B11D20AD8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B59D2-E480-4F34-BC7A-6B11D20AD8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1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2F5B46-0D65-484F-8E88-939DDF9F01B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3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2935-F306-42E7-BF73-0E302D053E7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8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2935-F306-42E7-BF73-0E302D053E7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777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2935-F306-42E7-BF73-0E302D053E7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371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2935-F306-42E7-BF73-0E302D053E7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32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2935-F306-42E7-BF73-0E302D053E7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0628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D2935-F306-42E7-BF73-0E302D053E7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6900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631E-1D64-40E4-9C4B-64BEA482751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29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9A70-1FD5-4E0F-9160-025F4D488396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7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3C5B-78A2-4B46-88F0-4D4335EB897F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ECC4-1A26-403C-AFFA-D29857B9BA5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4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FC54-7047-46D5-8E2C-7374F1E70A8E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5BBD-BED7-49C7-872D-58B5634EF503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8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E677-EB36-4089-9998-1CECE22D7A89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8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D5E5-10CD-4152-94CA-116F42DBFFF3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5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8539-C31E-4AE6-932A-97D0BB75DE96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3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AED4-DC23-4A2C-A0DB-806BC85C8DE3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8D2935-F306-42E7-BF73-0E302D053E78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BE92EE-5AFA-4873-9E5D-CB6E0CB33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Skqq4AlGnZk/XVIvnMdnRCI/AAAAAAAAAMA/lFWRV2jppGYWuDCRxc_QynvjFc8MizZhgCLcBGAs/s1600/electrical-safety-2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facebook.com/ufi/reaction/profile/browser/?ft_ent_identifier=ZmVlZGJhY2s6MjgzOTM5MjI1MzAzMzI1&amp;av=1000051287528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987" y="603747"/>
            <a:ext cx="9257731" cy="4277970"/>
          </a:xfrm>
        </p:spPr>
        <p:txBody>
          <a:bodyPr>
            <a:noAutofit/>
          </a:bodyPr>
          <a:lstStyle/>
          <a:p>
            <a:r>
              <a:rPr lang="en-US" sz="1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27" y="751383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2" y="60374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42" y="540091"/>
            <a:ext cx="2143125" cy="21431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91987" y="563629"/>
            <a:ext cx="9257731" cy="4828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247733"/>
              </p:ext>
            </p:extLst>
          </p:nvPr>
        </p:nvGraphicFramePr>
        <p:xfrm>
          <a:off x="136477" y="163774"/>
          <a:ext cx="4490114" cy="10972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90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331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মূল্যায়নঃ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35044"/>
              </p:ext>
            </p:extLst>
          </p:nvPr>
        </p:nvGraphicFramePr>
        <p:xfrm>
          <a:off x="436050" y="1293000"/>
          <a:ext cx="5286323" cy="9448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86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en-US" sz="2800" dirty="0">
                          <a:latin typeface="SutonnyMJ" pitchFamily="2" charset="0"/>
                        </a:rPr>
                        <a:t> ‡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KvbwU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wbivcËv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g~jK</a:t>
                      </a:r>
                      <a:r>
                        <a:rPr lang="en-US" sz="2800" dirty="0">
                          <a:latin typeface="SutonnyMJ" pitchFamily="2" charset="0"/>
                        </a:rPr>
                        <a:t> 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wWfvBm</a:t>
                      </a:r>
                      <a:endParaRPr lang="en-US" sz="2800" dirty="0">
                        <a:latin typeface="SutonnyMJ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98977"/>
              </p:ext>
            </p:extLst>
          </p:nvPr>
        </p:nvGraphicFramePr>
        <p:xfrm>
          <a:off x="417284" y="2450886"/>
          <a:ext cx="1751316" cy="12192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51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1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wbqb</a:t>
                      </a:r>
                      <a:r>
                        <a:rPr lang="en-US" sz="2800" dirty="0">
                          <a:latin typeface="SutonnyMJ" pitchFamily="2" charset="0"/>
                        </a:rPr>
                        <a:t> †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Uóvi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21829"/>
              </p:ext>
            </p:extLst>
          </p:nvPr>
        </p:nvGraphicFramePr>
        <p:xfrm>
          <a:off x="3266365" y="2450886"/>
          <a:ext cx="1800310" cy="12191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0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1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SutonnyMJ" pitchFamily="2" charset="0"/>
                          <a:cs typeface="NikoshBAN" panose="02000000000000000000" pitchFamily="2" charset="0"/>
                        </a:rPr>
                        <a:t>‡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WUj</a:t>
                      </a:r>
                      <a:r>
                        <a:rPr lang="en-US" sz="2800" dirty="0">
                          <a:latin typeface="SutonnyMJ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45432"/>
              </p:ext>
            </p:extLst>
          </p:nvPr>
        </p:nvGraphicFramePr>
        <p:xfrm>
          <a:off x="5519052" y="2450886"/>
          <a:ext cx="2175504" cy="121919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75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1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</a:t>
                      </a:r>
                      <a:r>
                        <a:rPr lang="en-US" sz="2800" dirty="0">
                          <a:latin typeface="SutonnyMJ" pitchFamily="2" charset="0"/>
                        </a:rPr>
                        <a:t> †</a:t>
                      </a:r>
                      <a:r>
                        <a:rPr lang="en-US" sz="2800" dirty="0" err="1">
                          <a:latin typeface="SutonnyMJ" pitchFamily="2" charset="0"/>
                        </a:rPr>
                        <a:t>eøW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88526"/>
              </p:ext>
            </p:extLst>
          </p:nvPr>
        </p:nvGraphicFramePr>
        <p:xfrm>
          <a:off x="8361714" y="2450884"/>
          <a:ext cx="2537344" cy="121919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37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91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</a:t>
                      </a:r>
                      <a:r>
                        <a:rPr lang="en-US" sz="2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8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বোর্ড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96274"/>
              </p:ext>
            </p:extLst>
          </p:nvPr>
        </p:nvGraphicFramePr>
        <p:xfrm>
          <a:off x="263672" y="4519207"/>
          <a:ext cx="5458701" cy="8559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458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5927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r>
                        <a:rPr lang="en-US" sz="3200" b="1" baseline="0" dirty="0">
                          <a:latin typeface="SutonnyMJ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SutonnyMJ" pitchFamily="2" charset="0"/>
                          <a:cs typeface="NikoshBAN" panose="02000000000000000000" pitchFamily="2" charset="0"/>
                        </a:rPr>
                        <a:t>mvwK©U</a:t>
                      </a:r>
                      <a:r>
                        <a:rPr lang="en-US" sz="3200" b="1" baseline="0" dirty="0">
                          <a:latin typeface="SutonnyMJ" pitchFamily="2" charset="0"/>
                          <a:cs typeface="NikoshBAN" panose="02000000000000000000" pitchFamily="2" charset="0"/>
                        </a:rPr>
                        <a:t> †</a:t>
                      </a:r>
                      <a:r>
                        <a:rPr lang="en-US" sz="3200" b="1" baseline="0" dirty="0" err="1">
                          <a:latin typeface="SutonnyMJ" pitchFamily="2" charset="0"/>
                          <a:cs typeface="NikoshBAN" panose="02000000000000000000" pitchFamily="2" charset="0"/>
                        </a:rPr>
                        <a:t>eªKvi</a:t>
                      </a:r>
                      <a:r>
                        <a:rPr lang="en-US" sz="3200" b="1" baseline="0" dirty="0">
                          <a:latin typeface="SutonnyMJ" pitchFamily="2" charset="0"/>
                          <a:cs typeface="NikoshBAN" panose="02000000000000000000" pitchFamily="2" charset="0"/>
                        </a:rPr>
                        <a:t> †</a:t>
                      </a:r>
                      <a:r>
                        <a:rPr lang="en-US" sz="3200" b="1" baseline="0" dirty="0" err="1">
                          <a:latin typeface="SutonnyMJ" pitchFamily="2" charset="0"/>
                          <a:cs typeface="NikoshBAN" panose="02000000000000000000" pitchFamily="2" charset="0"/>
                        </a:rPr>
                        <a:t>Kvb</a:t>
                      </a:r>
                      <a:r>
                        <a:rPr lang="en-US" sz="3200" b="1" baseline="0" dirty="0">
                          <a:latin typeface="SutonnyMJ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SutonnyMJ" pitchFamily="2" charset="0"/>
                          <a:cs typeface="NikoshBAN" panose="02000000000000000000" pitchFamily="2" charset="0"/>
                        </a:rPr>
                        <a:t>ai‡bi</a:t>
                      </a:r>
                      <a:r>
                        <a:rPr lang="en-US" sz="3200" b="1" baseline="0" dirty="0">
                          <a:latin typeface="SutonnyMJ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SutonnyMJ" pitchFamily="2" charset="0"/>
                          <a:cs typeface="NikoshBAN" panose="02000000000000000000" pitchFamily="2" charset="0"/>
                        </a:rPr>
                        <a:t>hš</a:t>
                      </a:r>
                      <a:r>
                        <a:rPr lang="en-US" sz="3200" b="1" baseline="0" dirty="0">
                          <a:latin typeface="SutonnyMJ" pitchFamily="2" charset="0"/>
                          <a:cs typeface="NikoshBAN" panose="02000000000000000000" pitchFamily="2" charset="0"/>
                        </a:rPr>
                        <a:t>¿</a:t>
                      </a:r>
                      <a:r>
                        <a:rPr lang="en-US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92585"/>
              </p:ext>
            </p:extLst>
          </p:nvPr>
        </p:nvGraphicFramePr>
        <p:xfrm>
          <a:off x="263672" y="5616053"/>
          <a:ext cx="1665028" cy="72771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6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771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2000" dirty="0" err="1">
                          <a:latin typeface="SutonnyMJ" pitchFamily="2" charset="0"/>
                        </a:rPr>
                        <a:t>wbqš¿b</a:t>
                      </a:r>
                      <a:r>
                        <a:rPr lang="en-US" sz="2000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</a:rPr>
                        <a:t>hš</a:t>
                      </a:r>
                      <a:r>
                        <a:rPr lang="en-US" sz="2000" dirty="0">
                          <a:latin typeface="SutonnyMJ" pitchFamily="2" charset="0"/>
                        </a:rPr>
                        <a:t>¿</a:t>
                      </a:r>
                      <a:endParaRPr lang="en-US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24573"/>
              </p:ext>
            </p:extLst>
          </p:nvPr>
        </p:nvGraphicFramePr>
        <p:xfrm>
          <a:off x="2420810" y="5533742"/>
          <a:ext cx="2537345" cy="84808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3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8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>
                          <a:latin typeface="SutonnyMJ" pitchFamily="2" charset="0"/>
                        </a:rPr>
                        <a:t> </a:t>
                      </a:r>
                      <a:r>
                        <a:rPr lang="en-US" sz="3200" dirty="0" err="1">
                          <a:latin typeface="SutonnyMJ" pitchFamily="2" charset="0"/>
                        </a:rPr>
                        <a:t>iÿb</a:t>
                      </a:r>
                      <a:r>
                        <a:rPr lang="en-US" sz="3200" dirty="0">
                          <a:latin typeface="SutonnyMJ" pitchFamily="2" charset="0"/>
                        </a:rPr>
                        <a:t> </a:t>
                      </a:r>
                      <a:r>
                        <a:rPr lang="en-US" sz="3200" dirty="0" err="1">
                          <a:latin typeface="SutonnyMJ" pitchFamily="2" charset="0"/>
                        </a:rPr>
                        <a:t>hš</a:t>
                      </a:r>
                      <a:r>
                        <a:rPr lang="en-US" sz="3200" dirty="0">
                          <a:latin typeface="SutonnyMJ" pitchFamily="2" charset="0"/>
                        </a:rPr>
                        <a:t>¿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38277"/>
              </p:ext>
            </p:extLst>
          </p:nvPr>
        </p:nvGraphicFramePr>
        <p:xfrm>
          <a:off x="5609761" y="5533742"/>
          <a:ext cx="2254430" cy="75745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5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45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SutonnyMJ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</a:rPr>
                        <a:t>jvBwUs</a:t>
                      </a:r>
                      <a:r>
                        <a:rPr lang="en-US" sz="2000" dirty="0">
                          <a:latin typeface="SutonnyMJ" pitchFamily="2" charset="0"/>
                        </a:rPr>
                        <a:t> </a:t>
                      </a:r>
                      <a:r>
                        <a:rPr lang="en-US" sz="2000" dirty="0" err="1">
                          <a:latin typeface="SutonnyMJ" pitchFamily="2" charset="0"/>
                        </a:rPr>
                        <a:t>G¨v‡i÷vi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94633"/>
              </p:ext>
            </p:extLst>
          </p:nvPr>
        </p:nvGraphicFramePr>
        <p:xfrm>
          <a:off x="8639216" y="5429989"/>
          <a:ext cx="2259842" cy="85980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59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9808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</a:t>
                      </a:r>
                      <a:r>
                        <a:rPr lang="en-US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>
                          <a:latin typeface="SutonnyMJ" pitchFamily="2" charset="0"/>
                        </a:rPr>
                        <a:t> †</a:t>
                      </a:r>
                      <a:r>
                        <a:rPr lang="en-US" sz="3200" dirty="0" err="1">
                          <a:latin typeface="SutonnyMJ" pitchFamily="2" charset="0"/>
                        </a:rPr>
                        <a:t>nj‡gU</a:t>
                      </a:r>
                      <a:r>
                        <a:rPr lang="en-US" sz="32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5904136" y="712414"/>
            <a:ext cx="641444" cy="750627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6224858" y="4515325"/>
            <a:ext cx="696036" cy="859809"/>
          </a:xfrm>
          <a:prstGeom prst="diamond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44" y="2032421"/>
            <a:ext cx="3923262" cy="2944314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828"/>
              </p:ext>
            </p:extLst>
          </p:nvPr>
        </p:nvGraphicFramePr>
        <p:xfrm>
          <a:off x="996398" y="5028371"/>
          <a:ext cx="10658902" cy="1371600"/>
        </p:xfrm>
        <a:graphic>
          <a:graphicData uri="http://schemas.openxmlformats.org/drawingml/2006/table">
            <a:tbl>
              <a:tblPr/>
              <a:tblGrid>
                <a:gridCol w="1065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3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বৈদ্যুতিক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কাজে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দুর্ঘটনা</a:t>
                      </a:r>
                      <a:r>
                        <a:rPr lang="en-US" sz="2400" dirty="0"/>
                        <a:t>   </a:t>
                      </a:r>
                      <a:r>
                        <a:rPr lang="en-US" sz="2400" dirty="0" err="1"/>
                        <a:t>এড়ানোর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প্রতিরোধ</a:t>
                      </a:r>
                      <a:r>
                        <a:rPr lang="en-US" sz="2400" dirty="0"/>
                        <a:t> ও </a:t>
                      </a:r>
                      <a:r>
                        <a:rPr lang="en-US" sz="2400" dirty="0" err="1"/>
                        <a:t>নিবারনমূলক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সরঝামাদির</a:t>
                      </a:r>
                      <a:r>
                        <a:rPr lang="en-US" sz="2400" dirty="0"/>
                        <a:t> </a:t>
                      </a:r>
                      <a:r>
                        <a:rPr lang="en-US" sz="3600" dirty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10wU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তালিকা</a:t>
                      </a:r>
                      <a:r>
                        <a:rPr lang="en-US" sz="2400" dirty="0"/>
                        <a:t> </a:t>
                      </a:r>
                      <a:r>
                        <a:rPr lang="as-IN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ব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া</a:t>
                      </a:r>
                      <a:r>
                        <a:rPr lang="as-IN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ড়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ি </a:t>
                      </a:r>
                      <a:r>
                        <a:rPr lang="as-IN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থ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ে</a:t>
                      </a:r>
                      <a:r>
                        <a:rPr lang="as-IN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ক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ে </a:t>
                      </a:r>
                      <a:r>
                        <a:rPr lang="as-IN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ত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ৈ</a:t>
                      </a:r>
                      <a:r>
                        <a:rPr lang="as-IN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র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ি </a:t>
                      </a:r>
                      <a:r>
                        <a:rPr lang="as-IN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ক</a:t>
                      </a:r>
                      <a:r>
                        <a:rPr lang="en-US" sz="2400" b="0" kern="0" dirty="0" err="1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রে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0" dirty="0" err="1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নিয়ে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s-IN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আ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স</a:t>
                      </a:r>
                      <a:r>
                        <a:rPr lang="as-IN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ব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Nirmala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ে।</a:t>
                      </a: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  <a:p>
                      <a:endParaRPr lang="en-US" sz="2400" b="1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2513" y="531751"/>
            <a:ext cx="5493336" cy="1553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1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39351"/>
              </p:ext>
            </p:extLst>
          </p:nvPr>
        </p:nvGraphicFramePr>
        <p:xfrm>
          <a:off x="3598130" y="1760805"/>
          <a:ext cx="447907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60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9600" baseline="0" dirty="0" err="1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ন্যবাদ</a:t>
                      </a:r>
                      <a:endParaRPr lang="en-US" sz="9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59" y="1831576"/>
            <a:ext cx="1248228" cy="1248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6" y="1760806"/>
            <a:ext cx="1436914" cy="1436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25" y="137367"/>
            <a:ext cx="1439480" cy="1439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42716"/>
            <a:ext cx="1434419" cy="14344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97246" y="888998"/>
            <a:ext cx="4299062" cy="115181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ctagon 3"/>
          <p:cNvSpPr/>
          <p:nvPr/>
        </p:nvSpPr>
        <p:spPr>
          <a:xfrm>
            <a:off x="899410" y="2131609"/>
            <a:ext cx="5279140" cy="4116791"/>
          </a:xfrm>
          <a:prstGeom prst="octagon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‡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gv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Rwni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ivqnvb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Lvb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wkÿK</a:t>
            </a:r>
            <a:endParaRPr lang="en-US" sz="2000" b="1" dirty="0">
              <a:solidFill>
                <a:schemeClr val="bg1"/>
              </a:solidFill>
              <a:latin typeface="SutonnyMJ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Puv`cyi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miKvwi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UKwbK¨vj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¯‹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zj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I 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K‡jR</a:t>
            </a:r>
            <a:endParaRPr lang="en-US" sz="2000" b="1" dirty="0">
              <a:solidFill>
                <a:schemeClr val="bg1"/>
              </a:solidFill>
              <a:latin typeface="SutonnyMJ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‡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lvjNi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Puv`cyi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m`i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Puv`cyi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|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‡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gvevBj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bs-01727990512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B-‡</a:t>
            </a:r>
            <a:r>
              <a:rPr lang="en-US" sz="2000" b="1" dirty="0" err="1">
                <a:solidFill>
                  <a:schemeClr val="bg1"/>
                </a:solidFill>
                <a:latin typeface="SutonnyMJ" pitchFamily="2" charset="0"/>
              </a:rPr>
              <a:t>gBj</a:t>
            </a: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: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johirrk@gmail.com</a:t>
            </a:r>
            <a:endParaRPr lang="en-US" sz="2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ctagon 4"/>
          <p:cNvSpPr/>
          <p:nvPr/>
        </p:nvSpPr>
        <p:spPr>
          <a:xfrm>
            <a:off x="6430297" y="2179151"/>
            <a:ext cx="4862293" cy="3789850"/>
          </a:xfrm>
          <a:prstGeom prst="octagon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নাইন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ওয়ার্কস্-2(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পাঠ-১.১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50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2E2AA-E7E1-4884-857D-E968907CD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" y="689378"/>
            <a:ext cx="1146749" cy="14422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C7890-DBB5-48A0-AECC-F6E62742F6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14216" r="8273" b="8794"/>
          <a:stretch/>
        </p:blipFill>
        <p:spPr>
          <a:xfrm rot="10800000">
            <a:off x="10334459" y="729522"/>
            <a:ext cx="1069749" cy="15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6067" y="3205323"/>
            <a:ext cx="102935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নিরাপত্তা</a:t>
            </a:r>
            <a:r>
              <a:rPr lang="en-US" dirty="0"/>
              <a:t> ও </a:t>
            </a:r>
            <a:r>
              <a:rPr lang="en-US" dirty="0" err="1"/>
              <a:t>নিরাপদ</a:t>
            </a:r>
            <a:r>
              <a:rPr lang="en-US" dirty="0"/>
              <a:t> </a:t>
            </a:r>
            <a:r>
              <a:rPr lang="en-US" dirty="0" err="1"/>
              <a:t>কর্ম</a:t>
            </a:r>
            <a:r>
              <a:rPr lang="en-US" dirty="0"/>
              <a:t> </a:t>
            </a:r>
            <a:r>
              <a:rPr lang="en-US" dirty="0" err="1"/>
              <a:t>পদ্ধতি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নিরাপত্তা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দূরঘটনা</a:t>
            </a:r>
            <a:r>
              <a:rPr lang="en-US" dirty="0"/>
              <a:t> </a:t>
            </a:r>
            <a:r>
              <a:rPr lang="en-US" dirty="0" err="1"/>
              <a:t>সংগটনের</a:t>
            </a:r>
            <a:r>
              <a:rPr lang="en-US" dirty="0"/>
              <a:t> </a:t>
            </a:r>
            <a:r>
              <a:rPr lang="en-US" dirty="0" err="1"/>
              <a:t>কারনসমূহ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দুর্ঘনামূলক</a:t>
            </a:r>
            <a:r>
              <a:rPr lang="en-US" dirty="0"/>
              <a:t> </a:t>
            </a:r>
            <a:r>
              <a:rPr lang="en-US" dirty="0" err="1"/>
              <a:t>নিবারনমূলক</a:t>
            </a:r>
            <a:r>
              <a:rPr lang="en-US" dirty="0"/>
              <a:t> </a:t>
            </a:r>
            <a:r>
              <a:rPr lang="en-US" dirty="0" err="1"/>
              <a:t>ব্যবস্থাপনার</a:t>
            </a:r>
            <a:r>
              <a:rPr lang="en-US" dirty="0"/>
              <a:t> </a:t>
            </a:r>
            <a:r>
              <a:rPr lang="en-US" dirty="0" err="1"/>
              <a:t>প্রয়োজনীয়তা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দুর্ঘটনা</a:t>
            </a:r>
            <a:r>
              <a:rPr lang="en-US" dirty="0"/>
              <a:t>   </a:t>
            </a:r>
            <a:r>
              <a:rPr lang="en-US" dirty="0" err="1"/>
              <a:t>এড়ানোর</a:t>
            </a:r>
            <a:r>
              <a:rPr lang="en-US" dirty="0"/>
              <a:t>/</a:t>
            </a:r>
            <a:r>
              <a:rPr lang="en-US" dirty="0" err="1"/>
              <a:t>প্রতিরোধ</a:t>
            </a:r>
            <a:r>
              <a:rPr lang="en-US" dirty="0"/>
              <a:t> ও </a:t>
            </a:r>
            <a:r>
              <a:rPr lang="en-US" dirty="0" err="1"/>
              <a:t>নিবারনমূলক</a:t>
            </a:r>
            <a:r>
              <a:rPr lang="en-US" dirty="0"/>
              <a:t> </a:t>
            </a:r>
            <a:r>
              <a:rPr lang="en-US" dirty="0" err="1"/>
              <a:t>সরঝামাদির</a:t>
            </a:r>
            <a:r>
              <a:rPr lang="en-US" dirty="0"/>
              <a:t> </a:t>
            </a:r>
            <a:r>
              <a:rPr lang="en-US" dirty="0" err="1"/>
              <a:t>তালিকা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ওবার</a:t>
            </a:r>
            <a:r>
              <a:rPr lang="en-US" dirty="0"/>
              <a:t> </a:t>
            </a:r>
            <a:r>
              <a:rPr lang="en-US" dirty="0" err="1"/>
              <a:t>হেড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নিরাপদ</a:t>
            </a:r>
            <a:r>
              <a:rPr lang="en-US" dirty="0"/>
              <a:t> </a:t>
            </a:r>
            <a:r>
              <a:rPr lang="en-US" dirty="0" err="1"/>
              <a:t>কর্ম</a:t>
            </a:r>
            <a:r>
              <a:rPr lang="en-US" dirty="0"/>
              <a:t> </a:t>
            </a:r>
            <a:r>
              <a:rPr lang="en-US" dirty="0" err="1"/>
              <a:t>পদ্ধতি</a:t>
            </a:r>
            <a:r>
              <a:rPr lang="en-US" dirty="0"/>
              <a:t> </a:t>
            </a: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406067" y="135989"/>
            <a:ext cx="5950075" cy="2129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FF0000"/>
                </a:solidFill>
              </a:rPr>
              <a:t>       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A44AF1D7-7981-459F-B05E-86953BDF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333500"/>
            <a:ext cx="10312400" cy="257600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অন্যমনস্ক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অতিরিক্ত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আস্থা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অজ্ঞতা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অনভিজ্ঞতা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ঢিলা-ঢালা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পোশাক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যন্ত্রপাতির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অপব্যবহার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অসতর্কতা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ইত্যাদি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কারণে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কল-কারখানায়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দুর্ঘটনা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ঘটে</a:t>
            </a:r>
            <a:r>
              <a:rPr lang="en-US" sz="2000" dirty="0">
                <a:solidFill>
                  <a:schemeClr val="bg1"/>
                </a:solidFill>
              </a:rPr>
              <a:t> । </a:t>
            </a:r>
            <a:r>
              <a:rPr lang="en-US" sz="2000" dirty="0" err="1">
                <a:solidFill>
                  <a:schemeClr val="bg1"/>
                </a:solidFill>
              </a:rPr>
              <a:t>বৈদ্যুতিক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ওয়ার্কশপে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কাজ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করতে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শর্ট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সার্কিটজনিত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দুর্ঘটনায়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আগুন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লাগা</a:t>
            </a:r>
            <a:r>
              <a:rPr lang="en-US" sz="2000" dirty="0">
                <a:solidFill>
                  <a:schemeClr val="bg1"/>
                </a:solidFill>
              </a:rPr>
              <a:t> ও </a:t>
            </a:r>
            <a:r>
              <a:rPr lang="en-US" sz="2000" dirty="0" err="1">
                <a:solidFill>
                  <a:schemeClr val="bg1"/>
                </a:solidFill>
              </a:rPr>
              <a:t>অন্যান্য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দুর্ঘটনার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বিষয়ে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সাবধানতা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মেনে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চলা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উচিত</a:t>
            </a:r>
            <a:r>
              <a:rPr lang="en-US" sz="2000" dirty="0">
                <a:solidFill>
                  <a:schemeClr val="bg1"/>
                </a:solidFill>
              </a:rPr>
              <a:t> । </a:t>
            </a:r>
            <a:r>
              <a:rPr lang="en-US" sz="2000" dirty="0" err="1">
                <a:solidFill>
                  <a:schemeClr val="bg1"/>
                </a:solidFill>
              </a:rPr>
              <a:t>বর্তমানে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বিজ্ঞানের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অগ্রযাত্রার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সাথে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সাথে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মানব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জীবনের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প্রায়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প্রতিটি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ক্ষেত্রেই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বিদ্যুতের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ব্যবহার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অত্যন্ত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প্রয়োজনীয়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হয়ে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পড়েছে</a:t>
            </a:r>
            <a:r>
              <a:rPr lang="en-US" sz="2000" dirty="0">
                <a:solidFill>
                  <a:schemeClr val="bg1"/>
                </a:solidFill>
              </a:rPr>
              <a:t> । </a:t>
            </a:r>
            <a:r>
              <a:rPr lang="en-US" sz="2000" dirty="0" err="1">
                <a:solidFill>
                  <a:schemeClr val="bg1"/>
                </a:solidFill>
              </a:rPr>
              <a:t>সেই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প্রেক্ষিতে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বিশ্বের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প্রায়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প্রতিটি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মানুষকেই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বিদ্যু</a:t>
            </a:r>
            <a:r>
              <a:rPr lang="en-US" sz="2000" dirty="0">
                <a:solidFill>
                  <a:schemeClr val="bg1"/>
                </a:solidFill>
              </a:rPr>
              <a:t>ৎ </a:t>
            </a:r>
            <a:r>
              <a:rPr lang="en-US" sz="2000" dirty="0" err="1">
                <a:solidFill>
                  <a:schemeClr val="bg1"/>
                </a:solidFill>
              </a:rPr>
              <a:t>এবং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এর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ব্যবহার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সম্পর্কে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জানা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আবশ্যক</a:t>
            </a:r>
            <a:r>
              <a:rPr lang="en-US" sz="2000" dirty="0">
                <a:solidFill>
                  <a:schemeClr val="bg1"/>
                </a:solidFill>
              </a:rPr>
              <a:t> । </a:t>
            </a:r>
            <a:r>
              <a:rPr lang="en-US" sz="2000" dirty="0" err="1">
                <a:solidFill>
                  <a:schemeClr val="bg1"/>
                </a:solidFill>
              </a:rPr>
              <a:t>তবে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বিদ্যু</a:t>
            </a:r>
            <a:r>
              <a:rPr lang="en-US" sz="2000" dirty="0">
                <a:solidFill>
                  <a:schemeClr val="bg1"/>
                </a:solidFill>
              </a:rPr>
              <a:t>ৎ </a:t>
            </a:r>
            <a:r>
              <a:rPr lang="en-US" sz="2000" dirty="0" err="1">
                <a:solidFill>
                  <a:schemeClr val="bg1"/>
                </a:solidFill>
              </a:rPr>
              <a:t>সম্পর্কে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জানতে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হলে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প্রথমে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ইহা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যেন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বিপদের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কারণ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না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হয়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তা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নিশ্চিত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হতে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হবে</a:t>
            </a:r>
            <a:r>
              <a:rPr lang="en-US" sz="2000" dirty="0">
                <a:solidFill>
                  <a:schemeClr val="bg1"/>
                </a:solidFill>
              </a:rPr>
              <a:t> । </a:t>
            </a:r>
            <a:r>
              <a:rPr lang="en-US" sz="2000" dirty="0" err="1">
                <a:solidFill>
                  <a:schemeClr val="bg1"/>
                </a:solidFill>
              </a:rPr>
              <a:t>নিরাপত্তার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শর্তাবলি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যথাযথভাবে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পালন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করে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বৈদ্যুতিক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কাজ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করাকেই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নিরাপদ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কর্ম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পদ্ধতি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বলে</a:t>
            </a:r>
            <a:r>
              <a:rPr lang="en-US" sz="2000" dirty="0">
                <a:solidFill>
                  <a:schemeClr val="bg1"/>
                </a:solidFill>
              </a:rPr>
              <a:t> । 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81804" y="251611"/>
            <a:ext cx="9238696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kern="0" dirty="0">
              <a:solidFill>
                <a:schemeClr val="bg1"/>
              </a:solidFill>
              <a:latin typeface="Nirmala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kern="0" dirty="0">
              <a:solidFill>
                <a:schemeClr val="bg1"/>
              </a:solidFill>
              <a:latin typeface="Nirmala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0" dirty="0" err="1">
                <a:solidFill>
                  <a:schemeClr val="bg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বৈদ্যুতিক</a:t>
            </a: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কাজে</a:t>
            </a: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নিরাপত্তা</a:t>
            </a: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chemeClr val="bg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ও</a:t>
            </a: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নিরাপদ</a:t>
            </a: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কর্ম</a:t>
            </a:r>
            <a:r>
              <a:rPr lang="en-US" sz="32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পদ্ধতি</a:t>
            </a:r>
            <a:endParaRPr lang="en-US" sz="3200" b="1" kern="0" dirty="0">
              <a:solidFill>
                <a:schemeClr val="bg1"/>
              </a:solidFill>
              <a:latin typeface="Nirmala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0" dirty="0">
                <a:solidFill>
                  <a:schemeClr val="bg1"/>
                </a:solidFill>
                <a:latin typeface="Nirmala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(Safety of Working Procedure)</a:t>
            </a:r>
            <a:endParaRPr lang="en-US" sz="3200" b="1" kern="0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hlinkClick r:id="rId3"/>
            <a:extLst>
              <a:ext uri="{FF2B5EF4-FFF2-40B4-BE49-F238E27FC236}">
                <a16:creationId xmlns:a16="http://schemas.microsoft.com/office/drawing/2014/main" id="{9144FE16-424F-4517-9961-F4ABA6B2CD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20" y="3909505"/>
            <a:ext cx="2408552" cy="247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safety Working">
            <a:extLst>
              <a:ext uri="{FF2B5EF4-FFF2-40B4-BE49-F238E27FC236}">
                <a16:creationId xmlns:a16="http://schemas.microsoft.com/office/drawing/2014/main" id="{E92EF617-19C1-437D-856F-CCF3F1F1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58" y="4105782"/>
            <a:ext cx="2983653" cy="228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fety Working">
            <a:extLst>
              <a:ext uri="{FF2B5EF4-FFF2-40B4-BE49-F238E27FC236}">
                <a16:creationId xmlns:a16="http://schemas.microsoft.com/office/drawing/2014/main" id="{D9633F54-A2AB-475D-95CE-918995C4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076286"/>
            <a:ext cx="2743200" cy="23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2E8020-067F-43A7-83F4-206B7EC9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075" y="374486"/>
            <a:ext cx="8963024" cy="7382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/>
              <a:t>নিরাপদ</a:t>
            </a:r>
            <a:r>
              <a:rPr lang="en-US" sz="1800" b="1" dirty="0"/>
              <a:t> </a:t>
            </a:r>
            <a:r>
              <a:rPr lang="en-US" sz="1800" b="1" dirty="0" err="1"/>
              <a:t>কর্ম</a:t>
            </a:r>
            <a:r>
              <a:rPr lang="en-US" sz="1800" b="1" dirty="0"/>
              <a:t> </a:t>
            </a:r>
            <a:r>
              <a:rPr lang="en-US" sz="1800" b="1" dirty="0" err="1"/>
              <a:t>পদ্ধতি</a:t>
            </a:r>
            <a:r>
              <a:rPr lang="en-US" sz="1800" b="1" dirty="0"/>
              <a:t> </a:t>
            </a:r>
            <a:r>
              <a:rPr lang="en-US" sz="1500" b="1" dirty="0"/>
              <a:t>: Safety First. </a:t>
            </a:r>
            <a:r>
              <a:rPr lang="en-US" sz="1500" dirty="0" err="1"/>
              <a:t>কাজের</a:t>
            </a:r>
            <a:r>
              <a:rPr lang="en-US" sz="1500" dirty="0"/>
              <a:t> </a:t>
            </a:r>
            <a:r>
              <a:rPr lang="en-US" sz="1500" dirty="0" err="1"/>
              <a:t>প্রথমে</a:t>
            </a:r>
            <a:r>
              <a:rPr lang="en-US" sz="1500" dirty="0"/>
              <a:t> </a:t>
            </a:r>
            <a:r>
              <a:rPr lang="en-US" sz="1500" dirty="0" err="1"/>
              <a:t>নিরাপত্তা</a:t>
            </a:r>
            <a:r>
              <a:rPr lang="en-US" sz="1500" dirty="0"/>
              <a:t>, এ </a:t>
            </a:r>
            <a:r>
              <a:rPr lang="en-US" sz="1500" dirty="0" err="1"/>
              <a:t>কথাটি</a:t>
            </a:r>
            <a:r>
              <a:rPr lang="en-US" sz="1500" dirty="0"/>
              <a:t> </a:t>
            </a:r>
            <a:r>
              <a:rPr lang="en-US" sz="1500" dirty="0" err="1"/>
              <a:t>সর্বজন</a:t>
            </a:r>
            <a:r>
              <a:rPr lang="en-US" sz="1500" dirty="0"/>
              <a:t> </a:t>
            </a:r>
            <a:r>
              <a:rPr lang="en-US" sz="1500" dirty="0" err="1"/>
              <a:t>স্বীকৃত</a:t>
            </a:r>
            <a:r>
              <a:rPr lang="en-US" sz="1500" dirty="0"/>
              <a:t> । </a:t>
            </a:r>
            <a:r>
              <a:rPr lang="en-US" sz="1500" dirty="0" err="1"/>
              <a:t>যে</a:t>
            </a:r>
            <a:r>
              <a:rPr lang="en-US" sz="1500" dirty="0"/>
              <a:t> </a:t>
            </a:r>
            <a:r>
              <a:rPr lang="en-US" sz="1500" dirty="0" err="1"/>
              <a:t>কোন</a:t>
            </a:r>
            <a:r>
              <a:rPr lang="en-US" sz="1500" dirty="0"/>
              <a:t> </a:t>
            </a:r>
            <a:r>
              <a:rPr lang="en-US" sz="1500" dirty="0" err="1"/>
              <a:t>কাজের</a:t>
            </a:r>
            <a:r>
              <a:rPr lang="en-US" sz="1500" dirty="0"/>
              <a:t> </a:t>
            </a:r>
            <a:r>
              <a:rPr lang="en-US" sz="1500" dirty="0" err="1"/>
              <a:t>শুরুতে</a:t>
            </a:r>
            <a:r>
              <a:rPr lang="en-US" sz="1500" dirty="0"/>
              <a:t> </a:t>
            </a:r>
            <a:r>
              <a:rPr lang="en-US" sz="1500" dirty="0" err="1"/>
              <a:t>সে</a:t>
            </a:r>
            <a:r>
              <a:rPr lang="en-US" sz="1500" dirty="0"/>
              <a:t> </a:t>
            </a:r>
            <a:r>
              <a:rPr lang="en-US" sz="1500" dirty="0" err="1"/>
              <a:t>বিষয়ে</a:t>
            </a:r>
            <a:r>
              <a:rPr lang="en-US" sz="1500" dirty="0"/>
              <a:t> </a:t>
            </a:r>
            <a:r>
              <a:rPr lang="en-US" sz="1500" dirty="0" err="1"/>
              <a:t>নিরাপত্তার</a:t>
            </a:r>
            <a:r>
              <a:rPr lang="en-US" sz="1500" dirty="0"/>
              <a:t> </a:t>
            </a:r>
            <a:r>
              <a:rPr lang="en-US" sz="1500" dirty="0" err="1"/>
              <a:t>দিকগুলো</a:t>
            </a:r>
            <a:r>
              <a:rPr lang="en-US" sz="1500" dirty="0"/>
              <a:t> </a:t>
            </a:r>
            <a:r>
              <a:rPr lang="en-US" sz="1500" dirty="0" err="1"/>
              <a:t>সবচেয়ে</a:t>
            </a:r>
            <a:r>
              <a:rPr lang="en-US" sz="1500" dirty="0"/>
              <a:t> </a:t>
            </a:r>
            <a:r>
              <a:rPr lang="en-US" sz="1500" dirty="0" err="1"/>
              <a:t>আগে</a:t>
            </a:r>
            <a:r>
              <a:rPr lang="en-US" sz="1500" dirty="0"/>
              <a:t> </a:t>
            </a:r>
            <a:r>
              <a:rPr lang="en-US" sz="1500" dirty="0" err="1"/>
              <a:t>বিবেচনা</a:t>
            </a:r>
            <a:r>
              <a:rPr lang="en-US" sz="1500" dirty="0"/>
              <a:t> </a:t>
            </a:r>
            <a:r>
              <a:rPr lang="en-US" sz="1500" dirty="0" err="1"/>
              <a:t>করতে</a:t>
            </a:r>
            <a:r>
              <a:rPr lang="en-US" sz="1500" dirty="0"/>
              <a:t> </a:t>
            </a:r>
            <a:r>
              <a:rPr lang="en-US" sz="1500" dirty="0" err="1"/>
              <a:t>হবে</a:t>
            </a:r>
            <a:r>
              <a:rPr lang="en-US" sz="1500" dirty="0"/>
              <a:t> । 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48C2CE-7158-4B87-947B-B3E00C81E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175" y="1112756"/>
            <a:ext cx="5671911" cy="5243594"/>
          </a:xfrm>
        </p:spPr>
        <p:txBody>
          <a:bodyPr numCol="2">
            <a:normAutofit fontScale="47500" lnSpcReduction="20000"/>
          </a:bodyPr>
          <a:lstStyle/>
          <a:p>
            <a:pPr marL="457200" lvl="0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 err="1"/>
              <a:t>সাব-স্টেশন</a:t>
            </a:r>
            <a:r>
              <a:rPr lang="en-US" sz="2900" dirty="0"/>
              <a:t> </a:t>
            </a:r>
            <a:r>
              <a:rPr lang="en-US" sz="2900" dirty="0" err="1"/>
              <a:t>এর</a:t>
            </a:r>
            <a:r>
              <a:rPr lang="en-US" sz="2900" dirty="0"/>
              <a:t> </a:t>
            </a:r>
            <a:r>
              <a:rPr lang="en-US" sz="2900" dirty="0" err="1"/>
              <a:t>সকল</a:t>
            </a:r>
            <a:r>
              <a:rPr lang="en-US" sz="2900" dirty="0"/>
              <a:t> </a:t>
            </a:r>
            <a:r>
              <a:rPr lang="en-US" sz="2900" dirty="0" err="1"/>
              <a:t>কাজ</a:t>
            </a:r>
            <a:r>
              <a:rPr lang="en-US" sz="2900" dirty="0"/>
              <a:t> </a:t>
            </a:r>
            <a:r>
              <a:rPr lang="en-US" sz="2900" dirty="0" err="1"/>
              <a:t>দায়িত্বপ্রাপ্ত</a:t>
            </a:r>
            <a:r>
              <a:rPr lang="en-US" sz="2900" dirty="0"/>
              <a:t> </a:t>
            </a:r>
            <a:r>
              <a:rPr lang="en-US" sz="2900" dirty="0" err="1"/>
              <a:t>ব্যক্তি</a:t>
            </a:r>
            <a:r>
              <a:rPr lang="en-US" sz="2900" dirty="0"/>
              <a:t> </a:t>
            </a:r>
            <a:r>
              <a:rPr lang="en-US" sz="2900" dirty="0" err="1"/>
              <a:t>কে</a:t>
            </a:r>
            <a:r>
              <a:rPr lang="en-US" sz="2900" dirty="0"/>
              <a:t> </a:t>
            </a:r>
            <a:r>
              <a:rPr lang="en-US" sz="2900" dirty="0" err="1"/>
              <a:t>দিয়ে</a:t>
            </a:r>
            <a:r>
              <a:rPr lang="en-US" sz="2900" dirty="0"/>
              <a:t> </a:t>
            </a:r>
            <a:r>
              <a:rPr lang="en-US" sz="2900" dirty="0" err="1"/>
              <a:t>করাতে</a:t>
            </a:r>
            <a:r>
              <a:rPr lang="en-US" sz="2900" dirty="0"/>
              <a:t> </a:t>
            </a:r>
            <a:r>
              <a:rPr lang="en-US" sz="2900" dirty="0" err="1"/>
              <a:t>হবে</a:t>
            </a:r>
            <a:r>
              <a:rPr lang="en-US" sz="2900" dirty="0"/>
              <a:t>।</a:t>
            </a:r>
          </a:p>
          <a:p>
            <a:pPr marL="457200" lvl="0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/>
              <a:t> </a:t>
            </a:r>
            <a:r>
              <a:rPr lang="en-US" sz="2900" dirty="0" err="1"/>
              <a:t>পরিদর্শন</a:t>
            </a:r>
            <a:r>
              <a:rPr lang="en-US" sz="2900" dirty="0"/>
              <a:t> </a:t>
            </a:r>
            <a:r>
              <a:rPr lang="en-US" sz="2900" dirty="0" err="1"/>
              <a:t>বা</a:t>
            </a:r>
            <a:r>
              <a:rPr lang="en-US" sz="2900" dirty="0"/>
              <a:t> </a:t>
            </a:r>
            <a:r>
              <a:rPr lang="en-US" sz="2900" dirty="0" err="1"/>
              <a:t>রক্ষনাবেক্ষন</a:t>
            </a:r>
            <a:r>
              <a:rPr lang="en-US" sz="2900" dirty="0"/>
              <a:t> </a:t>
            </a:r>
            <a:r>
              <a:rPr lang="en-US" sz="2900" dirty="0" err="1"/>
              <a:t>ব্যতিরেকে</a:t>
            </a:r>
            <a:r>
              <a:rPr lang="en-US" sz="2900" dirty="0"/>
              <a:t> </a:t>
            </a:r>
            <a:r>
              <a:rPr lang="en-US" sz="2900" dirty="0" err="1"/>
              <a:t>অন্যান্য</a:t>
            </a:r>
            <a:r>
              <a:rPr lang="en-US" sz="2900" dirty="0"/>
              <a:t> </a:t>
            </a:r>
            <a:r>
              <a:rPr lang="en-US" sz="2900" dirty="0" err="1"/>
              <a:t>সময়</a:t>
            </a:r>
            <a:r>
              <a:rPr lang="en-US" sz="2900" dirty="0"/>
              <a:t> </a:t>
            </a:r>
            <a:r>
              <a:rPr lang="en-US" sz="2900" dirty="0" err="1"/>
              <a:t>উচ্চ</a:t>
            </a:r>
            <a:r>
              <a:rPr lang="en-US" sz="2900" dirty="0"/>
              <a:t> </a:t>
            </a:r>
            <a:r>
              <a:rPr lang="en-US" sz="2900" dirty="0" err="1"/>
              <a:t>বৈদ্যুতিক</a:t>
            </a:r>
            <a:r>
              <a:rPr lang="en-US" sz="2900" dirty="0"/>
              <a:t> </a:t>
            </a:r>
          </a:p>
          <a:p>
            <a:pPr lvl="0" algn="l">
              <a:lnSpc>
                <a:spcPct val="160000"/>
              </a:lnSpc>
            </a:pPr>
            <a:r>
              <a:rPr lang="en-US" sz="2900" dirty="0"/>
              <a:t>         </a:t>
            </a:r>
            <a:r>
              <a:rPr lang="en-US" sz="2900" dirty="0" err="1"/>
              <a:t>ক্ষমতা</a:t>
            </a:r>
            <a:r>
              <a:rPr lang="en-US" sz="2900" dirty="0"/>
              <a:t> </a:t>
            </a:r>
            <a:r>
              <a:rPr lang="en-US" sz="2900" dirty="0" err="1"/>
              <a:t>সম্পন্ন</a:t>
            </a:r>
            <a:r>
              <a:rPr lang="en-US" sz="2900" dirty="0"/>
              <a:t> </a:t>
            </a:r>
            <a:r>
              <a:rPr lang="en-US" sz="2900" dirty="0" err="1"/>
              <a:t>যন্ত্রপাতি</a:t>
            </a:r>
            <a:r>
              <a:rPr lang="en-US" sz="2900" dirty="0"/>
              <a:t> </a:t>
            </a:r>
            <a:r>
              <a:rPr lang="en-US" sz="2900" dirty="0" err="1"/>
              <a:t>সমৃদ্ধ</a:t>
            </a:r>
            <a:r>
              <a:rPr lang="en-US" sz="2900" dirty="0"/>
              <a:t> </a:t>
            </a:r>
            <a:r>
              <a:rPr lang="en-US" sz="2900" dirty="0" err="1"/>
              <a:t>স্থাপনার</a:t>
            </a:r>
            <a:r>
              <a:rPr lang="en-US" sz="2900" dirty="0"/>
              <a:t> </a:t>
            </a:r>
            <a:r>
              <a:rPr lang="en-US" sz="2900" dirty="0" err="1"/>
              <a:t>প্রবেশদ্বার</a:t>
            </a:r>
            <a:r>
              <a:rPr lang="en-US" sz="2900" dirty="0"/>
              <a:t> </a:t>
            </a:r>
            <a:r>
              <a:rPr lang="en-US" sz="2900" dirty="0" err="1"/>
              <a:t>বন্ধ</a:t>
            </a:r>
            <a:r>
              <a:rPr lang="en-US" sz="2900" dirty="0"/>
              <a:t> </a:t>
            </a:r>
            <a:r>
              <a:rPr lang="en-US" sz="2900" dirty="0" err="1"/>
              <a:t>রাখতে</a:t>
            </a:r>
            <a:r>
              <a:rPr lang="en-US" sz="2900" dirty="0"/>
              <a:t> </a:t>
            </a:r>
            <a:r>
              <a:rPr lang="en-US" sz="2900" dirty="0" err="1"/>
              <a:t>হবে</a:t>
            </a:r>
            <a:r>
              <a:rPr lang="en-US" sz="2900" dirty="0"/>
              <a:t>।</a:t>
            </a:r>
          </a:p>
          <a:p>
            <a:pPr marL="457200" lvl="0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 err="1"/>
              <a:t>কাজ</a:t>
            </a:r>
            <a:r>
              <a:rPr lang="en-US" sz="2900" dirty="0"/>
              <a:t> </a:t>
            </a:r>
            <a:r>
              <a:rPr lang="en-US" sz="2900" dirty="0" err="1"/>
              <a:t>করার</a:t>
            </a:r>
            <a:r>
              <a:rPr lang="en-US" sz="2900" dirty="0"/>
              <a:t> </a:t>
            </a:r>
            <a:r>
              <a:rPr lang="en-US" sz="2900" dirty="0" err="1"/>
              <a:t>সময়</a:t>
            </a:r>
            <a:r>
              <a:rPr lang="en-US" sz="2900" dirty="0"/>
              <a:t> </a:t>
            </a:r>
            <a:r>
              <a:rPr lang="en-US" sz="2900" dirty="0" err="1"/>
              <a:t>লক্ষ</a:t>
            </a:r>
            <a:r>
              <a:rPr lang="en-US" sz="2900" dirty="0"/>
              <a:t> </a:t>
            </a:r>
            <a:r>
              <a:rPr lang="en-US" sz="2900" dirty="0" err="1"/>
              <a:t>রাখতে</a:t>
            </a:r>
            <a:r>
              <a:rPr lang="en-US" sz="2900" dirty="0"/>
              <a:t> </a:t>
            </a:r>
            <a:r>
              <a:rPr lang="en-US" sz="2900" dirty="0" err="1"/>
              <a:t>হবে</a:t>
            </a:r>
            <a:r>
              <a:rPr lang="en-US" sz="2900" dirty="0"/>
              <a:t> </a:t>
            </a:r>
            <a:r>
              <a:rPr lang="en-US" sz="2900" dirty="0" err="1"/>
              <a:t>যে</a:t>
            </a:r>
            <a:r>
              <a:rPr lang="en-US" sz="2900" dirty="0"/>
              <a:t> </a:t>
            </a:r>
            <a:r>
              <a:rPr lang="en-US" sz="2900" dirty="0" err="1"/>
              <a:t>লাইন</a:t>
            </a:r>
            <a:r>
              <a:rPr lang="en-US" sz="2900" dirty="0"/>
              <a:t> ও </a:t>
            </a:r>
            <a:r>
              <a:rPr lang="en-US" sz="2900" dirty="0" err="1"/>
              <a:t>যন্ত্র</a:t>
            </a:r>
            <a:r>
              <a:rPr lang="en-US" sz="2900" dirty="0"/>
              <a:t> </a:t>
            </a:r>
            <a:r>
              <a:rPr lang="en-US" sz="2900" dirty="0" err="1"/>
              <a:t>সামগ্রীর</a:t>
            </a:r>
            <a:r>
              <a:rPr lang="en-US" sz="2900" dirty="0"/>
              <a:t> </a:t>
            </a:r>
            <a:r>
              <a:rPr lang="en-US" sz="2900" dirty="0" err="1"/>
              <a:t>বৈদ্যুতিক</a:t>
            </a:r>
            <a:r>
              <a:rPr lang="en-US" sz="2900" dirty="0"/>
              <a:t> </a:t>
            </a:r>
            <a:r>
              <a:rPr lang="en-US" sz="2900" dirty="0" err="1"/>
              <a:t>সংযোগ</a:t>
            </a:r>
            <a:r>
              <a:rPr lang="en-US" sz="2900" dirty="0"/>
              <a:t> </a:t>
            </a:r>
            <a:r>
              <a:rPr lang="en-US" sz="2900" dirty="0" err="1"/>
              <a:t>পরিপুর্ণরূপে</a:t>
            </a:r>
            <a:r>
              <a:rPr lang="en-US" sz="2900" dirty="0"/>
              <a:t> </a:t>
            </a:r>
            <a:r>
              <a:rPr lang="en-US" sz="2900" dirty="0" err="1"/>
              <a:t>বিচ্ছিন্ন</a:t>
            </a:r>
            <a:r>
              <a:rPr lang="en-US" sz="2900" dirty="0"/>
              <a:t> </a:t>
            </a:r>
            <a:r>
              <a:rPr lang="en-US" sz="2900" dirty="0" err="1"/>
              <a:t>করা</a:t>
            </a:r>
            <a:r>
              <a:rPr lang="en-US" sz="2900" dirty="0"/>
              <a:t> </a:t>
            </a:r>
            <a:r>
              <a:rPr lang="en-US" sz="2900" dirty="0" err="1"/>
              <a:t>হয়েছে</a:t>
            </a:r>
            <a:r>
              <a:rPr lang="en-US" sz="2900" dirty="0"/>
              <a:t> </a:t>
            </a:r>
            <a:r>
              <a:rPr lang="en-US" sz="2900" dirty="0" err="1"/>
              <a:t>কিনা</a:t>
            </a:r>
            <a:r>
              <a:rPr lang="en-US" sz="2900" dirty="0"/>
              <a:t>, </a:t>
            </a:r>
            <a:r>
              <a:rPr lang="en-US" sz="2900" dirty="0" err="1"/>
              <a:t>প্রতিটি</a:t>
            </a:r>
            <a:r>
              <a:rPr lang="en-US" sz="2900" dirty="0"/>
              <a:t> </a:t>
            </a:r>
            <a:r>
              <a:rPr lang="en-US" sz="2900" dirty="0" err="1"/>
              <a:t>ফেজ</a:t>
            </a:r>
            <a:r>
              <a:rPr lang="en-US" sz="2900" dirty="0"/>
              <a:t> </a:t>
            </a:r>
            <a:r>
              <a:rPr lang="en-US" sz="2900" dirty="0" err="1"/>
              <a:t>টেস্ট</a:t>
            </a:r>
            <a:r>
              <a:rPr lang="en-US" sz="2900" dirty="0"/>
              <a:t> </a:t>
            </a:r>
            <a:r>
              <a:rPr lang="en-US" sz="2900" dirty="0" err="1"/>
              <a:t>করে</a:t>
            </a:r>
            <a:r>
              <a:rPr lang="en-US" sz="2900" dirty="0"/>
              <a:t> </a:t>
            </a:r>
            <a:r>
              <a:rPr lang="en-US" sz="2900" dirty="0" err="1"/>
              <a:t>প্রয়োজনে</a:t>
            </a:r>
            <a:r>
              <a:rPr lang="en-US" sz="2900" dirty="0"/>
              <a:t> </a:t>
            </a:r>
            <a:r>
              <a:rPr lang="en-US" sz="2900" dirty="0" err="1"/>
              <a:t>গ্রাউন্ডিং</a:t>
            </a:r>
            <a:r>
              <a:rPr lang="en-US" sz="2900" dirty="0"/>
              <a:t> </a:t>
            </a:r>
            <a:r>
              <a:rPr lang="en-US" sz="2900" dirty="0" err="1"/>
              <a:t>করে</a:t>
            </a:r>
            <a:r>
              <a:rPr lang="en-US" sz="2900" dirty="0"/>
              <a:t> </a:t>
            </a:r>
            <a:r>
              <a:rPr lang="en-US" sz="2900" dirty="0" err="1"/>
              <a:t>দিতে</a:t>
            </a:r>
            <a:r>
              <a:rPr lang="en-US" sz="2900" dirty="0"/>
              <a:t> </a:t>
            </a:r>
            <a:r>
              <a:rPr lang="en-US" sz="2900" dirty="0" err="1"/>
              <a:t>হবে</a:t>
            </a:r>
            <a:r>
              <a:rPr lang="en-US" sz="2900" dirty="0"/>
              <a:t>।</a:t>
            </a:r>
          </a:p>
          <a:p>
            <a:pPr marL="457200" lvl="0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/>
              <a:t> </a:t>
            </a:r>
            <a:r>
              <a:rPr lang="en-US" sz="2900" dirty="0" err="1"/>
              <a:t>প্রতিটি</a:t>
            </a:r>
            <a:r>
              <a:rPr lang="en-US" sz="2900" dirty="0"/>
              <a:t> </a:t>
            </a:r>
            <a:r>
              <a:rPr lang="en-US" sz="2900" dirty="0" err="1"/>
              <a:t>কর্মী</a:t>
            </a:r>
            <a:r>
              <a:rPr lang="en-US" sz="2900" dirty="0"/>
              <a:t> </a:t>
            </a:r>
            <a:r>
              <a:rPr lang="en-US" sz="2900" dirty="0" err="1"/>
              <a:t>কে</a:t>
            </a:r>
            <a:r>
              <a:rPr lang="en-US" sz="2900" dirty="0"/>
              <a:t> </a:t>
            </a:r>
            <a:r>
              <a:rPr lang="en-US" sz="2900" dirty="0" err="1"/>
              <a:t>কাজের</a:t>
            </a:r>
            <a:r>
              <a:rPr lang="en-US" sz="2900" dirty="0"/>
              <a:t> </a:t>
            </a:r>
            <a:r>
              <a:rPr lang="en-US" sz="2900" dirty="0" err="1"/>
              <a:t>সময়</a:t>
            </a:r>
            <a:r>
              <a:rPr lang="en-US" sz="2900" dirty="0"/>
              <a:t> </a:t>
            </a:r>
            <a:r>
              <a:rPr lang="en-US" sz="2900" dirty="0" err="1"/>
              <a:t>উপযুক্ত</a:t>
            </a:r>
            <a:r>
              <a:rPr lang="en-US" sz="2900" dirty="0"/>
              <a:t> </a:t>
            </a:r>
            <a:r>
              <a:rPr lang="en-US" sz="2900" dirty="0" err="1"/>
              <a:t>পোশাক</a:t>
            </a:r>
            <a:r>
              <a:rPr lang="en-US" sz="2900" dirty="0"/>
              <a:t> </a:t>
            </a:r>
            <a:r>
              <a:rPr lang="en-US" sz="2900" dirty="0" err="1"/>
              <a:t>পরিধান</a:t>
            </a:r>
            <a:r>
              <a:rPr lang="en-US" sz="2900" dirty="0"/>
              <a:t> </a:t>
            </a:r>
            <a:r>
              <a:rPr lang="en-US" sz="2900" dirty="0" err="1"/>
              <a:t>করতে</a:t>
            </a:r>
            <a:r>
              <a:rPr lang="en-US" sz="2900" dirty="0"/>
              <a:t> </a:t>
            </a:r>
            <a:r>
              <a:rPr lang="en-US" sz="2900" dirty="0" err="1"/>
              <a:t>হবে</a:t>
            </a:r>
            <a:r>
              <a:rPr lang="en-US" sz="2900" dirty="0"/>
              <a:t>, </a:t>
            </a:r>
            <a:r>
              <a:rPr lang="en-US" sz="2900" dirty="0" err="1"/>
              <a:t>যথোপযুক্ত</a:t>
            </a:r>
            <a:r>
              <a:rPr lang="en-US" sz="2900" dirty="0"/>
              <a:t> </a:t>
            </a:r>
            <a:r>
              <a:rPr lang="en-US" sz="2900" dirty="0" err="1"/>
              <a:t>জুতা</a:t>
            </a:r>
            <a:r>
              <a:rPr lang="en-US" sz="2900" dirty="0"/>
              <a:t>, </a:t>
            </a:r>
            <a:r>
              <a:rPr lang="en-US" sz="2900" dirty="0" err="1"/>
              <a:t>হেলমেট</a:t>
            </a:r>
            <a:r>
              <a:rPr lang="en-US" sz="2900" dirty="0"/>
              <a:t>, </a:t>
            </a:r>
            <a:r>
              <a:rPr lang="en-US" sz="2900" dirty="0" err="1"/>
              <a:t>গ্লাভস</a:t>
            </a:r>
            <a:r>
              <a:rPr lang="en-US" sz="2900" dirty="0"/>
              <a:t> </a:t>
            </a:r>
            <a:r>
              <a:rPr lang="en-US" sz="2900" dirty="0" err="1"/>
              <a:t>ব্যবহার</a:t>
            </a:r>
            <a:r>
              <a:rPr lang="en-US" sz="2900" dirty="0"/>
              <a:t> </a:t>
            </a:r>
            <a:r>
              <a:rPr lang="en-US" sz="2900" dirty="0" err="1"/>
              <a:t>করতে</a:t>
            </a:r>
            <a:r>
              <a:rPr lang="en-US" sz="2900" dirty="0"/>
              <a:t> </a:t>
            </a:r>
            <a:r>
              <a:rPr lang="en-US" sz="2900" dirty="0" err="1"/>
              <a:t>হবে</a:t>
            </a:r>
            <a:r>
              <a:rPr lang="en-US" sz="2900" dirty="0"/>
              <a:t>।</a:t>
            </a:r>
          </a:p>
          <a:p>
            <a:pPr marL="457200" lvl="0" indent="-457200" algn="l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US" sz="2900" dirty="0" err="1"/>
              <a:t>বিদ্যুত</a:t>
            </a:r>
            <a:r>
              <a:rPr lang="en-US" sz="2900" dirty="0"/>
              <a:t> </a:t>
            </a:r>
            <a:r>
              <a:rPr lang="en-US" sz="2900" dirty="0" err="1"/>
              <a:t>সংযোগ</a:t>
            </a:r>
            <a:r>
              <a:rPr lang="en-US" sz="2900" dirty="0"/>
              <a:t> </a:t>
            </a:r>
            <a:r>
              <a:rPr lang="en-US" sz="2900" dirty="0" err="1"/>
              <a:t>আছে</a:t>
            </a:r>
            <a:r>
              <a:rPr lang="en-US" sz="2900" dirty="0"/>
              <a:t> </a:t>
            </a:r>
            <a:r>
              <a:rPr lang="en-US" sz="2900" dirty="0" err="1"/>
              <a:t>এমন</a:t>
            </a:r>
            <a:r>
              <a:rPr lang="en-US" sz="2900" dirty="0"/>
              <a:t> </a:t>
            </a:r>
            <a:r>
              <a:rPr lang="en-US" sz="2900" dirty="0" err="1"/>
              <a:t>লাইন</a:t>
            </a:r>
            <a:r>
              <a:rPr lang="en-US" sz="2900" dirty="0"/>
              <a:t> </a:t>
            </a:r>
            <a:r>
              <a:rPr lang="en-US" sz="2900" dirty="0" err="1"/>
              <a:t>বা</a:t>
            </a:r>
            <a:r>
              <a:rPr lang="en-US" sz="2900" dirty="0"/>
              <a:t> </a:t>
            </a:r>
            <a:r>
              <a:rPr lang="en-US" sz="2900" dirty="0" err="1"/>
              <a:t>যন্ত্রপাতি</a:t>
            </a:r>
            <a:r>
              <a:rPr lang="en-US" sz="2900" dirty="0"/>
              <a:t> </a:t>
            </a:r>
            <a:r>
              <a:rPr lang="en-US" sz="2900" dirty="0" err="1"/>
              <a:t>নিয়ে</a:t>
            </a:r>
            <a:r>
              <a:rPr lang="en-US" sz="2900" dirty="0"/>
              <a:t> </a:t>
            </a:r>
            <a:r>
              <a:rPr lang="en-US" sz="2900" dirty="0" err="1"/>
              <a:t>কাজ</a:t>
            </a:r>
            <a:r>
              <a:rPr lang="en-US" sz="2900" dirty="0"/>
              <a:t> </a:t>
            </a:r>
            <a:r>
              <a:rPr lang="en-US" sz="2900" dirty="0" err="1"/>
              <a:t>করার</a:t>
            </a:r>
            <a:r>
              <a:rPr lang="en-US" sz="2900" dirty="0"/>
              <a:t> </a:t>
            </a:r>
            <a:r>
              <a:rPr lang="en-US" sz="2900" dirty="0" err="1"/>
              <a:t>সময়</a:t>
            </a:r>
            <a:r>
              <a:rPr lang="en-US" sz="2900" dirty="0"/>
              <a:t> </a:t>
            </a:r>
            <a:r>
              <a:rPr lang="en-US" sz="2900" dirty="0" err="1"/>
              <a:t>পরিবাহী</a:t>
            </a:r>
            <a:r>
              <a:rPr lang="en-US" sz="2900" dirty="0"/>
              <a:t> </a:t>
            </a:r>
            <a:r>
              <a:rPr lang="en-US" sz="2900" dirty="0" err="1"/>
              <a:t>বস্তু</a:t>
            </a:r>
            <a:r>
              <a:rPr lang="en-US" sz="2900" dirty="0"/>
              <a:t> </a:t>
            </a:r>
            <a:r>
              <a:rPr lang="en-US" sz="2900" dirty="0" err="1"/>
              <a:t>নিরাপদ</a:t>
            </a:r>
            <a:r>
              <a:rPr lang="en-US" sz="2900" dirty="0"/>
              <a:t> </a:t>
            </a:r>
            <a:r>
              <a:rPr lang="en-US" sz="2900" dirty="0" err="1"/>
              <a:t>দূরত্তে</a:t>
            </a:r>
            <a:r>
              <a:rPr lang="en-US" sz="2900" dirty="0"/>
              <a:t> </a:t>
            </a:r>
            <a:r>
              <a:rPr lang="en-US" sz="2900" dirty="0" err="1"/>
              <a:t>রাখতে</a:t>
            </a:r>
            <a:r>
              <a:rPr lang="en-US" sz="2900" dirty="0"/>
              <a:t> </a:t>
            </a:r>
            <a:r>
              <a:rPr lang="en-US" sz="2900" dirty="0" err="1"/>
              <a:t>হবে</a:t>
            </a:r>
            <a:r>
              <a:rPr lang="en-US" sz="2900" dirty="0"/>
              <a:t>। </a:t>
            </a:r>
            <a:r>
              <a:rPr lang="en-US" sz="2900" dirty="0" err="1"/>
              <a:t>নিরাপদ</a:t>
            </a:r>
            <a:r>
              <a:rPr lang="en-US" sz="2900" dirty="0"/>
              <a:t> </a:t>
            </a:r>
            <a:r>
              <a:rPr lang="en-US" sz="2900" dirty="0" err="1"/>
              <a:t>দূরত্ত</a:t>
            </a:r>
            <a:r>
              <a:rPr lang="en-US" sz="2900" dirty="0"/>
              <a:t> </a:t>
            </a:r>
            <a:r>
              <a:rPr lang="en-US" sz="2900" dirty="0" err="1"/>
              <a:t>অর্থঃ</a:t>
            </a:r>
            <a:r>
              <a:rPr lang="en-US" sz="2900" dirty="0"/>
              <a:t> </a:t>
            </a:r>
            <a:r>
              <a:rPr lang="en-US" sz="2900" dirty="0" err="1"/>
              <a:t>কেভি</a:t>
            </a:r>
            <a:r>
              <a:rPr lang="en-US" sz="2900" dirty="0"/>
              <a:t> </a:t>
            </a:r>
            <a:r>
              <a:rPr lang="en-US" sz="2900" dirty="0" err="1"/>
              <a:t>নিরাপদ</a:t>
            </a:r>
            <a:r>
              <a:rPr lang="en-US" sz="2900" dirty="0"/>
              <a:t> </a:t>
            </a:r>
            <a:r>
              <a:rPr lang="en-US" sz="2900" dirty="0" err="1"/>
              <a:t>দূরত্ব</a:t>
            </a:r>
            <a:r>
              <a:rPr lang="en-US" sz="2900" dirty="0"/>
              <a:t>: ১১ </a:t>
            </a:r>
            <a:r>
              <a:rPr lang="en-US" sz="2900" dirty="0" err="1"/>
              <a:t>কেভি</a:t>
            </a:r>
            <a:r>
              <a:rPr lang="en-US" sz="2900" dirty="0"/>
              <a:t> ২ </a:t>
            </a:r>
            <a:r>
              <a:rPr lang="en-US" sz="2900" dirty="0" err="1"/>
              <a:t>ফিট</a:t>
            </a:r>
            <a:r>
              <a:rPr lang="en-US" sz="2900" dirty="0"/>
              <a:t> ৩৩ </a:t>
            </a:r>
            <a:r>
              <a:rPr lang="en-US" sz="2900" dirty="0" err="1"/>
              <a:t>কেভি</a:t>
            </a:r>
            <a:r>
              <a:rPr lang="en-US" sz="2900" dirty="0"/>
              <a:t> ৩ </a:t>
            </a:r>
            <a:r>
              <a:rPr lang="en-US" sz="2900" dirty="0" err="1"/>
              <a:t>ফিট</a:t>
            </a:r>
            <a:endParaRPr lang="en-US" sz="2900" dirty="0"/>
          </a:p>
          <a:p>
            <a:pPr algn="l"/>
            <a:br>
              <a:rPr lang="en-US" dirty="0">
                <a:hlinkClick r:id="rId4"/>
              </a:rPr>
            </a:br>
            <a:endParaRPr lang="en-US" dirty="0"/>
          </a:p>
          <a:p>
            <a:pPr lvl="0" algn="l"/>
            <a:r>
              <a:rPr lang="en-US" dirty="0"/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Image result for safety first">
            <a:extLst>
              <a:ext uri="{FF2B5EF4-FFF2-40B4-BE49-F238E27FC236}">
                <a16:creationId xmlns:a16="http://schemas.microsoft.com/office/drawing/2014/main" id="{0ADFD788-A2C4-46B5-AE05-AD2E4D3DD40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067" y="3704163"/>
            <a:ext cx="2178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fety first">
            <a:extLst>
              <a:ext uri="{FF2B5EF4-FFF2-40B4-BE49-F238E27FC236}">
                <a16:creationId xmlns:a16="http://schemas.microsoft.com/office/drawing/2014/main" id="{EC6D751F-761C-4FE7-A9AE-663BD7FCF18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238" y="436562"/>
            <a:ext cx="184785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F96BBA3-8B96-4E75-8FEE-DA6FF2F2D625}"/>
              </a:ext>
            </a:extLst>
          </p:cNvPr>
          <p:cNvSpPr/>
          <p:nvPr/>
        </p:nvSpPr>
        <p:spPr>
          <a:xfrm>
            <a:off x="7702909" y="48324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4C4BCE2-994F-4B24-A401-707568706784}"/>
              </a:ext>
            </a:extLst>
          </p:cNvPr>
          <p:cNvSpPr/>
          <p:nvPr/>
        </p:nvSpPr>
        <p:spPr>
          <a:xfrm>
            <a:off x="7723359" y="16815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11ED-AD01-477C-8C47-02555048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দূরঘটনা</a:t>
            </a:r>
            <a:r>
              <a:rPr lang="en-US" dirty="0"/>
              <a:t> </a:t>
            </a:r>
            <a:r>
              <a:rPr lang="en-US" dirty="0" err="1"/>
              <a:t>সংগটনের</a:t>
            </a:r>
            <a:r>
              <a:rPr lang="en-US" dirty="0"/>
              <a:t> </a:t>
            </a:r>
            <a:r>
              <a:rPr lang="en-US" dirty="0" err="1"/>
              <a:t>কারনসমূহ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FB49A-D410-4671-80F1-93FE37E41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021" y="1646238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SutonnyMJ" pitchFamily="2" charset="0"/>
              </a:rPr>
              <a:t>‰</a:t>
            </a:r>
            <a:r>
              <a:rPr lang="en-US" dirty="0" err="1">
                <a:latin typeface="SutonnyMJ" pitchFamily="2" charset="0"/>
              </a:rPr>
              <a:t>e`y¨wZK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AvBb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Agvb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</a:rPr>
              <a:t>Ki‡j</a:t>
            </a:r>
            <a:endParaRPr lang="en-US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Kv‡R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A‡gvb‡hvMx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n‡j</a:t>
            </a:r>
            <a:endParaRPr lang="en-US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fqfxwZ</a:t>
            </a:r>
            <a:r>
              <a:rPr lang="en-US" dirty="0">
                <a:latin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</a:rPr>
              <a:t>bvfv©m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Abyfe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Ki‡j</a:t>
            </a:r>
            <a:r>
              <a:rPr lang="en-US" dirty="0">
                <a:latin typeface="SutonnyMJ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SutonnyMJ" pitchFamily="2" charset="0"/>
              </a:rPr>
              <a:t>AwZwi³ </a:t>
            </a:r>
            <a:r>
              <a:rPr lang="en-US" dirty="0" err="1">
                <a:latin typeface="SutonnyMJ" pitchFamily="2" charset="0"/>
              </a:rPr>
              <a:t>mvnwmKZv</a:t>
            </a:r>
            <a:r>
              <a:rPr lang="en-US" dirty="0">
                <a:latin typeface="SutonnyMJ" pitchFamily="2" charset="0"/>
              </a:rPr>
              <a:t> †`</a:t>
            </a:r>
            <a:r>
              <a:rPr lang="en-US" dirty="0" err="1">
                <a:latin typeface="SutonnyMJ" pitchFamily="2" charset="0"/>
              </a:rPr>
              <a:t>Lv‡Z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wM‡q</a:t>
            </a:r>
            <a:endParaRPr lang="en-US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wbDUªv‡j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myBm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jvwM‡q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mwVK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Av‡Q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f‡e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KvR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Ki‡j</a:t>
            </a:r>
            <a:r>
              <a:rPr lang="en-US" dirty="0">
                <a:latin typeface="SutonnyMJ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37495-7BAC-4F20-8D66-D9405603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8" name="Picture 4" descr="Image result for বৈদ্যুতিক দুর্ঘটনা সংগঠনের কারণসমূহ">
            <a:extLst>
              <a:ext uri="{FF2B5EF4-FFF2-40B4-BE49-F238E27FC236}">
                <a16:creationId xmlns:a16="http://schemas.microsoft.com/office/drawing/2014/main" id="{45CC515D-D2BA-43CB-938A-CE4F6766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19" y="4746625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ctrical Fire">
            <a:extLst>
              <a:ext uri="{FF2B5EF4-FFF2-40B4-BE49-F238E27FC236}">
                <a16:creationId xmlns:a16="http://schemas.microsoft.com/office/drawing/2014/main" id="{F28121F9-A67B-4F89-B62D-AFA1071B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5157" y="2709636"/>
            <a:ext cx="2443822" cy="17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lectrical Fire">
            <a:extLst>
              <a:ext uri="{FF2B5EF4-FFF2-40B4-BE49-F238E27FC236}">
                <a16:creationId xmlns:a16="http://schemas.microsoft.com/office/drawing/2014/main" id="{EC3810F5-B1D5-4C5E-B65D-949AC975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90836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lectrical Fire">
            <a:extLst>
              <a:ext uri="{FF2B5EF4-FFF2-40B4-BE49-F238E27FC236}">
                <a16:creationId xmlns:a16="http://schemas.microsoft.com/office/drawing/2014/main" id="{B6B05B42-D6DC-478C-8C06-1D4335D1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88" y="4690836"/>
            <a:ext cx="2443824" cy="18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electrical Fire">
            <a:extLst>
              <a:ext uri="{FF2B5EF4-FFF2-40B4-BE49-F238E27FC236}">
                <a16:creationId xmlns:a16="http://schemas.microsoft.com/office/drawing/2014/main" id="{C8E5BCBA-9AC3-403A-B1B7-420789145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02" y="2709636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2F1884C-4F8F-490A-A470-73DB41C3B53C}"/>
              </a:ext>
            </a:extLst>
          </p:cNvPr>
          <p:cNvSpPr/>
          <p:nvPr/>
        </p:nvSpPr>
        <p:spPr>
          <a:xfrm>
            <a:off x="7179357" y="13548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9483ED8-4A19-453E-988E-40682FD43652}"/>
              </a:ext>
            </a:extLst>
          </p:cNvPr>
          <p:cNvSpPr/>
          <p:nvPr/>
        </p:nvSpPr>
        <p:spPr>
          <a:xfrm>
            <a:off x="9982200" y="135480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37492-87EC-463E-9B3F-ED507D7A4C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6A8E-53DC-4BFE-B1EB-D61C8722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21" y="-1"/>
            <a:ext cx="11082679" cy="1633537"/>
          </a:xfrm>
        </p:spPr>
        <p:txBody>
          <a:bodyPr>
            <a:normAutofit/>
          </a:bodyPr>
          <a:lstStyle/>
          <a:p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দুর্ঘটনা</a:t>
            </a:r>
            <a:r>
              <a:rPr lang="en-US" dirty="0"/>
              <a:t>   </a:t>
            </a:r>
            <a:r>
              <a:rPr lang="en-US" dirty="0" err="1"/>
              <a:t>এড়ানোর</a:t>
            </a:r>
            <a:r>
              <a:rPr lang="en-US" dirty="0"/>
              <a:t>/</a:t>
            </a:r>
            <a:r>
              <a:rPr lang="en-US" dirty="0" err="1"/>
              <a:t>প্রতিরোধ</a:t>
            </a:r>
            <a:r>
              <a:rPr lang="en-US" dirty="0"/>
              <a:t> ও </a:t>
            </a:r>
            <a:r>
              <a:rPr lang="en-US" dirty="0" err="1"/>
              <a:t>নিবারনমূলক</a:t>
            </a:r>
            <a:r>
              <a:rPr lang="en-US" dirty="0"/>
              <a:t> </a:t>
            </a:r>
            <a:r>
              <a:rPr lang="en-US" dirty="0" err="1"/>
              <a:t>সরঝামাদির</a:t>
            </a:r>
            <a:r>
              <a:rPr lang="en-US" dirty="0"/>
              <a:t> </a:t>
            </a:r>
            <a:r>
              <a:rPr lang="en-US" dirty="0" err="1"/>
              <a:t>তালিকা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DC401-6203-483E-8261-29C9CA8E0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69" y="1984375"/>
            <a:ext cx="6172200" cy="48736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dvqvi</a:t>
            </a:r>
            <a:r>
              <a:rPr lang="en-US" dirty="0">
                <a:latin typeface="SutonnyMJ" pitchFamily="2" charset="0"/>
              </a:rPr>
              <a:t> GK¨ª</a:t>
            </a:r>
            <a:r>
              <a:rPr lang="en-US" dirty="0" err="1">
                <a:latin typeface="SutonnyMJ" pitchFamily="2" charset="0"/>
              </a:rPr>
              <a:t>wUs¸Bkvi</a:t>
            </a:r>
            <a:r>
              <a:rPr lang="en-US" dirty="0">
                <a:latin typeface="SutonnyMJ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</a:rPr>
              <a:t>mdwU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nj‡gU</a:t>
            </a:r>
            <a:endParaRPr lang="en-US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</a:rPr>
              <a:t>mdwU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eë</a:t>
            </a:r>
            <a:endParaRPr lang="en-US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iÿb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hš</a:t>
            </a:r>
            <a:r>
              <a:rPr lang="en-US" dirty="0">
                <a:latin typeface="SutonnyMJ" pitchFamily="2" charset="0"/>
              </a:rPr>
              <a:t>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kK‡bv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KvV</a:t>
            </a:r>
            <a:endParaRPr lang="en-US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evjwZ‡Z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cvwb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evwj</a:t>
            </a:r>
            <a:endParaRPr lang="en-US" dirty="0">
              <a:latin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cªv_wgK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wPwKrmv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eK</a:t>
            </a:r>
            <a:r>
              <a:rPr lang="en-US" dirty="0">
                <a:latin typeface="SutonnyMJ" pitchFamily="2" charset="0"/>
              </a:rPr>
              <a:t>¨ª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dvqvi</a:t>
            </a:r>
            <a:r>
              <a:rPr lang="en-US" dirty="0">
                <a:latin typeface="SutonnyMJ" pitchFamily="2" charset="0"/>
              </a:rPr>
              <a:t> GK¨ª</a:t>
            </a:r>
            <a:r>
              <a:rPr lang="en-US" dirty="0" err="1">
                <a:latin typeface="SutonnyMJ" pitchFamily="2" charset="0"/>
              </a:rPr>
              <a:t>wUs¸Bkvi</a:t>
            </a:r>
            <a:r>
              <a:rPr lang="en-US" dirty="0">
                <a:latin typeface="SutonnyMJ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evjwZ‡Z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cvwb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evwj</a:t>
            </a:r>
            <a:endParaRPr lang="en-US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5F5B-14C3-4E1B-88F2-F4B951B5E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10911" cy="4298950"/>
          </a:xfrm>
        </p:spPr>
        <p:txBody>
          <a:bodyPr numCol="2"/>
          <a:lstStyle/>
          <a:p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6ACA8-87F6-4676-8D09-22F44655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2" name="Picture 4" descr="Image result for electrical safety materials">
            <a:extLst>
              <a:ext uri="{FF2B5EF4-FFF2-40B4-BE49-F238E27FC236}">
                <a16:creationId xmlns:a16="http://schemas.microsoft.com/office/drawing/2014/main" id="{9E996101-F921-4938-9B23-F76D5451BA5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94" y="2099667"/>
            <a:ext cx="2598737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lectrical Safety Device">
            <a:extLst>
              <a:ext uri="{FF2B5EF4-FFF2-40B4-BE49-F238E27FC236}">
                <a16:creationId xmlns:a16="http://schemas.microsoft.com/office/drawing/2014/main" id="{6FE85D39-2F4F-4EA6-891D-943CBA18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58" y="1984375"/>
            <a:ext cx="3021090" cy="38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7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121F-C6EE-40A2-AE3D-80B51F16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529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ওবার</a:t>
            </a:r>
            <a:r>
              <a:rPr lang="en-US" dirty="0"/>
              <a:t> </a:t>
            </a:r>
            <a:r>
              <a:rPr lang="en-US" dirty="0" err="1"/>
              <a:t>হেড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নিরাপদ</a:t>
            </a:r>
            <a:r>
              <a:rPr lang="en-US" dirty="0"/>
              <a:t> </a:t>
            </a:r>
            <a:r>
              <a:rPr lang="en-US" dirty="0" err="1"/>
              <a:t>কর্ম</a:t>
            </a:r>
            <a:r>
              <a:rPr lang="en-US" dirty="0"/>
              <a:t> </a:t>
            </a:r>
            <a:r>
              <a:rPr lang="en-US" dirty="0" err="1"/>
              <a:t>পদ্ধতি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7DE8-3DE5-4CEB-A301-383AD5770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262025"/>
            <a:ext cx="4670243" cy="491493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মেইন</a:t>
            </a:r>
            <a:r>
              <a:rPr lang="en-US" dirty="0"/>
              <a:t> </a:t>
            </a:r>
            <a:r>
              <a:rPr lang="en-US" dirty="0" err="1"/>
              <a:t>সুইচ</a:t>
            </a:r>
            <a:r>
              <a:rPr lang="en-US" dirty="0"/>
              <a:t> </a:t>
            </a:r>
            <a:r>
              <a:rPr lang="en-US" dirty="0" err="1"/>
              <a:t>অফ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পরেও</a:t>
            </a:r>
            <a:r>
              <a:rPr lang="en-US" dirty="0"/>
              <a:t> </a:t>
            </a:r>
            <a:r>
              <a:rPr lang="en-US" dirty="0" err="1"/>
              <a:t>লাইন</a:t>
            </a:r>
            <a:r>
              <a:rPr lang="en-US" dirty="0"/>
              <a:t> </a:t>
            </a:r>
            <a:r>
              <a:rPr lang="en-US" dirty="0" err="1"/>
              <a:t>ডিসচার্জ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নিয়ে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ওভার</a:t>
            </a:r>
            <a:r>
              <a:rPr lang="en-US" dirty="0"/>
              <a:t> </a:t>
            </a:r>
            <a:r>
              <a:rPr lang="en-US" dirty="0" err="1"/>
              <a:t>হেড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হেলমেট</a:t>
            </a:r>
            <a:r>
              <a:rPr lang="en-US" dirty="0"/>
              <a:t>, </a:t>
            </a:r>
            <a:r>
              <a:rPr lang="en-US" dirty="0" err="1"/>
              <a:t>সেফটি</a:t>
            </a:r>
            <a:r>
              <a:rPr lang="en-US" dirty="0"/>
              <a:t> </a:t>
            </a:r>
            <a:r>
              <a:rPr lang="en-US" dirty="0" err="1"/>
              <a:t>বেল্টসহ</a:t>
            </a:r>
            <a:r>
              <a:rPr lang="en-US" dirty="0"/>
              <a:t> </a:t>
            </a:r>
            <a:r>
              <a:rPr lang="en-US" dirty="0" err="1"/>
              <a:t>সর্বদা</a:t>
            </a:r>
            <a:r>
              <a:rPr lang="en-US" dirty="0"/>
              <a:t> </a:t>
            </a:r>
            <a:r>
              <a:rPr lang="en-US" dirty="0" err="1"/>
              <a:t>সতর্কতার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ওভার</a:t>
            </a:r>
            <a:r>
              <a:rPr lang="en-US" dirty="0"/>
              <a:t> </a:t>
            </a:r>
            <a:r>
              <a:rPr lang="en-US" dirty="0" err="1"/>
              <a:t>হেড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সময়</a:t>
            </a:r>
            <a:r>
              <a:rPr lang="en-US" dirty="0"/>
              <a:t> </a:t>
            </a:r>
            <a:r>
              <a:rPr lang="en-US" dirty="0" err="1"/>
              <a:t>ঠিক</a:t>
            </a:r>
            <a:r>
              <a:rPr lang="en-US" dirty="0"/>
              <a:t> </a:t>
            </a:r>
            <a:r>
              <a:rPr lang="en-US" dirty="0" err="1"/>
              <a:t>নিচে</a:t>
            </a:r>
            <a:r>
              <a:rPr lang="en-US" dirty="0"/>
              <a:t> </a:t>
            </a:r>
            <a:r>
              <a:rPr lang="en-US" dirty="0" err="1"/>
              <a:t>কেও</a:t>
            </a:r>
            <a:r>
              <a:rPr lang="en-US" dirty="0"/>
              <a:t> </a:t>
            </a:r>
            <a:r>
              <a:rPr lang="en-US" dirty="0" err="1"/>
              <a:t>যেন</a:t>
            </a:r>
            <a:r>
              <a:rPr lang="en-US" dirty="0"/>
              <a:t> </a:t>
            </a:r>
            <a:r>
              <a:rPr lang="en-US" dirty="0" err="1"/>
              <a:t>অসাবাধান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হাই</a:t>
            </a:r>
            <a:r>
              <a:rPr lang="en-US" dirty="0"/>
              <a:t> </a:t>
            </a:r>
            <a:r>
              <a:rPr lang="en-US" dirty="0" err="1"/>
              <a:t>ভোল্টাজ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লাইনকে</a:t>
            </a:r>
            <a:r>
              <a:rPr lang="en-US" dirty="0"/>
              <a:t> </a:t>
            </a:r>
            <a:r>
              <a:rPr lang="en-US" dirty="0" err="1"/>
              <a:t>সঠিকভাবে</a:t>
            </a:r>
            <a:r>
              <a:rPr lang="en-US" dirty="0"/>
              <a:t> </a:t>
            </a:r>
            <a:r>
              <a:rPr lang="en-US" dirty="0" err="1"/>
              <a:t>ডিসচার্জ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নিতে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নিয়ন</a:t>
            </a:r>
            <a:r>
              <a:rPr lang="en-US" dirty="0"/>
              <a:t> </a:t>
            </a:r>
            <a:r>
              <a:rPr lang="en-US" dirty="0" err="1"/>
              <a:t>টেস্টার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টেস্ট</a:t>
            </a:r>
            <a:r>
              <a:rPr lang="en-US" dirty="0"/>
              <a:t> </a:t>
            </a:r>
            <a:r>
              <a:rPr lang="en-US" dirty="0" err="1"/>
              <a:t>ল্যাম্প</a:t>
            </a:r>
            <a:r>
              <a:rPr lang="en-US" dirty="0"/>
              <a:t> </a:t>
            </a:r>
            <a:r>
              <a:rPr lang="en-US" dirty="0" err="1"/>
              <a:t>দ্বারা</a:t>
            </a:r>
            <a:r>
              <a:rPr lang="en-US" dirty="0"/>
              <a:t> </a:t>
            </a:r>
            <a:r>
              <a:rPr lang="en-US" dirty="0" err="1"/>
              <a:t>লাইন</a:t>
            </a:r>
            <a:r>
              <a:rPr lang="en-US" dirty="0"/>
              <a:t> </a:t>
            </a:r>
            <a:r>
              <a:rPr lang="en-US" dirty="0" err="1"/>
              <a:t>পরীক্ষা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শুরু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লাইনের</a:t>
            </a:r>
            <a:r>
              <a:rPr lang="en-US" dirty="0"/>
              <a:t> </a:t>
            </a:r>
            <a:r>
              <a:rPr lang="en-US" dirty="0" err="1"/>
              <a:t>আর্থ</a:t>
            </a:r>
            <a:r>
              <a:rPr lang="en-US" dirty="0"/>
              <a:t> </a:t>
            </a:r>
            <a:r>
              <a:rPr lang="en-US" dirty="0" err="1"/>
              <a:t>ভালোভাবে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কিনা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পরীক্ষা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দেখা</a:t>
            </a:r>
            <a:r>
              <a:rPr lang="en-US" dirty="0"/>
              <a:t> </a:t>
            </a:r>
            <a:r>
              <a:rPr lang="en-US" dirty="0" err="1"/>
              <a:t>প্রয়োজন</a:t>
            </a:r>
            <a:r>
              <a:rPr lang="en-US" dirty="0"/>
              <a:t>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লাইনের</a:t>
            </a:r>
            <a:r>
              <a:rPr lang="en-US" dirty="0"/>
              <a:t> </a:t>
            </a:r>
            <a:r>
              <a:rPr lang="en-US" dirty="0" err="1"/>
              <a:t>ইন্সুলেশন</a:t>
            </a:r>
            <a:r>
              <a:rPr lang="en-US" dirty="0"/>
              <a:t> </a:t>
            </a:r>
            <a:r>
              <a:rPr lang="en-US" dirty="0" err="1"/>
              <a:t>মাঝে</a:t>
            </a:r>
            <a:r>
              <a:rPr lang="en-US" dirty="0"/>
              <a:t> </a:t>
            </a:r>
            <a:r>
              <a:rPr lang="en-US" dirty="0" err="1"/>
              <a:t>পরীক্ষা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উচিত</a:t>
            </a:r>
            <a:r>
              <a:rPr lang="en-US" dirty="0"/>
              <a:t> ।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বর্তনীর</a:t>
            </a:r>
            <a:r>
              <a:rPr lang="en-US" dirty="0"/>
              <a:t> </a:t>
            </a:r>
            <a:r>
              <a:rPr lang="en-US" dirty="0" err="1"/>
              <a:t>সুইচ</a:t>
            </a:r>
            <a:r>
              <a:rPr lang="en-US" dirty="0"/>
              <a:t> </a:t>
            </a:r>
            <a:r>
              <a:rPr lang="en-US" dirty="0" err="1"/>
              <a:t>ফেজ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লাগানো</a:t>
            </a:r>
            <a:r>
              <a:rPr lang="en-US" dirty="0"/>
              <a:t> </a:t>
            </a:r>
            <a:r>
              <a:rPr lang="en-US" dirty="0" err="1"/>
              <a:t>আছে</a:t>
            </a:r>
            <a:r>
              <a:rPr lang="en-US" dirty="0"/>
              <a:t> </a:t>
            </a:r>
            <a:r>
              <a:rPr lang="en-US" dirty="0" err="1"/>
              <a:t>কীনা</a:t>
            </a:r>
            <a:r>
              <a:rPr lang="en-US" dirty="0"/>
              <a:t>,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পূর্বে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পরীক্ষা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দেখা</a:t>
            </a:r>
            <a:r>
              <a:rPr lang="en-US" dirty="0"/>
              <a:t> </a:t>
            </a:r>
            <a:r>
              <a:rPr lang="en-US" dirty="0" err="1"/>
              <a:t>প্রয়োজন</a:t>
            </a:r>
            <a:r>
              <a:rPr lang="en-US" dirty="0"/>
              <a:t>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নতুন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ওয়্যারিং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পর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সরবরাহ</a:t>
            </a:r>
            <a:r>
              <a:rPr lang="en-US" dirty="0"/>
              <a:t> </a:t>
            </a:r>
            <a:r>
              <a:rPr lang="en-US" dirty="0" err="1"/>
              <a:t>দেওয়ার</a:t>
            </a:r>
            <a:r>
              <a:rPr lang="en-US" dirty="0"/>
              <a:t> </a:t>
            </a:r>
            <a:r>
              <a:rPr lang="en-US" dirty="0" err="1"/>
              <a:t>পূর্বে</a:t>
            </a:r>
            <a:r>
              <a:rPr lang="en-US" dirty="0"/>
              <a:t> </a:t>
            </a:r>
            <a:r>
              <a:rPr lang="en-US" dirty="0" err="1"/>
              <a:t>ওয়্যারিংয়ের</a:t>
            </a:r>
            <a:r>
              <a:rPr lang="en-US" dirty="0"/>
              <a:t> </a:t>
            </a:r>
            <a:r>
              <a:rPr lang="en-US" dirty="0" err="1"/>
              <a:t>ইন্সুলেসন</a:t>
            </a:r>
            <a:r>
              <a:rPr lang="en-US" dirty="0"/>
              <a:t> ও </a:t>
            </a:r>
            <a:r>
              <a:rPr lang="en-US" dirty="0" err="1"/>
              <a:t>আর্থিং</a:t>
            </a:r>
            <a:r>
              <a:rPr lang="en-US" dirty="0"/>
              <a:t> </a:t>
            </a:r>
            <a:r>
              <a:rPr lang="en-US" dirty="0" err="1"/>
              <a:t>অনুমোদনযোগ্য</a:t>
            </a:r>
            <a:r>
              <a:rPr lang="en-US" dirty="0"/>
              <a:t> </a:t>
            </a:r>
            <a:r>
              <a:rPr lang="en-US" dirty="0" err="1"/>
              <a:t>মানের</a:t>
            </a:r>
            <a:r>
              <a:rPr lang="en-US" dirty="0"/>
              <a:t> </a:t>
            </a:r>
            <a:r>
              <a:rPr lang="en-US" dirty="0" err="1"/>
              <a:t>আছে</a:t>
            </a:r>
            <a:r>
              <a:rPr lang="en-US" dirty="0"/>
              <a:t> </a:t>
            </a:r>
            <a:r>
              <a:rPr lang="en-US" dirty="0" err="1"/>
              <a:t>কীনা</a:t>
            </a:r>
            <a:r>
              <a:rPr lang="en-US" dirty="0"/>
              <a:t>,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ঠিকভাবে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সরবরাহ</a:t>
            </a:r>
            <a:r>
              <a:rPr lang="en-US" dirty="0"/>
              <a:t> </a:t>
            </a:r>
            <a:r>
              <a:rPr lang="en-US" dirty="0" err="1"/>
              <a:t>দেওয়া</a:t>
            </a:r>
            <a:r>
              <a:rPr lang="en-US" dirty="0"/>
              <a:t> </a:t>
            </a:r>
            <a:r>
              <a:rPr lang="en-US" dirty="0" err="1"/>
              <a:t>উচিত</a:t>
            </a:r>
            <a:r>
              <a:rPr lang="en-US" dirty="0"/>
              <a:t> ।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লাইন</a:t>
            </a:r>
            <a:r>
              <a:rPr lang="en-US" dirty="0"/>
              <a:t> </a:t>
            </a:r>
            <a:r>
              <a:rPr lang="en-US" dirty="0" err="1"/>
              <a:t>মেরামত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গেলে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হাত</a:t>
            </a:r>
            <a:r>
              <a:rPr lang="en-US" dirty="0"/>
              <a:t> </a:t>
            </a:r>
            <a:r>
              <a:rPr lang="en-US" dirty="0" err="1"/>
              <a:t>দেওয়ার</a:t>
            </a:r>
            <a:r>
              <a:rPr lang="en-US" dirty="0"/>
              <a:t> </a:t>
            </a:r>
            <a:r>
              <a:rPr lang="en-US" dirty="0" err="1"/>
              <a:t>পূর্বে</a:t>
            </a:r>
            <a:r>
              <a:rPr lang="en-US" dirty="0"/>
              <a:t> </a:t>
            </a:r>
            <a:r>
              <a:rPr lang="en-US" dirty="0" err="1"/>
              <a:t>উক্ত</a:t>
            </a:r>
            <a:r>
              <a:rPr lang="en-US" dirty="0"/>
              <a:t> </a:t>
            </a:r>
            <a:r>
              <a:rPr lang="en-US" dirty="0" err="1"/>
              <a:t>লাইনের</a:t>
            </a:r>
            <a:r>
              <a:rPr lang="en-US" dirty="0"/>
              <a:t> </a:t>
            </a:r>
            <a:r>
              <a:rPr lang="en-US" dirty="0" err="1"/>
              <a:t>মেইন</a:t>
            </a:r>
            <a:r>
              <a:rPr lang="en-US" dirty="0"/>
              <a:t> </a:t>
            </a:r>
            <a:r>
              <a:rPr lang="en-US" dirty="0" err="1"/>
              <a:t>সুইচ</a:t>
            </a:r>
            <a:r>
              <a:rPr lang="en-US" dirty="0"/>
              <a:t> </a:t>
            </a:r>
            <a:r>
              <a:rPr lang="en-US" dirty="0" err="1"/>
              <a:t>বন্ধ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প্রয়োজন</a:t>
            </a:r>
            <a:r>
              <a:rPr lang="en-US" dirty="0"/>
              <a:t> 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বৈদ্যুতিক</a:t>
            </a:r>
            <a:r>
              <a:rPr lang="en-US" dirty="0"/>
              <a:t> </a:t>
            </a:r>
            <a:r>
              <a:rPr lang="en-US" dirty="0" err="1"/>
              <a:t>লাইনে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গেলে</a:t>
            </a:r>
            <a:r>
              <a:rPr lang="en-US" dirty="0"/>
              <a:t> </a:t>
            </a:r>
            <a:r>
              <a:rPr lang="en-US" dirty="0" err="1"/>
              <a:t>সকল</a:t>
            </a:r>
            <a:r>
              <a:rPr lang="en-US" dirty="0"/>
              <a:t> </a:t>
            </a:r>
            <a:r>
              <a:rPr lang="en-US" dirty="0" err="1"/>
              <a:t>নিরাপত্তা</a:t>
            </a:r>
            <a:r>
              <a:rPr lang="en-US" dirty="0"/>
              <a:t> </a:t>
            </a:r>
            <a:r>
              <a:rPr lang="en-US" dirty="0" err="1"/>
              <a:t>মূলক</a:t>
            </a:r>
            <a:r>
              <a:rPr lang="en-US" dirty="0"/>
              <a:t> </a:t>
            </a:r>
            <a:r>
              <a:rPr lang="en-US" dirty="0" err="1"/>
              <a:t>সরঞ্জাম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একান্ত</a:t>
            </a:r>
            <a:r>
              <a:rPr lang="en-US" dirty="0"/>
              <a:t> </a:t>
            </a:r>
            <a:r>
              <a:rPr lang="en-US" dirty="0" err="1"/>
              <a:t>প্রয়োজন</a:t>
            </a:r>
            <a:r>
              <a:rPr lang="en-US" dirty="0"/>
              <a:t> ।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74" name="Picture 2" descr="Image result for Safety of Overhead Line">
            <a:extLst>
              <a:ext uri="{FF2B5EF4-FFF2-40B4-BE49-F238E27FC236}">
                <a16:creationId xmlns:a16="http://schemas.microsoft.com/office/drawing/2014/main" id="{5FD95911-5FA4-481A-B5EF-FF357CDF29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91" y="1262024"/>
            <a:ext cx="1481727" cy="24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F4903-E675-4557-B162-07229926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92EE-5AFA-4873-9E5D-CB6E0CB3305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6" name="Picture 4" descr="Image result for Safety of Overhead Line">
            <a:extLst>
              <a:ext uri="{FF2B5EF4-FFF2-40B4-BE49-F238E27FC236}">
                <a16:creationId xmlns:a16="http://schemas.microsoft.com/office/drawing/2014/main" id="{177D0B26-4ED5-4040-90EA-D07A6305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99" y="1262025"/>
            <a:ext cx="1800225" cy="24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1D56A1E2-6402-4653-8805-9FC5701B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75" y="4202095"/>
            <a:ext cx="1382816" cy="19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>
            <a:extLst>
              <a:ext uri="{FF2B5EF4-FFF2-40B4-BE49-F238E27FC236}">
                <a16:creationId xmlns:a16="http://schemas.microsoft.com/office/drawing/2014/main" id="{58578735-2B8F-4F74-9D6A-754C651C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73" y="4202095"/>
            <a:ext cx="1570418" cy="19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Safety of Overhead Line">
            <a:extLst>
              <a:ext uri="{FF2B5EF4-FFF2-40B4-BE49-F238E27FC236}">
                <a16:creationId xmlns:a16="http://schemas.microsoft.com/office/drawing/2014/main" id="{CBD7E5C9-38AD-4E7B-8D8C-1E23DE86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24" y="1262025"/>
            <a:ext cx="1767767" cy="24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afety of Overhead Line">
            <a:extLst>
              <a:ext uri="{FF2B5EF4-FFF2-40B4-BE49-F238E27FC236}">
                <a16:creationId xmlns:a16="http://schemas.microsoft.com/office/drawing/2014/main" id="{A7B56964-4481-4943-8327-1982A1FD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824" y="4229136"/>
            <a:ext cx="1466758" cy="21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6719-041A-4423-BB7C-68B60856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দুর্ঘনামূলক</a:t>
            </a:r>
            <a:r>
              <a:rPr lang="en-US" sz="3600" dirty="0"/>
              <a:t> </a:t>
            </a:r>
            <a:r>
              <a:rPr lang="en-US" sz="3600" dirty="0" err="1"/>
              <a:t>নিবারনমূলক</a:t>
            </a:r>
            <a:r>
              <a:rPr lang="en-US" sz="3600" dirty="0"/>
              <a:t> </a:t>
            </a:r>
            <a:r>
              <a:rPr lang="en-US" sz="3600" dirty="0" err="1"/>
              <a:t>ব্যবস্থাপনার</a:t>
            </a:r>
            <a:r>
              <a:rPr lang="en-US" sz="3600" dirty="0"/>
              <a:t> </a:t>
            </a:r>
            <a:r>
              <a:rPr lang="en-US" sz="3600" dirty="0" err="1"/>
              <a:t>প্রয়োজনীয়তা</a:t>
            </a:r>
            <a:r>
              <a:rPr lang="en-US" sz="36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EE4E-A3EA-47B9-A3B1-4B2EC813B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dvqvi</a:t>
            </a:r>
            <a:r>
              <a:rPr lang="en-US" dirty="0">
                <a:latin typeface="SutonnyMJ" pitchFamily="2" charset="0"/>
              </a:rPr>
              <a:t> GK¨ª</a:t>
            </a:r>
            <a:r>
              <a:rPr lang="en-US" dirty="0" err="1">
                <a:latin typeface="SutonnyMJ" pitchFamily="2" charset="0"/>
              </a:rPr>
              <a:t>wUs¸Bkvi</a:t>
            </a:r>
            <a:r>
              <a:rPr lang="en-US" dirty="0">
                <a:latin typeface="SutonnyMJ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SutonnyMJ" pitchFamily="2" charset="0"/>
              </a:rPr>
              <a:t>‰</a:t>
            </a:r>
            <a:r>
              <a:rPr lang="en-US" dirty="0" err="1">
                <a:latin typeface="SutonnyMJ" pitchFamily="2" charset="0"/>
              </a:rPr>
              <a:t>e`y¨wZK</a:t>
            </a:r>
            <a:r>
              <a:rPr lang="en-US" dirty="0">
                <a:latin typeface="SutonnyMJ" pitchFamily="2" charset="0"/>
              </a:rPr>
              <a:t> `</a:t>
            </a:r>
            <a:r>
              <a:rPr lang="en-US" dirty="0" err="1">
                <a:latin typeface="SutonnyMJ" pitchFamily="2" charset="0"/>
              </a:rPr>
              <a:t>yN©Ubv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Kvb</a:t>
            </a:r>
            <a:r>
              <a:rPr lang="en-US" dirty="0">
                <a:latin typeface="SutonnyMJ" pitchFamily="2" charset="0"/>
              </a:rPr>
              <a:t> e¨vw³ </a:t>
            </a:r>
            <a:r>
              <a:rPr lang="en-US" dirty="0" err="1">
                <a:latin typeface="SutonnyMJ" pitchFamily="2" charset="0"/>
              </a:rPr>
              <a:t>AvnZ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cv‡i</a:t>
            </a:r>
            <a:r>
              <a:rPr lang="en-US" dirty="0">
                <a:latin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wbqb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Ul&amp;U</a:t>
            </a:r>
            <a:endParaRPr lang="en-US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GgbwK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gvivI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h‡Z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cv‡I</a:t>
            </a:r>
            <a:endParaRPr lang="en-US" dirty="0">
              <a:latin typeface="Sutonny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SutonnyMJ" pitchFamily="2" charset="0"/>
              </a:rPr>
              <a:t>e¨vcK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ÿqÿwZ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n‡Z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cv‡i</a:t>
            </a:r>
            <a:r>
              <a:rPr lang="en-US" dirty="0">
                <a:latin typeface="SutonnyMJ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 descr="Image result for Fire Extinguisher">
            <a:extLst>
              <a:ext uri="{FF2B5EF4-FFF2-40B4-BE49-F238E27FC236}">
                <a16:creationId xmlns:a16="http://schemas.microsoft.com/office/drawing/2014/main" id="{2CD1FA49-F0CA-4C20-88D2-6E153AE480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966118"/>
            <a:ext cx="5181600" cy="36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A7B4F-42A0-4CBB-8D6A-9E825FAA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580" y="5674516"/>
            <a:ext cx="1192530" cy="365125"/>
          </a:xfrm>
        </p:spPr>
        <p:txBody>
          <a:bodyPr/>
          <a:lstStyle/>
          <a:p>
            <a:r>
              <a:rPr lang="en-US" dirty="0" err="1">
                <a:latin typeface="SutonnyMJ" pitchFamily="2" charset="0"/>
              </a:rPr>
              <a:t>dvqvi</a:t>
            </a:r>
            <a:r>
              <a:rPr lang="en-US" dirty="0">
                <a:latin typeface="SutonnyMJ" pitchFamily="2" charset="0"/>
              </a:rPr>
              <a:t> GK¨ª</a:t>
            </a:r>
            <a:r>
              <a:rPr lang="en-US" dirty="0" err="1">
                <a:latin typeface="SutonnyMJ" pitchFamily="2" charset="0"/>
              </a:rPr>
              <a:t>wUs¸Bkvi</a:t>
            </a:r>
            <a:r>
              <a:rPr lang="en-US" dirty="0">
                <a:latin typeface="SutonnyMJ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765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1869</TotalTime>
  <Words>876</Words>
  <Application>Microsoft Office PowerPoint</Application>
  <PresentationFormat>Widescreen</PresentationFormat>
  <Paragraphs>101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NikoshBAN</vt:lpstr>
      <vt:lpstr>Nirmala UI</vt:lpstr>
      <vt:lpstr>SutonnyMJ</vt:lpstr>
      <vt:lpstr>Times New Roman</vt:lpstr>
      <vt:lpstr>Wingdings</vt:lpstr>
      <vt:lpstr>Organic</vt:lpstr>
      <vt:lpstr>স্বাগতম</vt:lpstr>
      <vt:lpstr>PowerPoint Presentation</vt:lpstr>
      <vt:lpstr>PowerPoint Presentation</vt:lpstr>
      <vt:lpstr>PowerPoint Presentation</vt:lpstr>
      <vt:lpstr>নিরাপদ কর্ম পদ্ধতি : Safety First. কাজের প্রথমে নিরাপত্তা, এ কথাটি সর্বজন স্বীকৃত । যে কোন কাজের শুরুতে সে বিষয়ে নিরাপত্তার দিকগুলো সবচেয়ে আগে বিবেচনা করতে হবে ।  </vt:lpstr>
      <vt:lpstr> বৈদ্যুতিক দূরঘটনা সংগটনের কারনসমূহ </vt:lpstr>
      <vt:lpstr>বৈদ্যুতিক কাজে দুর্ঘটনা   এড়ানোর/প্রতিরোধ ও নিবারনমূলক সরঝামাদির তালিকা  </vt:lpstr>
      <vt:lpstr>ওবার হেড লাইনে নিরাপদ কর্ম পদ্ধতি  </vt:lpstr>
      <vt:lpstr>দুর্ঘনামূলক নিবারনমূলক ব্যবস্থাপনার প্রয়োজনীয়তা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hadda</dc:creator>
  <cp:lastModifiedBy>JOHIRRAYHAN</cp:lastModifiedBy>
  <cp:revision>235</cp:revision>
  <dcterms:created xsi:type="dcterms:W3CDTF">2019-04-20T17:30:25Z</dcterms:created>
  <dcterms:modified xsi:type="dcterms:W3CDTF">2019-11-28T09:40:49Z</dcterms:modified>
</cp:coreProperties>
</file>