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76" r:id="rId2"/>
    <p:sldId id="277" r:id="rId3"/>
    <p:sldId id="258" r:id="rId4"/>
    <p:sldId id="260" r:id="rId5"/>
    <p:sldId id="263" r:id="rId6"/>
    <p:sldId id="265" r:id="rId7"/>
    <p:sldId id="273" r:id="rId8"/>
    <p:sldId id="268" r:id="rId9"/>
    <p:sldId id="266" r:id="rId10"/>
    <p:sldId id="269" r:id="rId11"/>
    <p:sldId id="270" r:id="rId12"/>
    <p:sldId id="271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17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163D1-5F0C-4087-823A-31AE0CFE045F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6A4EB-1C8A-4DBA-886D-A48955189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25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21" y="144439"/>
            <a:ext cx="8821118" cy="6477000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62521" y="76200"/>
            <a:ext cx="8821118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7500" b="1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</a:t>
            </a:r>
            <a:r>
              <a:rPr lang="bn-BD" sz="17500" b="1" i="1" u="sng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bn-BD" sz="17500" b="1" i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তম </a:t>
            </a:r>
            <a:endParaRPr lang="en-US" sz="17500" b="1" i="1" u="sng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3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311332"/>
            <a:ext cx="4800600" cy="92333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b="1" i="1" u="sng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i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4-Point Star 3"/>
          <p:cNvSpPr/>
          <p:nvPr/>
        </p:nvSpPr>
        <p:spPr>
          <a:xfrm>
            <a:off x="609600" y="1673134"/>
            <a:ext cx="457200" cy="3810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66795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আমাদের বিদ্যালয়ের স্থায়ী সম্পদ ও চলতি সম্পদের একটি তালিকা কর।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89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590800" y="762000"/>
            <a:ext cx="3810000" cy="12192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0" y="2514600"/>
            <a:ext cx="4267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আর্থিক অবস্থা কি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চলতি সম্পদ কাকে বলে?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bn-BD" sz="3600" b="1" dirty="0">
                <a:latin typeface="NikoshBAN" pitchFamily="2" charset="0"/>
                <a:cs typeface="NikoshBAN" pitchFamily="2" charset="0"/>
              </a:rPr>
              <a:t>দায় কাকে বলে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স্থায়ী সম্পদ কাকে বলে?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1800" y="381000"/>
            <a:ext cx="1981200" cy="12192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333928"/>
            <a:ext cx="8915400" cy="329547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দেনাদার ৪৫,০০০টাকা,নগদ জমা ৩৪,০০০টাকা,বন্ধকীঋণ ৫৪,৩০০টাকা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বকেয়া বেতন ১২,০০টাকা,পাওনাদার ৫৬,০০০টাকা,যন্ত্রপাতি ৭৮,০০০টাকা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অফিস সরঞ্জাম ৯১,০০০টাকা,আসবাবপত্র ৬,২০০টাকা,ব্যাংক জমাতিরিক্ত  ৬,০০০টাকা,ভ্যানগাড়ী ২৩,০০০টাকা,অব্যবহৃত মনিহারি ৪,৫০০টাকা</a:t>
            </a:r>
            <a:r>
              <a:rPr lang="bn-BD" sz="2400" dirty="0" smtClean="0"/>
              <a:t>।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133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নিম্নের তথ্য থেকে মোট সম্পদ ও মোট দায়ের পরিমান নির্ণয় কর।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8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38400"/>
            <a:ext cx="8610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ধন্যবাদ</a:t>
            </a:r>
            <a:endParaRPr lang="en-US" sz="2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866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65143" y="3626230"/>
            <a:ext cx="4886325" cy="2048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713" dirty="0" err="1">
                <a:latin typeface="SutonnyMJ" pitchFamily="2" charset="0"/>
                <a:cs typeface="SutonnyMJ" pitchFamily="2" charset="0"/>
              </a:rPr>
              <a:t>Aveyj</a:t>
            </a:r>
            <a:r>
              <a:rPr lang="en-US" sz="3713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13" dirty="0" err="1">
                <a:latin typeface="SutonnyMJ" pitchFamily="2" charset="0"/>
                <a:cs typeface="SutonnyMJ" pitchFamily="2" charset="0"/>
              </a:rPr>
              <a:t>Kvjvg</a:t>
            </a:r>
            <a:r>
              <a:rPr lang="en-US" sz="3713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713" dirty="0" err="1">
                <a:latin typeface="SutonnyMJ" pitchFamily="2" charset="0"/>
                <a:cs typeface="SutonnyMJ" pitchFamily="2" charset="0"/>
              </a:rPr>
              <a:t>AvRv</a:t>
            </a:r>
            <a:r>
              <a:rPr lang="en-US" sz="3713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713" dirty="0" err="1">
                <a:latin typeface="SutonnyMJ" pitchFamily="2" charset="0"/>
                <a:cs typeface="SutonnyMJ" pitchFamily="2" charset="0"/>
              </a:rPr>
              <a:t>iæ‡ej</a:t>
            </a:r>
            <a:r>
              <a:rPr lang="en-US" sz="3713" dirty="0">
                <a:latin typeface="SutonnyMJ" pitchFamily="2" charset="0"/>
                <a:cs typeface="SutonnyMJ" pitchFamily="2" charset="0"/>
              </a:rPr>
              <a:t>,</a:t>
            </a:r>
            <a:endParaRPr lang="bn-BD" sz="3713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en-US" sz="2700" dirty="0" err="1">
                <a:latin typeface="SutonnyMJ" pitchFamily="2" charset="0"/>
                <a:cs typeface="SutonnyMJ" pitchFamily="2" charset="0"/>
              </a:rPr>
              <a:t>knx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2700" dirty="0" err="1">
                <a:latin typeface="SutonnyMJ" pitchFamily="2" charset="0"/>
                <a:cs typeface="SutonnyMJ" pitchFamily="2" charset="0"/>
              </a:rPr>
              <a:t>AvjvDwÏb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 D”P we`¨</a:t>
            </a:r>
            <a:r>
              <a:rPr lang="en-US" sz="2700" dirty="0" err="1">
                <a:latin typeface="SutonnyMJ" pitchFamily="2" charset="0"/>
                <a:cs typeface="SutonnyMJ" pitchFamily="2" charset="0"/>
              </a:rPr>
              <a:t>vjq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700" dirty="0" err="1">
                <a:latin typeface="SutonnyMJ" pitchFamily="2" charset="0"/>
                <a:cs typeface="SutonnyMJ" pitchFamily="2" charset="0"/>
              </a:rPr>
              <a:t>wgR©vcyi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700" dirty="0" err="1">
                <a:latin typeface="SutonnyMJ" pitchFamily="2" charset="0"/>
                <a:cs typeface="SutonnyMJ" pitchFamily="2" charset="0"/>
              </a:rPr>
              <a:t>cvKzw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›`qv, </a:t>
            </a:r>
            <a:r>
              <a:rPr lang="en-US" sz="2700" dirty="0" err="1">
                <a:latin typeface="SutonnyMJ" pitchFamily="2" charset="0"/>
                <a:cs typeface="SutonnyMJ" pitchFamily="2" charset="0"/>
              </a:rPr>
              <a:t>wK‡kviMÄ</a:t>
            </a:r>
            <a:r>
              <a:rPr lang="en-US" sz="2700" dirty="0">
                <a:latin typeface="SutonnyMJ" pitchFamily="2" charset="0"/>
                <a:cs typeface="SutonnyMJ" pitchFamily="2" charset="0"/>
              </a:rPr>
              <a:t>| </a:t>
            </a:r>
          </a:p>
          <a:p>
            <a:pPr algn="ctr"/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5922"/>
            <a:ext cx="3048000" cy="3466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1925782" y="0"/>
            <a:ext cx="2798618" cy="1600200"/>
          </a:xfrm>
          <a:prstGeom prst="wedgeRectCallou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2438400" y="3124200"/>
            <a:ext cx="3429000" cy="2089727"/>
          </a:xfrm>
          <a:prstGeom prst="ellipse">
            <a:avLst/>
          </a:prstGeom>
          <a:solidFill>
            <a:schemeClr val="tx1"/>
          </a:solidFill>
          <a:ln>
            <a:solidFill>
              <a:srgbClr val="9170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solidFill>
                  <a:schemeClr val="bg1"/>
                </a:solidFill>
              </a:rPr>
              <a:t>শ্রেণিঃ নবম</a:t>
            </a:r>
          </a:p>
          <a:p>
            <a:pPr algn="ctr"/>
            <a:r>
              <a:rPr lang="bn-BD" sz="2000" dirty="0" smtClean="0">
                <a:solidFill>
                  <a:schemeClr val="bg1"/>
                </a:solidFill>
              </a:rPr>
              <a:t>বিষয়ঃ হিসাব বিজ্ঞান</a:t>
            </a:r>
          </a:p>
          <a:p>
            <a:pPr algn="ctr"/>
            <a:r>
              <a:rPr lang="bn-BD" sz="2000" dirty="0" smtClean="0">
                <a:solidFill>
                  <a:schemeClr val="bg1"/>
                </a:solidFill>
              </a:rPr>
              <a:t>অধ্যায়ঃদশম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9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0052" y="55666"/>
            <a:ext cx="3284763" cy="132343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185" y="2057400"/>
            <a:ext cx="8369481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bn-BD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শিক্ষার্থীরা...</a:t>
            </a:r>
          </a:p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আর্থিক অবস্থা কী বলতে পারবে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ব্যবসায়ের সম্পদ এবং দায় চিহ্নিত করতে 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ব্যবসায়ের চলতিসম্পদ এবং স্থায়ী সম্পদের পার্থক্য করতে পারবে।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75262" y="1136214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25043" y="685800"/>
            <a:ext cx="195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নগদ অর্থ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7" y="487332"/>
            <a:ext cx="2571977" cy="1910220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054" y="2784921"/>
            <a:ext cx="2195945" cy="21431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596" y="196091"/>
            <a:ext cx="2674969" cy="1986712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87" y="3090445"/>
            <a:ext cx="2318842" cy="2255053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3625043" y="411443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51562" y="3318053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endParaRPr lang="en-US" sz="2800" b="1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52603" y="1626577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দালানকোঠা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5530164"/>
            <a:ext cx="902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এগুলো ব্যবসায়ের মালিকানাধীন থাকে এবং ব্যবসায়ের মুনাফা অর্জনের কাজে ব্যবহৃত হয়।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315989" y="487331"/>
            <a:ext cx="674713" cy="5555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/>
          <p:nvPr/>
        </p:nvCxnSpPr>
        <p:spPr>
          <a:xfrm flipV="1">
            <a:off x="5251269" y="1676400"/>
            <a:ext cx="546462" cy="336074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Notched Right Arrow 12"/>
          <p:cNvSpPr/>
          <p:nvPr/>
        </p:nvSpPr>
        <p:spPr>
          <a:xfrm>
            <a:off x="5508672" y="3860433"/>
            <a:ext cx="508362" cy="338554"/>
          </a:xfrm>
          <a:prstGeom prst="notch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3352800" y="4245241"/>
            <a:ext cx="457200" cy="261610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600449" y="2190635"/>
            <a:ext cx="2669721" cy="95618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54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  <p:bldP spid="13" grpId="0" animBg="1"/>
      <p:bldP spid="16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12" y="222010"/>
            <a:ext cx="2895600" cy="280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43" y="3505200"/>
            <a:ext cx="3690257" cy="10156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itchFamily="2" charset="0"/>
                <a:cs typeface="NikoshBAN" pitchFamily="2" charset="0"/>
              </a:rPr>
              <a:t>উক্ত ব্যবসায়ী ব্যাংক থেকে ঋণ এনেছে  যা ব্যবসায় থেকে পরিশোধ করতে হবে।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173" y="1900684"/>
            <a:ext cx="2466975" cy="184785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105400" y="87036"/>
            <a:ext cx="3203528" cy="12061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ব্যাংক ব্যবস্থাপক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3827417" y="3662809"/>
            <a:ext cx="2628900" cy="914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ব্যবসায়ী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Left-Up Arrow 16"/>
          <p:cNvSpPr/>
          <p:nvPr/>
        </p:nvSpPr>
        <p:spPr>
          <a:xfrm>
            <a:off x="6435360" y="3654100"/>
            <a:ext cx="876300" cy="742950"/>
          </a:xfrm>
          <a:prstGeom prst="left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lowchart: Punched Tape 1"/>
          <p:cNvSpPr/>
          <p:nvPr/>
        </p:nvSpPr>
        <p:spPr>
          <a:xfrm>
            <a:off x="3505201" y="1658865"/>
            <a:ext cx="1981200" cy="1614934"/>
          </a:xfrm>
          <a:prstGeom prst="flowChartPunchedTap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927532" y="1371600"/>
            <a:ext cx="463868" cy="6858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0249" y="5262116"/>
            <a:ext cx="83058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আর ব্যবসায়ের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আর্থিক অবস্থা বলতে এই সম্পদ,দায় ও মুলধনকে বুঝায়।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77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6" grpId="0" animBg="1"/>
      <p:bldP spid="17" grpId="0" animBg="1"/>
      <p:bldP spid="2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own Arrow 5"/>
          <p:cNvSpPr/>
          <p:nvPr/>
        </p:nvSpPr>
        <p:spPr>
          <a:xfrm>
            <a:off x="1043940" y="2011037"/>
            <a:ext cx="579120" cy="7286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702628"/>
            <a:ext cx="2667000" cy="1323439"/>
          </a:xfrm>
          <a:prstGeom prst="rect">
            <a:avLst/>
          </a:prstGeom>
          <a:solidFill>
            <a:schemeClr val="accent2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ব্যবসায়ি (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বিক্রেতা)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0" y="684854"/>
            <a:ext cx="3962400" cy="1384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ব্যবসায়ি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ক্রেতার নিকট বাকিতে পন্য বিক্রয় করেছেন 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800" y="4572000"/>
            <a:ext cx="8777416" cy="156966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উক্ত ক্রেতা পরবর্তিতে ব্যবসায়িকে টাকা দিবেন।সুতরাং উক্ত ক্রেতা ব্যবসায়ির নিকট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দেনাদার।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352800" y="1377351"/>
            <a:ext cx="457200" cy="2228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10000" y="4360049"/>
            <a:ext cx="781051" cy="32144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-Up Arrow 8"/>
          <p:cNvSpPr/>
          <p:nvPr/>
        </p:nvSpPr>
        <p:spPr>
          <a:xfrm>
            <a:off x="2667000" y="2032648"/>
            <a:ext cx="2377389" cy="1857752"/>
          </a:xfrm>
          <a:prstGeom prst="left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ক্রেতা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4724401" y="2789412"/>
            <a:ext cx="838200" cy="59842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91200" y="2100262"/>
            <a:ext cx="3291016" cy="198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দেনাদার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" y="2787137"/>
            <a:ext cx="2772805" cy="168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14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4" grpId="0" animBg="1"/>
      <p:bldP spid="9" grpId="0" animBg="1"/>
      <p:bldP spid="13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5334000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bn-BD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নগদ টাকা ছাড়াও এসকল সম্পদ এক বছরের মধ্যেস্বাভাবিক প্রক্রিয়ায় নগদে রুপান্তর যোগ্য।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600200"/>
            <a:ext cx="3333750" cy="952500"/>
          </a:xfrm>
          <a:solidFill>
            <a:schemeClr val="tx2"/>
          </a:solidFill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958" y="314722"/>
            <a:ext cx="1699442" cy="10466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760" y="314723"/>
            <a:ext cx="1676439" cy="1046648"/>
          </a:xfrm>
          <a:prstGeom prst="rect">
            <a:avLst/>
          </a:prstGeom>
        </p:spPr>
      </p:pic>
      <p:sp>
        <p:nvSpPr>
          <p:cNvPr id="11" name="Left Arrow 10"/>
          <p:cNvSpPr/>
          <p:nvPr/>
        </p:nvSpPr>
        <p:spPr>
          <a:xfrm>
            <a:off x="7023502" y="398340"/>
            <a:ext cx="2146406" cy="838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ব্যাংক জমা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1" y="475137"/>
            <a:ext cx="1500958" cy="6846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হাতে নগদ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410" y="1825125"/>
            <a:ext cx="2655679" cy="245275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0" y="4419599"/>
            <a:ext cx="1837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দেনাদার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04367" y="4419600"/>
            <a:ext cx="2582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মজুদ পণ্য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67000" y="2819400"/>
            <a:ext cx="3200400" cy="1752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চলতি সম্পদ</a:t>
            </a:r>
          </a:p>
          <a:p>
            <a:pPr algn="ctr"/>
            <a:endParaRPr lang="en-US" dirty="0"/>
          </a:p>
        </p:txBody>
      </p:sp>
      <p:sp>
        <p:nvSpPr>
          <p:cNvPr id="4" name="Bent-Up Arrow 3"/>
          <p:cNvSpPr/>
          <p:nvPr/>
        </p:nvSpPr>
        <p:spPr>
          <a:xfrm>
            <a:off x="1837166" y="3794964"/>
            <a:ext cx="677434" cy="1063723"/>
          </a:xfrm>
          <a:prstGeom prst="bentUp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300437"/>
            <a:ext cx="2430033" cy="150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8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3" grpId="0" animBg="1"/>
      <p:bldP spid="22" grpId="0"/>
      <p:bldP spid="23" grpId="0"/>
      <p:bldP spid="24" grpId="1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638800"/>
            <a:ext cx="9144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স্থায়ী </a:t>
            </a:r>
            <a:r>
              <a:rPr lang="bn-BD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সম্পদ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bn-BD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দীর্ঘকাল </a:t>
            </a:r>
            <a:r>
              <a:rPr lang="bn-BD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ধরে ব্যবসায়ে ব্যবহৃত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bn-BD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সম্পদ</a:t>
            </a:r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)</a:t>
            </a:r>
            <a:endParaRPr lang="en-US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265" y="377184"/>
            <a:ext cx="1828800" cy="1449556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702" y="594154"/>
            <a:ext cx="1691420" cy="144780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429000"/>
            <a:ext cx="2610835" cy="1590675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735" y="3290666"/>
            <a:ext cx="1992764" cy="156210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963827" y="1806886"/>
            <a:ext cx="2146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টাইপ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মেশিন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0934" y="2045753"/>
            <a:ext cx="2085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ল্যাপটপ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5019675"/>
            <a:ext cx="2386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0627" y="4852766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ট্রাক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09103" y="1826740"/>
            <a:ext cx="3241406" cy="2351810"/>
            <a:chOff x="2809103" y="1826740"/>
            <a:chExt cx="3241406" cy="2351810"/>
          </a:xfrm>
        </p:grpSpPr>
        <p:sp>
          <p:nvSpPr>
            <p:cNvPr id="9" name="Oval 8"/>
            <p:cNvSpPr/>
            <p:nvPr/>
          </p:nvSpPr>
          <p:spPr>
            <a:xfrm>
              <a:off x="2809103" y="2043710"/>
              <a:ext cx="2675665" cy="173009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স্থায়ী সম্পদ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136109" y="326415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2809103" y="1826740"/>
              <a:ext cx="914400" cy="914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2935671" y="3429000"/>
              <a:ext cx="569529" cy="4264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5136109" y="2041954"/>
              <a:ext cx="655091" cy="512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592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0" grpId="0"/>
      <p:bldP spid="14" grpId="0"/>
      <p:bldP spid="3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1392</TotalTime>
  <Words>244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Georgia</vt:lpstr>
      <vt:lpstr>NikoshBAN</vt:lpstr>
      <vt:lpstr>SutonnyMJ</vt:lpstr>
      <vt:lpstr>Trebuchet MS</vt:lpstr>
      <vt:lpstr>Vrinda</vt:lpstr>
      <vt:lpstr>Wingdings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নগদ টাকা ছাড়াও এসকল সম্পদ এক বছরের মধ্যেস্বাভাবিক প্রক্রিয়ায় নগদে রুপান্তর যোগ্য।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পরিচিতি</dc:title>
  <dc:creator>DELL</dc:creator>
  <cp:lastModifiedBy>SRDL ABUL KALAM</cp:lastModifiedBy>
  <cp:revision>307</cp:revision>
  <dcterms:created xsi:type="dcterms:W3CDTF">2006-08-16T00:00:00Z</dcterms:created>
  <dcterms:modified xsi:type="dcterms:W3CDTF">2019-11-24T03:17:36Z</dcterms:modified>
</cp:coreProperties>
</file>