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309" r:id="rId2"/>
    <p:sldId id="259" r:id="rId3"/>
    <p:sldId id="288" r:id="rId4"/>
    <p:sldId id="304" r:id="rId5"/>
    <p:sldId id="289" r:id="rId6"/>
    <p:sldId id="262" r:id="rId7"/>
    <p:sldId id="263" r:id="rId8"/>
    <p:sldId id="290" r:id="rId9"/>
    <p:sldId id="306" r:id="rId10"/>
    <p:sldId id="308" r:id="rId11"/>
    <p:sldId id="291" r:id="rId12"/>
    <p:sldId id="298" r:id="rId13"/>
    <p:sldId id="299" r:id="rId14"/>
    <p:sldId id="300" r:id="rId15"/>
    <p:sldId id="301" r:id="rId16"/>
    <p:sldId id="302" r:id="rId17"/>
    <p:sldId id="307" r:id="rId18"/>
    <p:sldId id="303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8" autoAdjust="0"/>
    <p:restoredTop sz="86482" autoAdjust="0"/>
  </p:normalViewPr>
  <p:slideViewPr>
    <p:cSldViewPr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74556-5AC5-43F1-9037-0DF26FFFC76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76D92-E665-4A4F-A87D-FEDD556B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9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76D92-E665-4A4F-A87D-FEDD556B89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6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8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1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3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1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0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1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10" Type="http://schemas.openxmlformats.org/officeDocument/2006/relationships/image" Target="../media/image52.jp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com/imgres?imgurl=http://www.whereincity.com/files/animals/28/main.jpg&amp;imgrefurl=http://www.whereincity.com/india-kids/animals/birds.htm&amp;usg=__kvIq6Uew5ZDoq3iL0g1zlagaXp8=&amp;h=250&amp;w=250&amp;sz=16&amp;hl=en&amp;start=5&amp;zoom=1&amp;tbnid=PWjDY2tbDgCaUM:&amp;tbnh=111&amp;tbnw=111&amp;ei=aXM-TZKxE4Gt8gOricWcCA&amp;prev=/images?q=vertebrate+animal&amp;hl=en&amp;sa=G&amp;gbv=2&amp;tbs=isch:1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www.everwonder.com/david/snakes/python.jpg&amp;imgrefurl=http://www.everwonder.com/david/snakes/python.html&amp;usg=__GtKu07LM2gRHAgHYrp0ncvtzX-k=&amp;h=420&amp;w=510&amp;sz=45&amp;hl=en&amp;start=7&amp;zoom=1&amp;tbnid=21k_yt_Vs6iJ7M:&amp;tbnh=108&amp;tbnw=131&amp;ei=ZnQ-Tb-sGcet8gOf-fygCA&amp;prev=/images?q=python&amp;hl=en&amp;sa=G&amp;gbv=2&amp;tbs=isch:1&amp;itbs=1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hyperlink" Target="http://www.google.com/imgres?imgurl=http://www.brlsi.org/books/Rudd.JPG&amp;imgrefurl=http://www.brlsi.org/jenyns.htm&amp;usg=__7m_wZhU1Ec-u_lWrnL4GxKF7zL0=&amp;h=246&amp;w=500&amp;sz=19&amp;hl=en&amp;start=13&amp;zoom=1&amp;tbnid=PPyRGN0VzuW_FM:&amp;tbnh=64&amp;tbnw=130&amp;ei=aXM-TZKxE4Gt8gOricWcCA&amp;prev=/images?q=vertebrate+animal&amp;hl=en&amp;sa=G&amp;gbv=2&amp;tbs=isch:1&amp;itbs=1" TargetMode="Externa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4.png"/><Relationship Id="rId7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13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" y="0"/>
            <a:ext cx="9099370" cy="68580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0800" y="2209800"/>
            <a:ext cx="3505200" cy="838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3200400"/>
            <a:ext cx="1828800" cy="17526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5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6200"/>
            <a:ext cx="7886700" cy="1325563"/>
          </a:xfrm>
        </p:spPr>
        <p:txBody>
          <a:bodyPr>
            <a:normAutofit/>
          </a:bodyPr>
          <a:lstStyle/>
          <a:p>
            <a:pPr lvl="0"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সাইক্লোস্টামাটা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Cyclostomata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845" y="3657601"/>
            <a:ext cx="2266950" cy="609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বৈশিষ্ট্যসমূহ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338697"/>
            <a:ext cx="723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লম্বাটে দেহ ।</a:t>
            </a:r>
          </a:p>
          <a:p>
            <a:pPr lvl="1">
              <a:buFont typeface="Wingdings" pitchFamily="2" charset="2"/>
              <a:buChar char="q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তরু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অস্হির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lvl="1">
              <a:buFont typeface="Wingdings" pitchFamily="2" charset="2"/>
              <a:buChar char="q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মুখছিদ্র চোয়ালবিহীন ও চোষকমুক্ত 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এদের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দেহে আঁইশ বা যুগ্ম পাখনা থাকে না 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990600"/>
            <a:ext cx="7482272" cy="1782762"/>
            <a:chOff x="685800" y="1506363"/>
            <a:chExt cx="7482272" cy="17827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518890"/>
              <a:ext cx="3906020" cy="1757709"/>
            </a:xfrm>
            <a:prstGeom prst="roundRect">
              <a:avLst/>
            </a:prstGeom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24"/>
            <a:stretch/>
          </p:blipFill>
          <p:spPr>
            <a:xfrm>
              <a:off x="4939097" y="1506363"/>
              <a:ext cx="3228975" cy="1782762"/>
            </a:xfrm>
            <a:prstGeom prst="roundRect">
              <a:avLst/>
            </a:prstGeom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600450" y="2971800"/>
            <a:ext cx="19431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পেট্রোমাইজন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0163"/>
            <a:ext cx="7886700" cy="1325563"/>
          </a:xfrm>
        </p:spPr>
        <p:txBody>
          <a:bodyPr>
            <a:normAutofit/>
          </a:bodyPr>
          <a:lstStyle/>
          <a:p>
            <a:pPr lvl="0"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কন্ড্রিকথিস (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Chondrickthyes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353" y="3936311"/>
            <a:ext cx="2286000" cy="609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বৈশিষ্ট্যসমূহ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853" y="4507495"/>
            <a:ext cx="723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এদের কানকো থাকে না 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এদের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দেহ প্যাকয়েড আঁইশ দ্বারা আবৃত 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মাথার দুই পাশে ৫-৭ জোড়া ফুলকা ছিদ্র থাকে 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599" y="1267274"/>
            <a:ext cx="7755766" cy="1704526"/>
            <a:chOff x="609599" y="1495873"/>
            <a:chExt cx="7755766" cy="17045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1511966"/>
              <a:ext cx="3607107" cy="1688433"/>
            </a:xfrm>
            <a:prstGeom prst="roundRect">
              <a:avLst/>
            </a:prstGeom>
            <a:ln w="28575"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56" b="7790"/>
            <a:stretch/>
          </p:blipFill>
          <p:spPr>
            <a:xfrm>
              <a:off x="4593465" y="1495873"/>
              <a:ext cx="3771900" cy="1676400"/>
            </a:xfrm>
            <a:prstGeom prst="roundRect">
              <a:avLst/>
            </a:prstGeom>
            <a:ln w="28575"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</p:spPr>
        </p:pic>
      </p:grpSp>
      <p:sp>
        <p:nvSpPr>
          <p:cNvPr id="11" name="Rounded Rectangle 10"/>
          <p:cNvSpPr/>
          <p:nvPr/>
        </p:nvSpPr>
        <p:spPr>
          <a:xfrm>
            <a:off x="3683306" y="3200400"/>
            <a:ext cx="1422094" cy="570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হাঙ্গর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2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৩। মৎস্যকুল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Ostichthyes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2637" y="36208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বৈশিষ্ট্যসমূহ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51055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এরা সারাজীবন পানিতে বসবাস করে ।</a:t>
            </a:r>
          </a:p>
          <a:p>
            <a:pPr lvl="1"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এদের দেহে জোড় বিজোড় পাখনা আছে যা দিয়ে সাঁতার কাটে ।</a:t>
            </a:r>
          </a:p>
          <a:p>
            <a:pPr lvl="1"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অধিকাংশ মাছের গায়ে আঁইশ থাকে ।</a:t>
            </a:r>
          </a:p>
          <a:p>
            <a:pPr lvl="1"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ফুলকার সাহায্যে শ্বাসকার্য চালায় ।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38339" y="1038931"/>
            <a:ext cx="8196061" cy="2618669"/>
            <a:chOff x="128789" y="1038931"/>
            <a:chExt cx="8196061" cy="2618669"/>
          </a:xfrm>
        </p:grpSpPr>
        <p:pic>
          <p:nvPicPr>
            <p:cNvPr id="8196" name="Picture 4" descr="http://www.priojon.com/store/images/katla.jpg"/>
            <p:cNvPicPr>
              <a:picLocks noChangeAspect="1" noChangeArrowheads="1"/>
            </p:cNvPicPr>
            <p:nvPr/>
          </p:nvPicPr>
          <p:blipFill rotWithShape="1">
            <a:blip r:embed="rId2"/>
            <a:srcRect t="27778" b="27778"/>
            <a:stretch/>
          </p:blipFill>
          <p:spPr bwMode="auto">
            <a:xfrm>
              <a:off x="5943600" y="1038931"/>
              <a:ext cx="2381250" cy="1219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18436" name="Picture 4" descr="http://www.giftinbangladesh.com/images/fa79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71103" y="1074059"/>
              <a:ext cx="2378075" cy="8038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18438" name="Picture 6" descr="http://tourdehood.files.wordpress.com/2010/09/products_1241235308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789" y="1138583"/>
              <a:ext cx="2590800" cy="7559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18444" name="Picture 12" descr="http://parisaramahiti.kar.nic.in/fish/imagefm/69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" y="2362200"/>
              <a:ext cx="2667000" cy="9560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sp>
          <p:nvSpPr>
            <p:cNvPr id="13" name="Oval 12"/>
            <p:cNvSpPr/>
            <p:nvPr/>
          </p:nvSpPr>
          <p:spPr>
            <a:xfrm>
              <a:off x="6071776" y="2438401"/>
              <a:ext cx="2253074" cy="1219199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3159" tIns="244670" rIns="373159" bIns="24467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22637" y="2667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266" y="0"/>
            <a:ext cx="66976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৪। উভচর 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Amphibia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819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ব্যাঙ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19600"/>
            <a:ext cx="929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ব্যাঙ্গাচি অবস্থায় পানিতে বাস করে এবং ফুলকার সাহায্যে শ্বাসকার্য চালায়।</a:t>
            </a:r>
          </a:p>
          <a:p>
            <a:pPr>
              <a:buFont typeface="Wingdings" pitchFamily="2" charset="2"/>
              <a:buChar char="q"/>
            </a:pP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পরিণত বয়সে স্থলে বাস করে এবং ফুসফুসের সাহায্যে শ্বাসকার্য চালায় ।</a:t>
            </a:r>
          </a:p>
          <a:p>
            <a:pPr>
              <a:buFont typeface="Wingdings" pitchFamily="2" charset="2"/>
              <a:buChar char="q"/>
            </a:pP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চামড়ায় লোম পালক বা আঁইশ অনুপস্থিত ।</a:t>
            </a:r>
          </a:p>
          <a:p>
            <a:pPr>
              <a:buFont typeface="Wingdings" pitchFamily="2" charset="2"/>
              <a:buChar char="q"/>
            </a:pPr>
            <a:r>
              <a:rPr lang="bn-BD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শীতল রক্তের প্রাণী ।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55513" y="374820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বৈশিষ্ট্যসমূহ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3853" y="1055218"/>
            <a:ext cx="8757747" cy="1607210"/>
            <a:chOff x="233853" y="1055218"/>
            <a:chExt cx="8757747" cy="1607210"/>
          </a:xfrm>
        </p:grpSpPr>
        <p:pic>
          <p:nvPicPr>
            <p:cNvPr id="94212" name="Picture 4" descr="http://static.howstuffworks.com/gif/frog-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79213" y="1055218"/>
              <a:ext cx="1828800" cy="1595628"/>
            </a:xfrm>
            <a:prstGeom prst="roundRect">
              <a:avLst/>
            </a:prstGeom>
            <a:noFill/>
            <a:ln w="12700"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94214" name="Picture 6" descr="http://www.scientificillustrator.com/art/amphibian/leopard-fro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1857" y="1129279"/>
              <a:ext cx="1600200" cy="1419532"/>
            </a:xfrm>
            <a:prstGeom prst="roundRect">
              <a:avLst/>
            </a:prstGeom>
            <a:noFill/>
            <a:ln w="12700"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0197" y="1091032"/>
              <a:ext cx="2271403" cy="1523999"/>
            </a:xfrm>
            <a:prstGeom prst="round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53" y="1055218"/>
              <a:ext cx="2148416" cy="1607210"/>
            </a:xfrm>
            <a:prstGeom prst="roundRect">
              <a:avLst/>
            </a:prstGeom>
            <a:ln w="12700"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  <p:extLst>
      <p:ext uri="{BB962C8B-B14F-4D97-AF65-F5344CB8AC3E}">
        <p14:creationId xmlns:p14="http://schemas.microsoft.com/office/powerpoint/2010/main" val="21712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3829" y="0"/>
            <a:ext cx="67201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৫। সরীসৃপ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Reptailia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4196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এসব প্রাণী বুকে ভর দিয়ে চলে।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এদের ফুসফুস আছে।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গায়ের চামড়া শুকনো বা শক্ত আবরণে ঢাকা।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আঙ্গুল নখরযুক্ত।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" y="1058702"/>
            <a:ext cx="9013461" cy="1703548"/>
            <a:chOff x="76200" y="1058702"/>
            <a:chExt cx="9013461" cy="1703548"/>
          </a:xfrm>
        </p:grpSpPr>
        <p:pic>
          <p:nvPicPr>
            <p:cNvPr id="107524" name="Picture 4" descr="http://www.wildanimalfightclub.com/Portals/41405/images/gex-american-alligator_jpg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0" y="1066800"/>
              <a:ext cx="2231661" cy="1695450"/>
            </a:xfrm>
            <a:prstGeom prst="round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107526" name="Picture 6" descr="http://farm1.static.flickr.com/200/492829606_99f1137779.jpg?v=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1058702"/>
              <a:ext cx="2228172" cy="1684498"/>
            </a:xfrm>
            <a:prstGeom prst="round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107528" name="Picture 8" descr="http://www.myfreewallpapers.net/nature/wallpapers/ball-pyth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38793" y="1066800"/>
              <a:ext cx="2209800" cy="1676400"/>
            </a:xfrm>
            <a:prstGeom prst="round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6146" name="Picture 2" descr="http://www.proctormuseum.us/Reptiles/Modern%20Reptiles/Modern%20Snakes/TexasGarterSnake-P0785-72dpi-26Apr%270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1058702"/>
              <a:ext cx="2057400" cy="1689651"/>
            </a:xfrm>
            <a:prstGeom prst="round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3485472" y="375421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বৈশিষ্ট্যসমূহ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32004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80156" y="3173194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10293" y="31242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40430" y="31242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1" animBg="1"/>
      <p:bldP spid="12" grpId="1" animBg="1"/>
      <p:bldP spid="13" grpId="1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0713" y="139869"/>
            <a:ext cx="53992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৬। পক্ষীকুল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Aves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022355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এদের দেহ পালকে ঢাকা এবং ডানার সাহায্যে উড়তে পারে।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ফুসফুসের সাহায্যে শ্বাসকার্য চালায়।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শক্ত ঠোট আছে কিন্তু কোন দাঁত নেই।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পাখি ডিম পাড়ে এবং ডিমে তা দিয়ে বাচ্চা ফুটায়।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উষ্ণ রক্তের প্রাণী ।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হাড় শক্ত, হালকা ও ফাঁপা হয় ।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0305" y="1219200"/>
            <a:ext cx="8927494" cy="1371600"/>
            <a:chOff x="140305" y="1219200"/>
            <a:chExt cx="8927494" cy="1371600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4490" t="4178" r="14242" b="5822"/>
            <a:stretch/>
          </p:blipFill>
          <p:spPr bwMode="auto">
            <a:xfrm>
              <a:off x="1981200" y="1248228"/>
              <a:ext cx="1905000" cy="134257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8546" name="Picture 2" descr="http://www.birdfinders.co.uk/images/oriental-magpie-robin-southern-thailand-jan-2009.jpg"/>
            <p:cNvPicPr>
              <a:picLocks noChangeAspect="1" noChangeArrowheads="1"/>
            </p:cNvPicPr>
            <p:nvPr/>
          </p:nvPicPr>
          <p:blipFill rotWithShape="1">
            <a:blip r:embed="rId3"/>
            <a:srcRect t="20000" b="5000"/>
            <a:stretch/>
          </p:blipFill>
          <p:spPr bwMode="auto">
            <a:xfrm>
              <a:off x="140305" y="1248229"/>
              <a:ext cx="1790095" cy="1342571"/>
            </a:xfrm>
            <a:prstGeom prst="round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8550" name="Picture 6" descr="http://wdfw.wa.gov/living/species/graphics/pigeon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1200" y="1248228"/>
              <a:ext cx="1371600" cy="1325686"/>
            </a:xfrm>
            <a:prstGeom prst="round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248229"/>
              <a:ext cx="1855958" cy="1325684"/>
            </a:xfrm>
            <a:prstGeom prst="roundRect">
              <a:avLst/>
            </a:prstGeom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843" y="1219200"/>
              <a:ext cx="1850956" cy="1341943"/>
            </a:xfrm>
            <a:prstGeom prst="roundRect">
              <a:avLst/>
            </a:prstGeom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14" name="TextBox 13"/>
          <p:cNvSpPr txBox="1"/>
          <p:nvPr/>
        </p:nvSpPr>
        <p:spPr>
          <a:xfrm>
            <a:off x="3352800" y="344324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বৈশিষ্ট্যসমূহ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29718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08538" y="29718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51101" y="2936333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24550" y="2985947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41654" y="2980826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1137"/>
            <a:ext cx="76771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৭। স্তন্যপায়ী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Mammalia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6000" dirty="0"/>
          </a:p>
        </p:txBody>
      </p:sp>
      <p:pic>
        <p:nvPicPr>
          <p:cNvPr id="109572" name="Picture 4" descr="http://media-cdn.tripadvisor.com/media/photo-s/01/5a/06/b0/sundarban-d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066800"/>
            <a:ext cx="2559050" cy="1728424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09574" name="Picture 6" descr="http://blog.prospect.org/blog/ezraklein/3494099-Walking_among_cows-Netherl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2286000" cy="1714500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09576" name="Picture 8" descr="http://www.ansi.okstate.edu/breeds/goats/boer/BOER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8350" y="1066800"/>
            <a:ext cx="2025650" cy="1676400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505200" y="35446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বৈশিষ্ট্যসমূহ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104144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এদের দেহ লোমে ঢাকা ।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এরা বাচ্চা প্রসব করে এবং বাচ্চা মাতৃস্তন্য পান করে ।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প্রাণীজগতের সর্বোচ্চ স্তরের মেরুদণ্ডী প্রাণী 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ফুসফুসের সাহায্যে শ্বাসকার্য চালায়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চোয়ালে বিভিন্ন ধরনের দাঁত থাকে ।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উষ্ণ রক্তের প্রাণী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2110559" cy="1733282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457200" y="2985997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55925" y="29718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10200" y="2985521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97775" y="2985997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lvl="8" algn="ctr" rtl="0">
              <a:spcBef>
                <a:spcPct val="0"/>
              </a:spcBef>
            </a:pP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br>
              <a:rPr lang="bn-BD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760833" y="5867400"/>
            <a:ext cx="75488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পক্ষীকুল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(Aves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 স্তন্যপায়ী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(Mammalia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প্রাণীর মধ্যকার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বৈশিষ্ট্যের ৫টি পার্থক্য তৈরি কর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40305" y="1107987"/>
            <a:ext cx="8927494" cy="1371600"/>
            <a:chOff x="140305" y="1219200"/>
            <a:chExt cx="8927494" cy="1371600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4490" t="4178" r="14242" b="5822"/>
            <a:stretch/>
          </p:blipFill>
          <p:spPr bwMode="auto">
            <a:xfrm>
              <a:off x="1981200" y="1248228"/>
              <a:ext cx="1905000" cy="134257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Picture 2" descr="http://www.birdfinders.co.uk/images/oriental-magpie-robin-southern-thailand-jan-2009.jpg"/>
            <p:cNvPicPr>
              <a:picLocks noChangeAspect="1" noChangeArrowheads="1"/>
            </p:cNvPicPr>
            <p:nvPr/>
          </p:nvPicPr>
          <p:blipFill rotWithShape="1">
            <a:blip r:embed="rId3"/>
            <a:srcRect t="20000" b="5000"/>
            <a:stretch/>
          </p:blipFill>
          <p:spPr bwMode="auto">
            <a:xfrm>
              <a:off x="140305" y="1248229"/>
              <a:ext cx="1790095" cy="1342571"/>
            </a:xfrm>
            <a:prstGeom prst="round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Picture 6" descr="http://wdfw.wa.gov/living/species/graphics/pigeon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1200" y="1248228"/>
              <a:ext cx="1371600" cy="1325686"/>
            </a:xfrm>
            <a:prstGeom prst="round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248229"/>
              <a:ext cx="1855958" cy="1325684"/>
            </a:xfrm>
            <a:prstGeom prst="roundRect">
              <a:avLst/>
            </a:prstGeom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843" y="1219200"/>
              <a:ext cx="1850956" cy="1341943"/>
            </a:xfrm>
            <a:prstGeom prst="roundRect">
              <a:avLst/>
            </a:prstGeom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5" name="Group 24"/>
          <p:cNvGrpSpPr/>
          <p:nvPr/>
        </p:nvGrpSpPr>
        <p:grpSpPr>
          <a:xfrm>
            <a:off x="0" y="3657600"/>
            <a:ext cx="9144000" cy="1747206"/>
            <a:chOff x="0" y="3586794"/>
            <a:chExt cx="9144000" cy="1747206"/>
          </a:xfrm>
        </p:grpSpPr>
        <p:pic>
          <p:nvPicPr>
            <p:cNvPr id="12" name="Picture 4" descr="http://media-cdn.tripadvisor.com/media/photo-s/01/5a/06/b0/sundarban-deer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09800" y="3605576"/>
              <a:ext cx="2559050" cy="1728424"/>
            </a:xfrm>
            <a:prstGeom prst="round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13" name="Picture 6" descr="http://blog.prospect.org/blog/ezraklein/3494099-Walking_among_cows-Netherlands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00600" y="3605576"/>
              <a:ext cx="2286000" cy="1714500"/>
            </a:xfrm>
            <a:prstGeom prst="round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14" name="Picture 8" descr="http://www.ansi.okstate.edu/breeds/goats/boer/BOER5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118350" y="3605576"/>
              <a:ext cx="2025650" cy="1676400"/>
            </a:xfrm>
            <a:prstGeom prst="round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86794"/>
              <a:ext cx="2110559" cy="1733282"/>
            </a:xfrm>
            <a:prstGeom prst="round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sp>
        <p:nvSpPr>
          <p:cNvPr id="18" name="Title 1"/>
          <p:cNvSpPr txBox="1">
            <a:spLocks/>
          </p:cNvSpPr>
          <p:nvPr/>
        </p:nvSpPr>
        <p:spPr>
          <a:xfrm>
            <a:off x="2826189" y="2668894"/>
            <a:ext cx="3491621" cy="950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8" algn="ctr" rtl="0">
              <a:spcBef>
                <a:spcPct val="0"/>
              </a:spcBef>
            </a:pPr>
            <a:r>
              <a:rPr lang="en-US" sz="4000" b="1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VS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1490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এদের দেহ লোমে ঢাকা</a:t>
            </a:r>
            <a:r>
              <a:rPr lang="en-US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6824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শক্ত ঠোট আছে কিন্তু কোন দাঁত নেই</a:t>
            </a:r>
            <a:r>
              <a:rPr lang="en-US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215825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এসব প্রাণী বুকে ভর দিয়ে চলে</a:t>
            </a:r>
            <a:r>
              <a:rPr lang="en-US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474922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চামড়ায় লোম পালক বা আঁইশ অনুপস্থিত</a:t>
            </a:r>
            <a:r>
              <a:rPr lang="en-US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2826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(ঙ) </a:t>
            </a:r>
            <a:r>
              <a:rPr lang="bn-BD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পাখনা দিয়ে সাঁতার কাটে</a:t>
            </a:r>
            <a:r>
              <a:rPr lang="en-US" sz="3200" dirty="0" smtClean="0">
                <a:ln>
                  <a:solidFill>
                    <a:schemeClr val="accent1"/>
                  </a:solidFill>
                </a:ln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135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মৎস্যকুল</a:t>
            </a:r>
            <a:endParaRPr lang="en-US" sz="3600" dirty="0">
              <a:ln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6135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পক্ষীকুল</a:t>
            </a:r>
            <a:endParaRPr lang="en-US" sz="3600" dirty="0">
              <a:ln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6135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সরীসৃপ</a:t>
            </a:r>
            <a:endParaRPr lang="en-US" sz="3600" dirty="0">
              <a:ln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6135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উভচর</a:t>
            </a:r>
            <a:endParaRPr lang="en-US" sz="3600" dirty="0">
              <a:ln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6135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স্তন্যপায়ী</a:t>
            </a:r>
            <a:endParaRPr lang="en-US" sz="3600" dirty="0">
              <a:ln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338" y="1677283"/>
            <a:ext cx="61202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bn-BD" sz="3400" dirty="0" smtClean="0">
                <a:ln>
                  <a:solidFill>
                    <a:schemeClr val="accent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 মেরুদণ্ডী </a:t>
            </a:r>
            <a:r>
              <a:rPr lang="bn-BD" sz="3400" dirty="0">
                <a:ln>
                  <a:solidFill>
                    <a:schemeClr val="accent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 শ্রেণিগুলোর নাম </a:t>
            </a:r>
            <a:r>
              <a:rPr lang="bn-BD" sz="3400" dirty="0" smtClean="0">
                <a:ln>
                  <a:solidFill>
                    <a:schemeClr val="accent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 ।</a:t>
            </a:r>
            <a:endParaRPr lang="bn-BD" sz="3400" dirty="0">
              <a:ln>
                <a:solidFill>
                  <a:schemeClr val="accent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226072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400" dirty="0" smtClean="0">
                <a:ln>
                  <a:solidFill>
                    <a:schemeClr val="accent6"/>
                  </a:solidFill>
                </a:ln>
                <a:latin typeface="NikoshBAN" pitchFamily="2" charset="0"/>
                <a:cs typeface="NikoshBAN" pitchFamily="2" charset="0"/>
              </a:rPr>
              <a:t>২। এখন বল, নিচের বৈশিষ্ট্যগুলোর কোন্‌টি কোন্‌ মেরুদণ্ডী প্রাণীর?</a:t>
            </a:r>
            <a:endParaRPr lang="en-US" sz="3400" dirty="0">
              <a:ln>
                <a:solidFill>
                  <a:schemeClr val="accent6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5600" y="241830"/>
            <a:ext cx="3200400" cy="1220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428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366 L -0.0125 -0.4527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3541 -0.3650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32916 -0.280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5416 -0.2083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74584 -0.1247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381000"/>
            <a:ext cx="4267200" cy="838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381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533400" y="1371600"/>
            <a:ext cx="8305800" cy="4724400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4384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smtClean="0">
                <a:latin typeface="NikoshBAN" pitchFamily="2" charset="0"/>
                <a:cs typeface="NikoshBAN" pitchFamily="2" charset="0"/>
              </a:rPr>
              <a:t>তোমাদের বাসার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আশে পাশে এবং বিদ্যালয় প্রাঙ্গণে যে সকল মেরুদণ্ডী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দেখতে পাও তাদের একটি তালিকা তৈরি কর এবং এগুলোর বৈশিষ্ট্য অনুসারে বিভক্ত করে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7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219200"/>
            <a:ext cx="411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BD" sz="36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  </a:t>
            </a: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স্থিতিকাল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২৬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নভেম্বর ২০১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295400"/>
            <a:ext cx="4648200" cy="4419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bn-BD" sz="36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822012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মোঃ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শহিদুল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ইসলাম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err="1" smtClean="0">
                <a:solidFill>
                  <a:srgbClr val="00B050"/>
                </a:solidFill>
              </a:rPr>
              <a:t>সহকারী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শিক্ষক</a:t>
            </a:r>
            <a:r>
              <a:rPr lang="en-US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err="1" smtClean="0">
                <a:solidFill>
                  <a:srgbClr val="00B050"/>
                </a:solidFill>
              </a:rPr>
              <a:t>আইসিটি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sz="2400" dirty="0" err="1" smtClean="0">
                <a:solidFill>
                  <a:srgbClr val="00B050"/>
                </a:solidFill>
              </a:rPr>
              <a:t>গাড়ীদহ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দাখিল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মাদ্রাসা</a:t>
            </a:r>
            <a:endParaRPr lang="en-US" sz="1200" dirty="0">
              <a:solidFill>
                <a:srgbClr val="00B05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শেরপুর</a:t>
            </a:r>
            <a:r>
              <a:rPr lang="en-US" sz="2000" dirty="0" smtClean="0">
                <a:solidFill>
                  <a:srgbClr val="00B05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বগুড়া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sz="2400" dirty="0" err="1" smtClean="0">
                <a:solidFill>
                  <a:srgbClr val="00B050"/>
                </a:solidFill>
              </a:rPr>
              <a:t>মোবাইল</a:t>
            </a:r>
            <a:r>
              <a:rPr lang="en-US" sz="2400" dirty="0" smtClean="0">
                <a:solidFill>
                  <a:srgbClr val="00B050"/>
                </a:solidFill>
              </a:rPr>
              <a:t> নং-০১৭২৪৬২২২০৯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Email : </a:t>
            </a:r>
            <a:r>
              <a:rPr lang="en-US" dirty="0" smtClean="0">
                <a:solidFill>
                  <a:srgbClr val="00B050"/>
                </a:solidFill>
              </a:rPr>
              <a:t>shahidulgdm@gmail.com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0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74"/>
    </mc:Choice>
    <mc:Fallback xmlns="">
      <p:transition spd="slow" advTm="13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APPU\he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51054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533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7" descr="Backbone_(PSF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52" r="33333" b="10768"/>
          <a:stretch>
            <a:fillRect/>
          </a:stretch>
        </p:blipFill>
        <p:spPr>
          <a:xfrm>
            <a:off x="152400" y="1873250"/>
            <a:ext cx="3090319" cy="4679950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95400" y="533400"/>
            <a:ext cx="6781800" cy="1676400"/>
            <a:chOff x="1295400" y="533400"/>
            <a:chExt cx="6781800" cy="1676400"/>
          </a:xfrm>
          <a:blipFill>
            <a:blip r:embed="rId3"/>
            <a:tile tx="0" ty="0" sx="100000" sy="100000" flip="none" algn="tl"/>
          </a:blipFill>
        </p:grpSpPr>
        <p:sp>
          <p:nvSpPr>
            <p:cNvPr id="2" name="Oval 1"/>
            <p:cNvSpPr/>
            <p:nvPr/>
          </p:nvSpPr>
          <p:spPr>
            <a:xfrm>
              <a:off x="1295400" y="533400"/>
              <a:ext cx="6781800" cy="1676400"/>
            </a:xfrm>
            <a:prstGeom prst="ellipse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62200" y="990600"/>
              <a:ext cx="487680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আমরা কী দেখতে পাচ্ছি?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52469" y="3657600"/>
            <a:ext cx="6277131" cy="1447800"/>
            <a:chOff x="1952469" y="3657600"/>
            <a:chExt cx="6277131" cy="1447800"/>
          </a:xfrm>
          <a:blipFill>
            <a:blip r:embed="rId4"/>
            <a:tile tx="0" ty="0" sx="100000" sy="100000" flip="none" algn="tl"/>
          </a:blipFill>
        </p:grpSpPr>
        <p:sp>
          <p:nvSpPr>
            <p:cNvPr id="4" name="Right Arrow 3"/>
            <p:cNvSpPr/>
            <p:nvPr/>
          </p:nvSpPr>
          <p:spPr>
            <a:xfrm rot="10800000">
              <a:off x="1952469" y="4152900"/>
              <a:ext cx="3429000" cy="4572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334000" y="3657600"/>
              <a:ext cx="2895600" cy="1447800"/>
              <a:chOff x="5381469" y="3657600"/>
              <a:chExt cx="2895600" cy="1447800"/>
            </a:xfrm>
            <a:grpFill/>
          </p:grpSpPr>
          <p:sp>
            <p:nvSpPr>
              <p:cNvPr id="12" name="Oval 11"/>
              <p:cNvSpPr/>
              <p:nvPr/>
            </p:nvSpPr>
            <p:spPr>
              <a:xfrm>
                <a:off x="5381469" y="3657600"/>
                <a:ext cx="2895600" cy="1447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688953" y="3973856"/>
                <a:ext cx="2514599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এটাকে কী বলে?</a:t>
                </a:r>
                <a:endPara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856167" y="4963176"/>
            <a:ext cx="2895600" cy="1447800"/>
            <a:chOff x="5381469" y="3657600"/>
            <a:chExt cx="2895600" cy="1447800"/>
          </a:xfrm>
          <a:blipFill>
            <a:blip r:embed="rId5"/>
            <a:tile tx="0" ty="0" sx="100000" sy="100000" flip="none" algn="tl"/>
          </a:blipFill>
        </p:grpSpPr>
        <p:sp>
          <p:nvSpPr>
            <p:cNvPr id="17" name="Oval 16"/>
            <p:cNvSpPr/>
            <p:nvPr/>
          </p:nvSpPr>
          <p:spPr>
            <a:xfrm>
              <a:off x="5381469" y="3657600"/>
              <a:ext cx="2895600" cy="1447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38669" y="3962400"/>
              <a:ext cx="205740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মেরুদণ্ড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09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0" y="533400"/>
            <a:ext cx="906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বলো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তো,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প্রাণীগুলোর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কোনগুলোর মেরুদণ্ড আছে বা নেই...</a:t>
            </a:r>
          </a:p>
        </p:txBody>
      </p:sp>
      <p:sp>
        <p:nvSpPr>
          <p:cNvPr id="2" name="Flowchart: Delay 1"/>
          <p:cNvSpPr/>
          <p:nvPr/>
        </p:nvSpPr>
        <p:spPr>
          <a:xfrm rot="5400000">
            <a:off x="416430" y="4079370"/>
            <a:ext cx="2587700" cy="2658561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5400000">
            <a:off x="5733709" y="4042819"/>
            <a:ext cx="2514599" cy="2658561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2080" y="3505200"/>
            <a:ext cx="1676400" cy="5232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মেরুদণ্ড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38509" y="3581400"/>
            <a:ext cx="1905000" cy="5232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মেরুদণ্ড নেই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5326" y="2594256"/>
            <a:ext cx="880520" cy="5232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6968" y="2528619"/>
            <a:ext cx="1752600" cy="5232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তেলাপোকা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6817" y="2557885"/>
            <a:ext cx="1066800" cy="5232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8553" y="2514599"/>
            <a:ext cx="1066800" cy="5232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হাঙ্গর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5200" y="2496139"/>
            <a:ext cx="910180" cy="5232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মশা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02133"/>
            <a:ext cx="1724568" cy="1034904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7" y="1478780"/>
            <a:ext cx="1700213" cy="1035819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18" y="1482599"/>
            <a:ext cx="1971911" cy="1013540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5"/>
          <a:stretch/>
        </p:blipFill>
        <p:spPr>
          <a:xfrm>
            <a:off x="3733800" y="1503348"/>
            <a:ext cx="1524000" cy="108745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28" y="1503348"/>
            <a:ext cx="1493896" cy="108745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928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08073 0.49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45295 0.482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9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1.11111E-6 L -0.30573 0.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51823 0.3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0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4167 0.386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288"/>
            <a:ext cx="8229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চিত্রগুলো লক্ষ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://t2.gstatic.com/images?q=tbn:PWjDY2tbDgCaUM:http://www.whereincity.com/files/animals/28/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71198"/>
            <a:ext cx="2623091" cy="176422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8" name="Picture 4" descr="http://t2.gstatic.com/images?q=tbn:PPyRGN0VzuW_FM:http://www.brlsi.org/books/Rud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071198"/>
            <a:ext cx="3051033" cy="170857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30" name="Picture 6" descr="http://t2.gstatic.com/images?q=tbn:21k_yt_Vs6iJ7M:http://www.everwonder.com/david/snakes/python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054684"/>
            <a:ext cx="2667000" cy="1764716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62000" y="2895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2819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280861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2" name="Picture 8" descr="Toa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3690362"/>
            <a:ext cx="2819400" cy="1872237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34" name="Picture 10" descr="http://physics.unl.edu/dept/directories/images/gradpics/Ca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3665785"/>
            <a:ext cx="2514600" cy="197083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36" name="Picture 12" descr="http://www.faqs.org/photo-dict/photofiles/list/359/716h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3581400"/>
            <a:ext cx="2540936" cy="19050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762000" y="56769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মুরগি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5730" y="56769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9646" y="5715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বিড়াল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 build="p"/>
      <p:bldP spid="15" grpId="0" build="p"/>
      <p:bldP spid="16" grpId="0" build="p"/>
      <p:bldP spid="21" grpId="0" build="p"/>
      <p:bldP spid="22" grpId="0" build="p"/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1"/>
            <a:ext cx="8305800" cy="2971800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bn-BD" sz="54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প্রাণীর শ্রেণিবিন্যাস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3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57"/>
    </mc:Choice>
    <mc:Fallback xmlns="">
      <p:transition spd="slow" advTm="19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4525963"/>
          </a:xfrm>
          <a:blipFill>
            <a:blip r:embed="rId3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marL="0" indent="0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pPr marL="0" indent="0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মেরুদণ্ডী প্রাণীর সংজ্ঞায়ন করতে পারবে ।</a:t>
            </a:r>
          </a:p>
          <a:p>
            <a:pPr marL="0" indent="0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মেরুদণ্ডী প্রাণীর শ্রেণিগুলোর  নাম বলতে পারবে ।</a:t>
            </a:r>
          </a:p>
          <a:p>
            <a:pPr marL="0" indent="0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প্রত্যেক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মেরুদণ্ডী প্রাণীর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লিখতে পারবে ।</a:t>
            </a:r>
          </a:p>
          <a:p>
            <a:pPr>
              <a:buFontTx/>
              <a:buChar char="-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বৈশিষ্ট্য অনুসারে মেরুদণ্ডী প্রাণীদের বিভিন্ন শ্রেণিতে ভাগ করতে</a:t>
            </a:r>
          </a:p>
          <a:p>
            <a:pPr marL="0" indent="0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পারবে।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43"/>
    </mc:Choice>
    <mc:Fallback xmlns="">
      <p:transition spd="slow" advTm="23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0"/>
            <a:ext cx="68580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মেরুদণ্ডী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প্রাণীর সংজ্ঞা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0" y="2134612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যে সকল প্রাণীর শিরদাড়া বা মেরুদণ্ড আছে, তাদেরকে মেরুদণ্ডী প্রাণী বলে।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2565"/>
            <a:ext cx="4267200" cy="569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90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244" y="1"/>
            <a:ext cx="9044755" cy="6705598"/>
            <a:chOff x="99244" y="1"/>
            <a:chExt cx="9044755" cy="6705598"/>
          </a:xfrm>
        </p:grpSpPr>
        <p:sp>
          <p:nvSpPr>
            <p:cNvPr id="3" name="Freeform 2"/>
            <p:cNvSpPr/>
            <p:nvPr/>
          </p:nvSpPr>
          <p:spPr>
            <a:xfrm>
              <a:off x="3657600" y="2845453"/>
              <a:ext cx="1766867" cy="1726547"/>
            </a:xfrm>
            <a:custGeom>
              <a:avLst/>
              <a:gdLst>
                <a:gd name="connsiteX0" fmla="*/ 0 w 1766867"/>
                <a:gd name="connsiteY0" fmla="*/ 863274 h 1726547"/>
                <a:gd name="connsiteX1" fmla="*/ 883434 w 1766867"/>
                <a:gd name="connsiteY1" fmla="*/ 0 h 1726547"/>
                <a:gd name="connsiteX2" fmla="*/ 1766868 w 1766867"/>
                <a:gd name="connsiteY2" fmla="*/ 863274 h 1726547"/>
                <a:gd name="connsiteX3" fmla="*/ 883434 w 1766867"/>
                <a:gd name="connsiteY3" fmla="*/ 1726548 h 1726547"/>
                <a:gd name="connsiteX4" fmla="*/ 0 w 1766867"/>
                <a:gd name="connsiteY4" fmla="*/ 863274 h 172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6867" h="1726547">
                  <a:moveTo>
                    <a:pt x="0" y="863274"/>
                  </a:moveTo>
                  <a:cubicBezTo>
                    <a:pt x="0" y="386501"/>
                    <a:pt x="395527" y="0"/>
                    <a:pt x="883434" y="0"/>
                  </a:cubicBezTo>
                  <a:cubicBezTo>
                    <a:pt x="1371341" y="0"/>
                    <a:pt x="1766868" y="386501"/>
                    <a:pt x="1766868" y="863274"/>
                  </a:cubicBezTo>
                  <a:cubicBezTo>
                    <a:pt x="1766868" y="1340047"/>
                    <a:pt x="1371341" y="1726548"/>
                    <a:pt x="883434" y="1726548"/>
                  </a:cubicBezTo>
                  <a:cubicBezTo>
                    <a:pt x="395527" y="1726548"/>
                    <a:pt x="0" y="1340047"/>
                    <a:pt x="0" y="86327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9232" tIns="283327" rIns="289232" bIns="28332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মেরুদণ্ডী প্রাণীর শ্রেণিবিভাগ</a:t>
              </a:r>
              <a:endParaRPr lang="en-US" sz="24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 rot="5257822">
              <a:off x="3716335" y="1678817"/>
              <a:ext cx="1598830" cy="656556"/>
            </a:xfrm>
            <a:custGeom>
              <a:avLst/>
              <a:gdLst>
                <a:gd name="connsiteX0" fmla="*/ 0 w 1247527"/>
                <a:gd name="connsiteY0" fmla="*/ 131311 h 656555"/>
                <a:gd name="connsiteX1" fmla="*/ 919250 w 1247527"/>
                <a:gd name="connsiteY1" fmla="*/ 131311 h 656555"/>
                <a:gd name="connsiteX2" fmla="*/ 919250 w 1247527"/>
                <a:gd name="connsiteY2" fmla="*/ 0 h 656555"/>
                <a:gd name="connsiteX3" fmla="*/ 1247527 w 1247527"/>
                <a:gd name="connsiteY3" fmla="*/ 328278 h 656555"/>
                <a:gd name="connsiteX4" fmla="*/ 919250 w 1247527"/>
                <a:gd name="connsiteY4" fmla="*/ 656555 h 656555"/>
                <a:gd name="connsiteX5" fmla="*/ 919250 w 1247527"/>
                <a:gd name="connsiteY5" fmla="*/ 525244 h 656555"/>
                <a:gd name="connsiteX6" fmla="*/ 0 w 1247527"/>
                <a:gd name="connsiteY6" fmla="*/ 525244 h 656555"/>
                <a:gd name="connsiteX7" fmla="*/ 0 w 1247527"/>
                <a:gd name="connsiteY7" fmla="*/ 131311 h 65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7527" h="656555">
                  <a:moveTo>
                    <a:pt x="1247527" y="525244"/>
                  </a:moveTo>
                  <a:lnTo>
                    <a:pt x="328277" y="525244"/>
                  </a:lnTo>
                  <a:lnTo>
                    <a:pt x="328277" y="656555"/>
                  </a:lnTo>
                  <a:lnTo>
                    <a:pt x="0" y="328277"/>
                  </a:lnTo>
                  <a:lnTo>
                    <a:pt x="328277" y="0"/>
                  </a:lnTo>
                  <a:lnTo>
                    <a:pt x="328277" y="131311"/>
                  </a:lnTo>
                  <a:lnTo>
                    <a:pt x="1247527" y="131311"/>
                  </a:lnTo>
                  <a:lnTo>
                    <a:pt x="1247527" y="52524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966" tIns="131310" rIns="-1" bIns="13131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মৎস্যকুল</a:t>
              </a:r>
              <a:r>
                <a:rPr lang="en-US" sz="20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0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Ostichthyes</a:t>
              </a:r>
              <a:r>
                <a:rPr lang="en-US" sz="20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000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3505199" y="1"/>
              <a:ext cx="1950115" cy="1219199"/>
            </a:xfrm>
            <a:custGeom>
              <a:avLst/>
              <a:gdLst>
                <a:gd name="connsiteX0" fmla="*/ 0 w 2305273"/>
                <a:gd name="connsiteY0" fmla="*/ 713946 h 1427891"/>
                <a:gd name="connsiteX1" fmla="*/ 1152637 w 2305273"/>
                <a:gd name="connsiteY1" fmla="*/ 0 h 1427891"/>
                <a:gd name="connsiteX2" fmla="*/ 2305274 w 2305273"/>
                <a:gd name="connsiteY2" fmla="*/ 713946 h 1427891"/>
                <a:gd name="connsiteX3" fmla="*/ 1152637 w 2305273"/>
                <a:gd name="connsiteY3" fmla="*/ 1427892 h 1427891"/>
                <a:gd name="connsiteX4" fmla="*/ 0 w 2305273"/>
                <a:gd name="connsiteY4" fmla="*/ 713946 h 142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273" h="1427891">
                  <a:moveTo>
                    <a:pt x="0" y="713946"/>
                  </a:moveTo>
                  <a:cubicBezTo>
                    <a:pt x="0" y="319645"/>
                    <a:pt x="516053" y="0"/>
                    <a:pt x="1152637" y="0"/>
                  </a:cubicBezTo>
                  <a:cubicBezTo>
                    <a:pt x="1789221" y="0"/>
                    <a:pt x="2305274" y="319645"/>
                    <a:pt x="2305274" y="713946"/>
                  </a:cubicBezTo>
                  <a:cubicBezTo>
                    <a:pt x="2305274" y="1108247"/>
                    <a:pt x="1789221" y="1427892"/>
                    <a:pt x="1152637" y="1427892"/>
                  </a:cubicBezTo>
                  <a:cubicBezTo>
                    <a:pt x="516053" y="1427892"/>
                    <a:pt x="0" y="1108247"/>
                    <a:pt x="0" y="713946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3159" tIns="244670" rIns="373159" bIns="24467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19384540">
              <a:off x="5089540" y="2117175"/>
              <a:ext cx="2095248" cy="656555"/>
            </a:xfrm>
            <a:custGeom>
              <a:avLst/>
              <a:gdLst>
                <a:gd name="connsiteX0" fmla="*/ 0 w 2095248"/>
                <a:gd name="connsiteY0" fmla="*/ 131311 h 656555"/>
                <a:gd name="connsiteX1" fmla="*/ 1766971 w 2095248"/>
                <a:gd name="connsiteY1" fmla="*/ 131311 h 656555"/>
                <a:gd name="connsiteX2" fmla="*/ 1766971 w 2095248"/>
                <a:gd name="connsiteY2" fmla="*/ 0 h 656555"/>
                <a:gd name="connsiteX3" fmla="*/ 2095248 w 2095248"/>
                <a:gd name="connsiteY3" fmla="*/ 328278 h 656555"/>
                <a:gd name="connsiteX4" fmla="*/ 1766971 w 2095248"/>
                <a:gd name="connsiteY4" fmla="*/ 656555 h 656555"/>
                <a:gd name="connsiteX5" fmla="*/ 1766971 w 2095248"/>
                <a:gd name="connsiteY5" fmla="*/ 525244 h 656555"/>
                <a:gd name="connsiteX6" fmla="*/ 0 w 2095248"/>
                <a:gd name="connsiteY6" fmla="*/ 525244 h 656555"/>
                <a:gd name="connsiteX7" fmla="*/ 0 w 2095248"/>
                <a:gd name="connsiteY7" fmla="*/ 131311 h 65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248" h="656555">
                  <a:moveTo>
                    <a:pt x="0" y="131311"/>
                  </a:moveTo>
                  <a:lnTo>
                    <a:pt x="1766971" y="131311"/>
                  </a:lnTo>
                  <a:lnTo>
                    <a:pt x="1766971" y="0"/>
                  </a:lnTo>
                  <a:lnTo>
                    <a:pt x="2095248" y="328278"/>
                  </a:lnTo>
                  <a:lnTo>
                    <a:pt x="1766971" y="656555"/>
                  </a:lnTo>
                  <a:lnTo>
                    <a:pt x="1766971" y="525244"/>
                  </a:lnTo>
                  <a:lnTo>
                    <a:pt x="0" y="525244"/>
                  </a:lnTo>
                  <a:lnTo>
                    <a:pt x="0" y="13131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1311" rIns="196966" bIns="1313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উভচর</a:t>
              </a:r>
              <a:r>
                <a:rPr lang="en-US" sz="20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0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Amphibia</a:t>
              </a:r>
              <a:r>
                <a:rPr lang="en-US" sz="20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0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857992" y="228596"/>
              <a:ext cx="1970442" cy="1869572"/>
            </a:xfrm>
            <a:custGeom>
              <a:avLst/>
              <a:gdLst>
                <a:gd name="connsiteX0" fmla="*/ 0 w 1970442"/>
                <a:gd name="connsiteY0" fmla="*/ 934786 h 1869572"/>
                <a:gd name="connsiteX1" fmla="*/ 985221 w 1970442"/>
                <a:gd name="connsiteY1" fmla="*/ 0 h 1869572"/>
                <a:gd name="connsiteX2" fmla="*/ 1970442 w 1970442"/>
                <a:gd name="connsiteY2" fmla="*/ 934786 h 1869572"/>
                <a:gd name="connsiteX3" fmla="*/ 985221 w 1970442"/>
                <a:gd name="connsiteY3" fmla="*/ 1869572 h 1869572"/>
                <a:gd name="connsiteX4" fmla="*/ 0 w 1970442"/>
                <a:gd name="connsiteY4" fmla="*/ 934786 h 186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442" h="1869572">
                  <a:moveTo>
                    <a:pt x="0" y="934786"/>
                  </a:moveTo>
                  <a:cubicBezTo>
                    <a:pt x="0" y="418518"/>
                    <a:pt x="441098" y="0"/>
                    <a:pt x="985221" y="0"/>
                  </a:cubicBezTo>
                  <a:cubicBezTo>
                    <a:pt x="1529344" y="0"/>
                    <a:pt x="1970442" y="418518"/>
                    <a:pt x="1970442" y="934786"/>
                  </a:cubicBezTo>
                  <a:cubicBezTo>
                    <a:pt x="1970442" y="1451054"/>
                    <a:pt x="1529344" y="1869572"/>
                    <a:pt x="985221" y="1869572"/>
                  </a:cubicBezTo>
                  <a:cubicBezTo>
                    <a:pt x="441098" y="1869572"/>
                    <a:pt x="0" y="1451054"/>
                    <a:pt x="0" y="934786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8885" tIns="294112" rIns="308885" bIns="29411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21581484">
              <a:off x="5457068" y="3294033"/>
              <a:ext cx="2037836" cy="656555"/>
            </a:xfrm>
            <a:custGeom>
              <a:avLst/>
              <a:gdLst>
                <a:gd name="connsiteX0" fmla="*/ 0 w 2037836"/>
                <a:gd name="connsiteY0" fmla="*/ 131311 h 656555"/>
                <a:gd name="connsiteX1" fmla="*/ 1709559 w 2037836"/>
                <a:gd name="connsiteY1" fmla="*/ 131311 h 656555"/>
                <a:gd name="connsiteX2" fmla="*/ 1709559 w 2037836"/>
                <a:gd name="connsiteY2" fmla="*/ 0 h 656555"/>
                <a:gd name="connsiteX3" fmla="*/ 2037836 w 2037836"/>
                <a:gd name="connsiteY3" fmla="*/ 328278 h 656555"/>
                <a:gd name="connsiteX4" fmla="*/ 1709559 w 2037836"/>
                <a:gd name="connsiteY4" fmla="*/ 656555 h 656555"/>
                <a:gd name="connsiteX5" fmla="*/ 1709559 w 2037836"/>
                <a:gd name="connsiteY5" fmla="*/ 525244 h 656555"/>
                <a:gd name="connsiteX6" fmla="*/ 0 w 2037836"/>
                <a:gd name="connsiteY6" fmla="*/ 525244 h 656555"/>
                <a:gd name="connsiteX7" fmla="*/ 0 w 2037836"/>
                <a:gd name="connsiteY7" fmla="*/ 131311 h 65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7836" h="656555">
                  <a:moveTo>
                    <a:pt x="0" y="131311"/>
                  </a:moveTo>
                  <a:lnTo>
                    <a:pt x="1709559" y="131311"/>
                  </a:lnTo>
                  <a:lnTo>
                    <a:pt x="1709559" y="0"/>
                  </a:lnTo>
                  <a:lnTo>
                    <a:pt x="2037836" y="328278"/>
                  </a:lnTo>
                  <a:lnTo>
                    <a:pt x="1709559" y="656555"/>
                  </a:lnTo>
                  <a:lnTo>
                    <a:pt x="1709559" y="525244"/>
                  </a:lnTo>
                  <a:lnTo>
                    <a:pt x="0" y="525244"/>
                  </a:lnTo>
                  <a:lnTo>
                    <a:pt x="0" y="13131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1310" rIns="196966" bIns="13131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সরীসৃপ</a:t>
              </a:r>
              <a:r>
                <a:rPr lang="en-US" sz="20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0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Reptailia</a:t>
              </a:r>
              <a:r>
                <a:rPr lang="en-US" sz="20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0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529140" y="2819399"/>
              <a:ext cx="1614859" cy="1585540"/>
            </a:xfrm>
            <a:custGeom>
              <a:avLst/>
              <a:gdLst>
                <a:gd name="connsiteX0" fmla="*/ 0 w 1614859"/>
                <a:gd name="connsiteY0" fmla="*/ 792770 h 1585540"/>
                <a:gd name="connsiteX1" fmla="*/ 807430 w 1614859"/>
                <a:gd name="connsiteY1" fmla="*/ 0 h 1585540"/>
                <a:gd name="connsiteX2" fmla="*/ 1614860 w 1614859"/>
                <a:gd name="connsiteY2" fmla="*/ 792770 h 1585540"/>
                <a:gd name="connsiteX3" fmla="*/ 807430 w 1614859"/>
                <a:gd name="connsiteY3" fmla="*/ 1585540 h 1585540"/>
                <a:gd name="connsiteX4" fmla="*/ 0 w 1614859"/>
                <a:gd name="connsiteY4" fmla="*/ 792770 h 158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859" h="1585540">
                  <a:moveTo>
                    <a:pt x="0" y="792770"/>
                  </a:moveTo>
                  <a:cubicBezTo>
                    <a:pt x="0" y="354935"/>
                    <a:pt x="361499" y="0"/>
                    <a:pt x="807430" y="0"/>
                  </a:cubicBezTo>
                  <a:cubicBezTo>
                    <a:pt x="1253361" y="0"/>
                    <a:pt x="1614860" y="354935"/>
                    <a:pt x="1614860" y="792770"/>
                  </a:cubicBezTo>
                  <a:cubicBezTo>
                    <a:pt x="1614860" y="1230605"/>
                    <a:pt x="1253361" y="1585540"/>
                    <a:pt x="807430" y="1585540"/>
                  </a:cubicBezTo>
                  <a:cubicBezTo>
                    <a:pt x="361499" y="1585540"/>
                    <a:pt x="0" y="1230605"/>
                    <a:pt x="0" y="792770"/>
                  </a:cubicBezTo>
                  <a:close/>
                </a:path>
              </a:pathLst>
            </a:custGeom>
            <a:blipFill dpi="0" rotWithShape="0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081" tIns="253787" rIns="258081" bIns="253787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2246039">
              <a:off x="5069031" y="4459127"/>
              <a:ext cx="1856829" cy="656555"/>
            </a:xfrm>
            <a:custGeom>
              <a:avLst/>
              <a:gdLst>
                <a:gd name="connsiteX0" fmla="*/ 0 w 1856829"/>
                <a:gd name="connsiteY0" fmla="*/ 131311 h 656555"/>
                <a:gd name="connsiteX1" fmla="*/ 1528552 w 1856829"/>
                <a:gd name="connsiteY1" fmla="*/ 131311 h 656555"/>
                <a:gd name="connsiteX2" fmla="*/ 1528552 w 1856829"/>
                <a:gd name="connsiteY2" fmla="*/ 0 h 656555"/>
                <a:gd name="connsiteX3" fmla="*/ 1856829 w 1856829"/>
                <a:gd name="connsiteY3" fmla="*/ 328278 h 656555"/>
                <a:gd name="connsiteX4" fmla="*/ 1528552 w 1856829"/>
                <a:gd name="connsiteY4" fmla="*/ 656555 h 656555"/>
                <a:gd name="connsiteX5" fmla="*/ 1528552 w 1856829"/>
                <a:gd name="connsiteY5" fmla="*/ 525244 h 656555"/>
                <a:gd name="connsiteX6" fmla="*/ 0 w 1856829"/>
                <a:gd name="connsiteY6" fmla="*/ 525244 h 656555"/>
                <a:gd name="connsiteX7" fmla="*/ 0 w 1856829"/>
                <a:gd name="connsiteY7" fmla="*/ 131311 h 65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6829" h="656555">
                  <a:moveTo>
                    <a:pt x="0" y="131311"/>
                  </a:moveTo>
                  <a:lnTo>
                    <a:pt x="1528552" y="131311"/>
                  </a:lnTo>
                  <a:lnTo>
                    <a:pt x="1528552" y="0"/>
                  </a:lnTo>
                  <a:lnTo>
                    <a:pt x="1856829" y="328278"/>
                  </a:lnTo>
                  <a:lnTo>
                    <a:pt x="1528552" y="656555"/>
                  </a:lnTo>
                  <a:lnTo>
                    <a:pt x="1528552" y="525244"/>
                  </a:lnTo>
                  <a:lnTo>
                    <a:pt x="0" y="525244"/>
                  </a:lnTo>
                  <a:lnTo>
                    <a:pt x="0" y="13131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1310" rIns="196966" bIns="13131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পক্ষীকুল</a:t>
              </a:r>
              <a:r>
                <a:rPr lang="en-US" sz="20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(Aves)</a:t>
              </a:r>
              <a:endParaRPr lang="en-US" sz="20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44060" y="4967656"/>
              <a:ext cx="1737940" cy="1737940"/>
            </a:xfrm>
            <a:custGeom>
              <a:avLst/>
              <a:gdLst>
                <a:gd name="connsiteX0" fmla="*/ 0 w 1737940"/>
                <a:gd name="connsiteY0" fmla="*/ 868970 h 1737940"/>
                <a:gd name="connsiteX1" fmla="*/ 868970 w 1737940"/>
                <a:gd name="connsiteY1" fmla="*/ 0 h 1737940"/>
                <a:gd name="connsiteX2" fmla="*/ 1737940 w 1737940"/>
                <a:gd name="connsiteY2" fmla="*/ 868970 h 1737940"/>
                <a:gd name="connsiteX3" fmla="*/ 868970 w 1737940"/>
                <a:gd name="connsiteY3" fmla="*/ 1737940 h 1737940"/>
                <a:gd name="connsiteX4" fmla="*/ 0 w 1737940"/>
                <a:gd name="connsiteY4" fmla="*/ 868970 h 173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940" h="1737940">
                  <a:moveTo>
                    <a:pt x="0" y="868970"/>
                  </a:moveTo>
                  <a:cubicBezTo>
                    <a:pt x="0" y="389051"/>
                    <a:pt x="389051" y="0"/>
                    <a:pt x="868970" y="0"/>
                  </a:cubicBezTo>
                  <a:cubicBezTo>
                    <a:pt x="1348889" y="0"/>
                    <a:pt x="1737940" y="389051"/>
                    <a:pt x="1737940" y="868970"/>
                  </a:cubicBezTo>
                  <a:cubicBezTo>
                    <a:pt x="1737940" y="1348889"/>
                    <a:pt x="1348889" y="1737940"/>
                    <a:pt x="868970" y="1737940"/>
                  </a:cubicBezTo>
                  <a:cubicBezTo>
                    <a:pt x="389051" y="1737940"/>
                    <a:pt x="0" y="1348889"/>
                    <a:pt x="0" y="868970"/>
                  </a:cubicBezTo>
                  <a:close/>
                </a:path>
              </a:pathLst>
            </a:custGeom>
            <a:blipFill dpi="0" rotWithShape="0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105" tIns="276105" rIns="276105" bIns="27610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19078804">
              <a:off x="2361646" y="4569237"/>
              <a:ext cx="1713809" cy="656556"/>
            </a:xfrm>
            <a:custGeom>
              <a:avLst/>
              <a:gdLst>
                <a:gd name="connsiteX0" fmla="*/ 0 w 1713808"/>
                <a:gd name="connsiteY0" fmla="*/ 131311 h 656555"/>
                <a:gd name="connsiteX1" fmla="*/ 1385531 w 1713808"/>
                <a:gd name="connsiteY1" fmla="*/ 131311 h 656555"/>
                <a:gd name="connsiteX2" fmla="*/ 1385531 w 1713808"/>
                <a:gd name="connsiteY2" fmla="*/ 0 h 656555"/>
                <a:gd name="connsiteX3" fmla="*/ 1713808 w 1713808"/>
                <a:gd name="connsiteY3" fmla="*/ 328278 h 656555"/>
                <a:gd name="connsiteX4" fmla="*/ 1385531 w 1713808"/>
                <a:gd name="connsiteY4" fmla="*/ 656555 h 656555"/>
                <a:gd name="connsiteX5" fmla="*/ 1385531 w 1713808"/>
                <a:gd name="connsiteY5" fmla="*/ 525244 h 656555"/>
                <a:gd name="connsiteX6" fmla="*/ 0 w 1713808"/>
                <a:gd name="connsiteY6" fmla="*/ 525244 h 656555"/>
                <a:gd name="connsiteX7" fmla="*/ 0 w 1713808"/>
                <a:gd name="connsiteY7" fmla="*/ 131311 h 65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3808" h="656555">
                  <a:moveTo>
                    <a:pt x="1713808" y="525243"/>
                  </a:moveTo>
                  <a:lnTo>
                    <a:pt x="328277" y="525243"/>
                  </a:lnTo>
                  <a:lnTo>
                    <a:pt x="328277" y="656554"/>
                  </a:lnTo>
                  <a:lnTo>
                    <a:pt x="0" y="328277"/>
                  </a:lnTo>
                  <a:lnTo>
                    <a:pt x="328277" y="1"/>
                  </a:lnTo>
                  <a:lnTo>
                    <a:pt x="328277" y="131312"/>
                  </a:lnTo>
                  <a:lnTo>
                    <a:pt x="1713808" y="131312"/>
                  </a:lnTo>
                  <a:lnTo>
                    <a:pt x="1713808" y="52524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965" tIns="131312" rIns="1" bIns="1313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স্তন্যপায়ী</a:t>
              </a:r>
              <a:r>
                <a:rPr lang="en-US" sz="20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(Mammalia)</a:t>
              </a:r>
              <a:endParaRPr lang="en-US" sz="20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66814" y="5284016"/>
              <a:ext cx="1737940" cy="1421583"/>
            </a:xfrm>
            <a:custGeom>
              <a:avLst/>
              <a:gdLst>
                <a:gd name="connsiteX0" fmla="*/ 0 w 1737940"/>
                <a:gd name="connsiteY0" fmla="*/ 710792 h 1421583"/>
                <a:gd name="connsiteX1" fmla="*/ 868970 w 1737940"/>
                <a:gd name="connsiteY1" fmla="*/ 0 h 1421583"/>
                <a:gd name="connsiteX2" fmla="*/ 1737940 w 1737940"/>
                <a:gd name="connsiteY2" fmla="*/ 710792 h 1421583"/>
                <a:gd name="connsiteX3" fmla="*/ 868970 w 1737940"/>
                <a:gd name="connsiteY3" fmla="*/ 1421584 h 1421583"/>
                <a:gd name="connsiteX4" fmla="*/ 0 w 1737940"/>
                <a:gd name="connsiteY4" fmla="*/ 710792 h 142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940" h="1421583">
                  <a:moveTo>
                    <a:pt x="0" y="710792"/>
                  </a:moveTo>
                  <a:cubicBezTo>
                    <a:pt x="0" y="318232"/>
                    <a:pt x="389051" y="0"/>
                    <a:pt x="868970" y="0"/>
                  </a:cubicBezTo>
                  <a:cubicBezTo>
                    <a:pt x="1348889" y="0"/>
                    <a:pt x="1737940" y="318232"/>
                    <a:pt x="1737940" y="710792"/>
                  </a:cubicBezTo>
                  <a:cubicBezTo>
                    <a:pt x="1737940" y="1103352"/>
                    <a:pt x="1348889" y="1421584"/>
                    <a:pt x="868970" y="1421584"/>
                  </a:cubicBezTo>
                  <a:cubicBezTo>
                    <a:pt x="389051" y="1421584"/>
                    <a:pt x="0" y="1103352"/>
                    <a:pt x="0" y="710792"/>
                  </a:cubicBezTo>
                  <a:close/>
                </a:path>
              </a:pathLst>
            </a:custGeom>
            <a:blipFill dpi="0" rotWithShape="0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105" tIns="229776" rIns="276105" bIns="22977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755796" y="3305844"/>
              <a:ext cx="1905818" cy="656556"/>
            </a:xfrm>
            <a:custGeom>
              <a:avLst/>
              <a:gdLst>
                <a:gd name="connsiteX0" fmla="*/ 0 w 1905817"/>
                <a:gd name="connsiteY0" fmla="*/ 131311 h 656555"/>
                <a:gd name="connsiteX1" fmla="*/ 1577540 w 1905817"/>
                <a:gd name="connsiteY1" fmla="*/ 131311 h 656555"/>
                <a:gd name="connsiteX2" fmla="*/ 1577540 w 1905817"/>
                <a:gd name="connsiteY2" fmla="*/ 0 h 656555"/>
                <a:gd name="connsiteX3" fmla="*/ 1905817 w 1905817"/>
                <a:gd name="connsiteY3" fmla="*/ 328278 h 656555"/>
                <a:gd name="connsiteX4" fmla="*/ 1577540 w 1905817"/>
                <a:gd name="connsiteY4" fmla="*/ 656555 h 656555"/>
                <a:gd name="connsiteX5" fmla="*/ 1577540 w 1905817"/>
                <a:gd name="connsiteY5" fmla="*/ 525244 h 656555"/>
                <a:gd name="connsiteX6" fmla="*/ 0 w 1905817"/>
                <a:gd name="connsiteY6" fmla="*/ 525244 h 656555"/>
                <a:gd name="connsiteX7" fmla="*/ 0 w 1905817"/>
                <a:gd name="connsiteY7" fmla="*/ 131311 h 65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817" h="656555">
                  <a:moveTo>
                    <a:pt x="1905817" y="525243"/>
                  </a:moveTo>
                  <a:lnTo>
                    <a:pt x="328277" y="525243"/>
                  </a:lnTo>
                  <a:lnTo>
                    <a:pt x="328277" y="656554"/>
                  </a:lnTo>
                  <a:lnTo>
                    <a:pt x="0" y="328277"/>
                  </a:lnTo>
                  <a:lnTo>
                    <a:pt x="328277" y="1"/>
                  </a:lnTo>
                  <a:lnTo>
                    <a:pt x="328277" y="131312"/>
                  </a:lnTo>
                  <a:lnTo>
                    <a:pt x="1905817" y="131312"/>
                  </a:lnTo>
                  <a:lnTo>
                    <a:pt x="1905817" y="52524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966" tIns="131311" rIns="0" bIns="13131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কন্ড্রিকথিস(</a:t>
              </a:r>
              <a:r>
                <a:rPr lang="en-US" sz="2000" b="1" kern="12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Chondrickthyes</a:t>
              </a:r>
              <a:r>
                <a:rPr lang="bn-BD" sz="2000" b="1" kern="1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20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9244" y="3048000"/>
              <a:ext cx="1593507" cy="1452887"/>
            </a:xfrm>
            <a:custGeom>
              <a:avLst/>
              <a:gdLst>
                <a:gd name="connsiteX0" fmla="*/ 0 w 1393880"/>
                <a:gd name="connsiteY0" fmla="*/ 802642 h 1605283"/>
                <a:gd name="connsiteX1" fmla="*/ 696940 w 1393880"/>
                <a:gd name="connsiteY1" fmla="*/ 0 h 1605283"/>
                <a:gd name="connsiteX2" fmla="*/ 1393880 w 1393880"/>
                <a:gd name="connsiteY2" fmla="*/ 802642 h 1605283"/>
                <a:gd name="connsiteX3" fmla="*/ 696940 w 1393880"/>
                <a:gd name="connsiteY3" fmla="*/ 1605284 h 1605283"/>
                <a:gd name="connsiteX4" fmla="*/ 0 w 1393880"/>
                <a:gd name="connsiteY4" fmla="*/ 802642 h 160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80" h="1605283">
                  <a:moveTo>
                    <a:pt x="0" y="802642"/>
                  </a:moveTo>
                  <a:cubicBezTo>
                    <a:pt x="0" y="359355"/>
                    <a:pt x="312031" y="0"/>
                    <a:pt x="696940" y="0"/>
                  </a:cubicBezTo>
                  <a:cubicBezTo>
                    <a:pt x="1081849" y="0"/>
                    <a:pt x="1393880" y="359355"/>
                    <a:pt x="1393880" y="802642"/>
                  </a:cubicBezTo>
                  <a:cubicBezTo>
                    <a:pt x="1393880" y="1245929"/>
                    <a:pt x="1081849" y="1605284"/>
                    <a:pt x="696940" y="1605284"/>
                  </a:cubicBezTo>
                  <a:cubicBezTo>
                    <a:pt x="312031" y="1605284"/>
                    <a:pt x="0" y="1245929"/>
                    <a:pt x="0" y="802642"/>
                  </a:cubicBezTo>
                  <a:close/>
                </a:path>
              </a:pathLst>
            </a:custGeom>
            <a:blipFill dpi="0" rotWithShape="0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5719" tIns="256678" rIns="225719" bIns="25667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24137630">
              <a:off x="1914949" y="2101761"/>
              <a:ext cx="2174354" cy="656556"/>
            </a:xfrm>
            <a:custGeom>
              <a:avLst/>
              <a:gdLst>
                <a:gd name="connsiteX0" fmla="*/ 0 w 2174354"/>
                <a:gd name="connsiteY0" fmla="*/ 131311 h 656555"/>
                <a:gd name="connsiteX1" fmla="*/ 1846077 w 2174354"/>
                <a:gd name="connsiteY1" fmla="*/ 131311 h 656555"/>
                <a:gd name="connsiteX2" fmla="*/ 1846077 w 2174354"/>
                <a:gd name="connsiteY2" fmla="*/ 0 h 656555"/>
                <a:gd name="connsiteX3" fmla="*/ 2174354 w 2174354"/>
                <a:gd name="connsiteY3" fmla="*/ 328278 h 656555"/>
                <a:gd name="connsiteX4" fmla="*/ 1846077 w 2174354"/>
                <a:gd name="connsiteY4" fmla="*/ 656555 h 656555"/>
                <a:gd name="connsiteX5" fmla="*/ 1846077 w 2174354"/>
                <a:gd name="connsiteY5" fmla="*/ 525244 h 656555"/>
                <a:gd name="connsiteX6" fmla="*/ 0 w 2174354"/>
                <a:gd name="connsiteY6" fmla="*/ 525244 h 656555"/>
                <a:gd name="connsiteX7" fmla="*/ 0 w 2174354"/>
                <a:gd name="connsiteY7" fmla="*/ 131311 h 65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4354" h="656555">
                  <a:moveTo>
                    <a:pt x="2174354" y="525243"/>
                  </a:moveTo>
                  <a:lnTo>
                    <a:pt x="328277" y="525243"/>
                  </a:lnTo>
                  <a:lnTo>
                    <a:pt x="328277" y="656554"/>
                  </a:lnTo>
                  <a:lnTo>
                    <a:pt x="0" y="328277"/>
                  </a:lnTo>
                  <a:lnTo>
                    <a:pt x="328277" y="1"/>
                  </a:lnTo>
                  <a:lnTo>
                    <a:pt x="328277" y="131312"/>
                  </a:lnTo>
                  <a:lnTo>
                    <a:pt x="2174354" y="131312"/>
                  </a:lnTo>
                  <a:lnTo>
                    <a:pt x="2174354" y="52524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965" tIns="131311" rIns="0" bIns="13131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সাইক্লোস্টামাটা</a:t>
              </a:r>
              <a:r>
                <a:rPr lang="en-US" sz="2000" b="1" kern="1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b="1" kern="12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Cyclostomata</a:t>
              </a:r>
              <a:r>
                <a:rPr lang="en-US" sz="2000" b="1" kern="1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20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29740" y="321469"/>
              <a:ext cx="1737940" cy="1737940"/>
            </a:xfrm>
            <a:custGeom>
              <a:avLst/>
              <a:gdLst>
                <a:gd name="connsiteX0" fmla="*/ 0 w 1737940"/>
                <a:gd name="connsiteY0" fmla="*/ 868970 h 1737940"/>
                <a:gd name="connsiteX1" fmla="*/ 868970 w 1737940"/>
                <a:gd name="connsiteY1" fmla="*/ 0 h 1737940"/>
                <a:gd name="connsiteX2" fmla="*/ 1737940 w 1737940"/>
                <a:gd name="connsiteY2" fmla="*/ 868970 h 1737940"/>
                <a:gd name="connsiteX3" fmla="*/ 868970 w 1737940"/>
                <a:gd name="connsiteY3" fmla="*/ 1737940 h 1737940"/>
                <a:gd name="connsiteX4" fmla="*/ 0 w 1737940"/>
                <a:gd name="connsiteY4" fmla="*/ 868970 h 173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940" h="1737940">
                  <a:moveTo>
                    <a:pt x="0" y="868970"/>
                  </a:moveTo>
                  <a:cubicBezTo>
                    <a:pt x="0" y="389051"/>
                    <a:pt x="389051" y="0"/>
                    <a:pt x="868970" y="0"/>
                  </a:cubicBezTo>
                  <a:cubicBezTo>
                    <a:pt x="1348889" y="0"/>
                    <a:pt x="1737940" y="389051"/>
                    <a:pt x="1737940" y="868970"/>
                  </a:cubicBezTo>
                  <a:cubicBezTo>
                    <a:pt x="1737940" y="1348889"/>
                    <a:pt x="1348889" y="1737940"/>
                    <a:pt x="868970" y="1737940"/>
                  </a:cubicBezTo>
                  <a:cubicBezTo>
                    <a:pt x="389051" y="1737940"/>
                    <a:pt x="0" y="1348889"/>
                    <a:pt x="0" y="868970"/>
                  </a:cubicBezTo>
                  <a:close/>
                </a:path>
              </a:pathLst>
            </a:cu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105" tIns="276105" rIns="276105" bIns="27610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971800" y="5983174"/>
            <a:ext cx="3165364" cy="609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টি শ্রেণিতে ভাগ করা যায়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4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1|4.8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4207</TotalTime>
  <Words>645</Words>
  <Application>Microsoft Office PowerPoint</Application>
  <PresentationFormat>On-screen Show (4:3)</PresentationFormat>
  <Paragraphs>143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নিচের চিত্রগুলো লক্ষ কর</vt:lpstr>
      <vt:lpstr>PowerPoint Presentation</vt:lpstr>
      <vt:lpstr>PowerPoint Presentation</vt:lpstr>
      <vt:lpstr>PowerPoint Presentation</vt:lpstr>
      <vt:lpstr>PowerPoint Presentation</vt:lpstr>
      <vt:lpstr>১। সাইক্লোস্টামাটা (Cyclostomata)</vt:lpstr>
      <vt:lpstr>২। কন্ড্রিকথিস (Chondrickthyes)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 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SHAHIDUL ISLAM</cp:lastModifiedBy>
  <cp:revision>315</cp:revision>
  <dcterms:created xsi:type="dcterms:W3CDTF">2006-08-16T00:00:00Z</dcterms:created>
  <dcterms:modified xsi:type="dcterms:W3CDTF">2019-11-26T18:49:41Z</dcterms:modified>
</cp:coreProperties>
</file>