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6" r:id="rId11"/>
    <p:sldId id="266" r:id="rId12"/>
    <p:sldId id="267" r:id="rId13"/>
    <p:sldId id="268" r:id="rId14"/>
    <p:sldId id="270" r:id="rId15"/>
    <p:sldId id="269" r:id="rId16"/>
    <p:sldId id="275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-276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65A10-76BB-40B7-96DA-A5AAF425E320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82088-D9CA-4A90-8639-89A864A448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1524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65A10-76BB-40B7-96DA-A5AAF425E320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82088-D9CA-4A90-8639-89A864A448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20636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65A10-76BB-40B7-96DA-A5AAF425E320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82088-D9CA-4A90-8639-89A864A448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6715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65A10-76BB-40B7-96DA-A5AAF425E320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82088-D9CA-4A90-8639-89A864A448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0374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65A10-76BB-40B7-96DA-A5AAF425E320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82088-D9CA-4A90-8639-89A864A448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36613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65A10-76BB-40B7-96DA-A5AAF425E320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82088-D9CA-4A90-8639-89A864A448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7654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65A10-76BB-40B7-96DA-A5AAF425E320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82088-D9CA-4A90-8639-89A864A448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7609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65A10-76BB-40B7-96DA-A5AAF425E320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82088-D9CA-4A90-8639-89A864A448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959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65A10-76BB-40B7-96DA-A5AAF425E320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82088-D9CA-4A90-8639-89A864A448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0788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65A10-76BB-40B7-96DA-A5AAF425E320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82088-D9CA-4A90-8639-89A864A448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8151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65A10-76BB-40B7-96DA-A5AAF425E320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82088-D9CA-4A90-8639-89A864A448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8261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65A10-76BB-40B7-96DA-A5AAF425E320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82088-D9CA-4A90-8639-89A864A448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6346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7" Type="http://schemas.openxmlformats.org/officeDocument/2006/relationships/image" Target="../media/image7.pn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gif"/><Relationship Id="rId5" Type="http://schemas.openxmlformats.org/officeDocument/2006/relationships/image" Target="../media/image29.gif"/><Relationship Id="rId4" Type="http://schemas.openxmlformats.org/officeDocument/2006/relationships/image" Target="../media/image28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27107" y="295117"/>
            <a:ext cx="30506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5400" b="1" dirty="0" err="1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 descr="Animated_Flag_of_Bangladesh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5133" y="1414529"/>
            <a:ext cx="6497115" cy="3100896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 rot="5400000">
            <a:off x="46891" y="3528649"/>
            <a:ext cx="3868615" cy="234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1216101" y="1607457"/>
            <a:ext cx="542145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FARUK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2675043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a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8483" y="1264091"/>
            <a:ext cx="6772041" cy="4789383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021015" y="1348154"/>
            <a:ext cx="3552093" cy="2858981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776580" y="1324708"/>
            <a:ext cx="3336897" cy="2731948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363415" y="1617786"/>
            <a:ext cx="3566380" cy="2533728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8380403" y="4141700"/>
            <a:ext cx="20191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n w="0"/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স্থাপনা তৈরী </a:t>
            </a:r>
            <a:endParaRPr lang="en-US" sz="3200" dirty="0" err="1">
              <a:ln w="0"/>
              <a:solidFill>
                <a:srgbClr val="92D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23665" y="4264810"/>
            <a:ext cx="1631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n w="0"/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নদী খনন </a:t>
            </a:r>
            <a:endParaRPr lang="en-US" sz="3200" dirty="0" err="1">
              <a:ln w="0"/>
              <a:solidFill>
                <a:srgbClr val="92D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16090" y="4264810"/>
            <a:ext cx="22688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n w="0"/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রাস্তা</a:t>
            </a:r>
            <a:r>
              <a:rPr lang="en-US" sz="3200" dirty="0" err="1">
                <a:ln w="0"/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ঘা</a:t>
            </a:r>
            <a:r>
              <a:rPr lang="bn-BD" sz="3200" dirty="0">
                <a:ln w="0"/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 তৈরী </a:t>
            </a:r>
            <a:endParaRPr lang="en-US" sz="3200" dirty="0" err="1">
              <a:ln w="0"/>
              <a:solidFill>
                <a:srgbClr val="92D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4625" y="5175900"/>
            <a:ext cx="107027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n w="0"/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সার্কভুত্ত</a:t>
            </a:r>
            <a:r>
              <a:rPr lang="en-US" sz="3600" dirty="0" smtClean="0">
                <a:ln w="0"/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n w="0"/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ln w="0"/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 দেশের উন্নয়নে বিভিন্ন প্রকল্পে সাহায্য দিয়ে থাকে</a:t>
            </a:r>
            <a:r>
              <a:rPr lang="bn-BD" sz="3600" dirty="0" smtClean="0">
                <a:ln w="0"/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3600" dirty="0" err="1" smtClean="0">
                <a:ln w="0"/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নেপালের</a:t>
            </a:r>
            <a:r>
              <a:rPr lang="en-US" sz="3600" dirty="0" smtClean="0">
                <a:ln w="0"/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কাঠমুন্ডুতে</a:t>
            </a:r>
            <a:r>
              <a:rPr lang="en-US" sz="3600" dirty="0" smtClean="0">
                <a:ln w="0"/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n w="0"/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ln w="0"/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 সদর দপ্তর। </a:t>
            </a:r>
            <a:endParaRPr lang="en-US" sz="3600" dirty="0" err="1">
              <a:ln w="0"/>
              <a:solidFill>
                <a:srgbClr val="92D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151003" y="450812"/>
            <a:ext cx="2110815" cy="1097624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756685" y="399981"/>
            <a:ext cx="17764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উত্তর</a:t>
            </a:r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089677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Callout 6"/>
          <p:cNvSpPr/>
          <p:nvPr/>
        </p:nvSpPr>
        <p:spPr>
          <a:xfrm>
            <a:off x="3118338" y="0"/>
            <a:ext cx="5685693" cy="1477107"/>
          </a:xfrm>
          <a:prstGeom prst="cloud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/>
              <a:t>একক</a:t>
            </a:r>
            <a:r>
              <a:rPr lang="en-US" sz="5400" dirty="0" smtClean="0"/>
              <a:t> </a:t>
            </a:r>
            <a:r>
              <a:rPr lang="en-US" sz="5400" dirty="0" err="1" smtClean="0"/>
              <a:t>কাজ</a:t>
            </a:r>
            <a:r>
              <a:rPr lang="en-US" sz="5400" dirty="0" smtClean="0"/>
              <a:t> </a:t>
            </a:r>
            <a:endParaRPr lang="en-US" sz="5400" dirty="0"/>
          </a:p>
        </p:txBody>
      </p:sp>
      <p:sp>
        <p:nvSpPr>
          <p:cNvPr id="10" name="Oval 9"/>
          <p:cNvSpPr/>
          <p:nvPr/>
        </p:nvSpPr>
        <p:spPr>
          <a:xfrm>
            <a:off x="1160585" y="1934308"/>
            <a:ext cx="8522675" cy="70338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সার্কের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পূনরুপ</a:t>
            </a:r>
            <a:r>
              <a:rPr lang="en-US" sz="3600" dirty="0" smtClean="0"/>
              <a:t> </a:t>
            </a:r>
            <a:r>
              <a:rPr lang="en-US" sz="3600" dirty="0" err="1" smtClean="0"/>
              <a:t>লিখ</a:t>
            </a:r>
            <a:r>
              <a:rPr lang="en-US" sz="3600" dirty="0" smtClean="0"/>
              <a:t>  </a:t>
            </a:r>
            <a:endParaRPr lang="en-US" sz="3600" dirty="0"/>
          </a:p>
        </p:txBody>
      </p:sp>
      <p:sp>
        <p:nvSpPr>
          <p:cNvPr id="11" name="Oval 10"/>
          <p:cNvSpPr/>
          <p:nvPr/>
        </p:nvSpPr>
        <p:spPr>
          <a:xfrm>
            <a:off x="1254369" y="2954217"/>
            <a:ext cx="8510953" cy="73855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সার্কের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সদস্য</a:t>
            </a:r>
            <a:r>
              <a:rPr lang="en-US" sz="3600" dirty="0" smtClean="0"/>
              <a:t> </a:t>
            </a:r>
            <a:r>
              <a:rPr lang="en-US" sz="3600" dirty="0" err="1" smtClean="0"/>
              <a:t>রাস্ট্র</a:t>
            </a:r>
            <a:r>
              <a:rPr lang="en-US" sz="3600" dirty="0" smtClean="0"/>
              <a:t> </a:t>
            </a:r>
            <a:r>
              <a:rPr lang="en-US" sz="3600" dirty="0" err="1" smtClean="0"/>
              <a:t>কয়টি</a:t>
            </a:r>
            <a:r>
              <a:rPr lang="en-US" sz="3600" dirty="0" smtClean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151880603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4"/>
          <p:cNvSpPr/>
          <p:nvPr/>
        </p:nvSpPr>
        <p:spPr>
          <a:xfrm>
            <a:off x="3001108" y="3229259"/>
            <a:ext cx="2376111" cy="837777"/>
          </a:xfrm>
          <a:prstGeom prst="rightArrow">
            <a:avLst>
              <a:gd name="adj1" fmla="val 50000"/>
              <a:gd name="adj2" fmla="val 5223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পুর্ণরূপ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64626" y="2255123"/>
            <a:ext cx="842084" cy="70788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79618" y="3028965"/>
            <a:ext cx="842084" cy="70788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85765" y="3808248"/>
            <a:ext cx="842084" cy="70788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500762" y="4569636"/>
            <a:ext cx="842084" cy="70788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6402806" y="2484347"/>
            <a:ext cx="467249" cy="2579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786271" y="2304467"/>
            <a:ext cx="1887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Asian</a:t>
            </a:r>
            <a:endParaRPr lang="bn-BD" sz="36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6402806" y="3242231"/>
            <a:ext cx="467249" cy="2579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786270" y="3062351"/>
            <a:ext cx="20375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Association</a:t>
            </a:r>
            <a:endParaRPr lang="bn-BD" sz="36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6402806" y="4037543"/>
            <a:ext cx="467249" cy="2579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809717" y="3822493"/>
            <a:ext cx="32517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Regional</a:t>
            </a:r>
            <a:endParaRPr lang="bn-BD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6402806" y="4768574"/>
            <a:ext cx="467249" cy="2579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786270" y="4588694"/>
            <a:ext cx="18876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Coorperatio</a:t>
            </a:r>
            <a:endParaRPr lang="bn-BD" sz="36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476349" y="1352446"/>
            <a:ext cx="842084" cy="70788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S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Right Arrow 21"/>
          <p:cNvSpPr/>
          <p:nvPr/>
        </p:nvSpPr>
        <p:spPr>
          <a:xfrm flipV="1">
            <a:off x="6367636" y="1523999"/>
            <a:ext cx="467249" cy="2921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81354" y="3178349"/>
            <a:ext cx="356381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SARRC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890285" y="1290935"/>
            <a:ext cx="18678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South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5" name="Oval 24"/>
          <p:cNvSpPr/>
          <p:nvPr/>
        </p:nvSpPr>
        <p:spPr>
          <a:xfrm>
            <a:off x="3118338" y="5603631"/>
            <a:ext cx="5978770" cy="808892"/>
          </a:xfrm>
          <a:prstGeom prst="ellipse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FFFF00"/>
                </a:solidFill>
              </a:rPr>
              <a:t>সদস্য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রাস্ট্র</a:t>
            </a:r>
            <a:r>
              <a:rPr lang="en-US" dirty="0" smtClean="0">
                <a:solidFill>
                  <a:srgbClr val="FFFF00"/>
                </a:solidFill>
              </a:rPr>
              <a:t>  ৮টি 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3073646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/>
      <p:bldP spid="15" grpId="0" animBg="1"/>
      <p:bldP spid="16" grpId="0"/>
      <p:bldP spid="17" grpId="0" animBg="1"/>
      <p:bldP spid="18" grpId="0"/>
      <p:bldP spid="19" grpId="0" animBg="1"/>
      <p:bldP spid="20" grpId="0"/>
      <p:bldP spid="21" grpId="0" animBg="1"/>
      <p:bldP spid="2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3B2FF563-800E-486F-AB0A-E77C2A8776E7}"/>
              </a:ext>
            </a:extLst>
          </p:cNvPr>
          <p:cNvSpPr txBox="1"/>
          <p:nvPr/>
        </p:nvSpPr>
        <p:spPr>
          <a:xfrm>
            <a:off x="3069285" y="5483070"/>
            <a:ext cx="7924161" cy="120032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n w="0"/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সার্কের</a:t>
            </a:r>
            <a:r>
              <a:rPr lang="en-US" sz="3600" dirty="0" smtClean="0">
                <a:ln w="0"/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সদস্য</a:t>
            </a:r>
            <a:r>
              <a:rPr lang="en-US" sz="3600" dirty="0" smtClean="0">
                <a:ln w="0"/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রাস্ট্র</a:t>
            </a:r>
            <a:r>
              <a:rPr lang="en-US" sz="3600" dirty="0" smtClean="0">
                <a:ln w="0"/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গুলোর</a:t>
            </a:r>
            <a:r>
              <a:rPr lang="en-US" sz="3600" dirty="0" smtClean="0">
                <a:ln w="0"/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600" dirty="0" smtClean="0">
                <a:ln w="0"/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en-US" sz="3600" dirty="0" smtClean="0">
                <a:ln w="0"/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3600" dirty="0" err="1" smtClean="0">
                <a:ln w="0"/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ln w="0"/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কার্যাবলীর</a:t>
            </a:r>
            <a:r>
              <a:rPr lang="en-US" sz="3600" dirty="0" smtClean="0">
                <a:ln w="0"/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তালিকা</a:t>
            </a:r>
            <a:r>
              <a:rPr lang="en-US" sz="3600" dirty="0" smtClean="0">
                <a:ln w="0"/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 smtClean="0">
                <a:ln w="0"/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3600" dirty="0" smtClean="0">
                <a:ln w="0"/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n w="0"/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2426678" y="0"/>
            <a:ext cx="6377354" cy="1946031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/>
              <a:t>জোড়ায়</a:t>
            </a:r>
            <a:r>
              <a:rPr lang="en-US" sz="6000" dirty="0" smtClean="0"/>
              <a:t>  </a:t>
            </a:r>
            <a:r>
              <a:rPr lang="en-US" sz="6000" dirty="0" err="1" smtClean="0"/>
              <a:t>কাজ</a:t>
            </a:r>
            <a:r>
              <a:rPr lang="en-US" sz="6000" dirty="0" smtClean="0"/>
              <a:t> </a:t>
            </a:r>
            <a:endParaRPr lang="en-US" sz="6000" dirty="0"/>
          </a:p>
        </p:txBody>
      </p:sp>
      <p:pic>
        <p:nvPicPr>
          <p:cNvPr id="8" name="Picture 7" descr="si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7323" y="1992923"/>
            <a:ext cx="6263321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353064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664444" y="3647841"/>
            <a:ext cx="65295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</a:t>
            </a:r>
            <a:r>
              <a:rPr lang="en-US" sz="40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পরিবেশ</a:t>
            </a:r>
            <a:r>
              <a:rPr lang="en-US" sz="40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উন্নয়নে</a:t>
            </a:r>
            <a:r>
              <a:rPr lang="en-US" sz="40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0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করছে</a:t>
            </a:r>
            <a:r>
              <a:rPr lang="en-US" sz="40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94506" y="2321135"/>
            <a:ext cx="60659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দূর্যোগ ব্যবস্থাপনা বিষয়ে কাজ করছে।</a:t>
            </a:r>
            <a:endParaRPr lang="en-US" sz="4000" dirty="0" err="1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88973" y="4951523"/>
            <a:ext cx="63673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দারিদ্র বিমোচনের ক্ষেত্রে ভূমিকা রাখছে।</a:t>
            </a:r>
            <a:endParaRPr lang="en-US" sz="4000" dirty="0" err="1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515535" y="2069888"/>
            <a:ext cx="1939261" cy="1090834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515535" y="3342291"/>
            <a:ext cx="1939261" cy="1181737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515535" y="4794266"/>
            <a:ext cx="1939261" cy="1076724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6" name="Cloud Callout 15"/>
          <p:cNvSpPr/>
          <p:nvPr/>
        </p:nvSpPr>
        <p:spPr>
          <a:xfrm>
            <a:off x="3227695" y="548285"/>
            <a:ext cx="5736609" cy="1091821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SAARC </a:t>
            </a:r>
            <a:r>
              <a:rPr lang="en-US" sz="3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bn-BD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কার্যাবলী</a:t>
            </a:r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5548591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a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5999" y="984738"/>
            <a:ext cx="7350370" cy="53508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69069" y="551380"/>
            <a:ext cx="21173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800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66775" y="1498384"/>
            <a:ext cx="69281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400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সার্কএর</a:t>
            </a:r>
            <a:r>
              <a:rPr lang="en-US" sz="4400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সদর</a:t>
            </a:r>
            <a:r>
              <a:rPr lang="en-US" sz="4400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দপ্তর</a:t>
            </a:r>
            <a:r>
              <a:rPr lang="en-US" sz="4400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কোথায়</a:t>
            </a:r>
            <a:r>
              <a:rPr lang="en-US" sz="4400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4400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10862" y="4196862"/>
            <a:ext cx="67253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4400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সার্ক</a:t>
            </a:r>
            <a:r>
              <a:rPr lang="en-US" sz="4400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4400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4400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গঠিত</a:t>
            </a:r>
            <a:r>
              <a:rPr lang="en-US" sz="4400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400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?     </a:t>
            </a:r>
            <a:endParaRPr lang="en-US" sz="4400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2051538" y="2883877"/>
            <a:ext cx="1582616" cy="726831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নেপাল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267200" y="2942492"/>
            <a:ext cx="1582616" cy="7268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en-US" dirty="0" err="1" smtClean="0"/>
              <a:t>ভারত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6224953" y="2860430"/>
            <a:ext cx="1582616" cy="7268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বাংলাদেশ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846276" y="5345722"/>
            <a:ext cx="1582616" cy="7268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১৯৮৬ 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4583723" y="5427784"/>
            <a:ext cx="1582616" cy="726831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১৯৮৫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2180492" y="5345722"/>
            <a:ext cx="1582616" cy="7268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১৯৮৪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69964803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34858" y="532763"/>
            <a:ext cx="81856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spc="50" dirty="0" smtClean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bn-BD" sz="4800" spc="50" dirty="0" smtClean="0">
                <a:ln w="0"/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বাড়ির </a:t>
            </a:r>
            <a:r>
              <a:rPr lang="bn-BD" sz="4800" spc="50" dirty="0">
                <a:ln w="0"/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800" spc="50" dirty="0" err="1">
              <a:ln w="0"/>
              <a:solidFill>
                <a:srgbClr val="FF000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90164" y="5124908"/>
            <a:ext cx="9557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সার্ক</a:t>
            </a:r>
            <a:r>
              <a:rPr lang="en-US" sz="3600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 কী ধরণের সহায়তা প্রদান করছে সে সম্পর্কে যা জান তা </a:t>
            </a:r>
            <a:r>
              <a:rPr lang="bn-IN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লিখে আনবে ।</a:t>
            </a:r>
            <a:endParaRPr lang="en-US" sz="3600" dirty="0" err="1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 descr="5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1265" y="1561214"/>
            <a:ext cx="4932120" cy="3282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41143614"/>
      </p:ext>
    </p:extLst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940155"/>
            <a:ext cx="12064621" cy="86509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10232866" y="5985726"/>
            <a:ext cx="386640" cy="40439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0014463" flipH="1">
            <a:off x="6629075" y="5547879"/>
            <a:ext cx="970423" cy="78882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0578060" flipH="1" flipV="1">
            <a:off x="2502395" y="5812894"/>
            <a:ext cx="676771" cy="53854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42937" y="5258504"/>
            <a:ext cx="1953063" cy="1279256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478B402F-6C72-41E8-963A-E6AF092D3D14}"/>
              </a:ext>
            </a:extLst>
          </p:cNvPr>
          <p:cNvSpPr txBox="1"/>
          <p:nvPr/>
        </p:nvSpPr>
        <p:spPr>
          <a:xfrm>
            <a:off x="6504245" y="1675005"/>
            <a:ext cx="549350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400" dirty="0" err="1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4400" dirty="0">
              <a:ln>
                <a:solidFill>
                  <a:srgbClr val="00B050"/>
                </a:solidFill>
              </a:ln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2" name="Picture 11" descr="sa4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62965" y="657797"/>
            <a:ext cx="4952619" cy="3502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62014693"/>
      </p:ext>
    </p:extLst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3" presetClass="entr" presetSubtype="16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/>
        </p:nvCxnSpPr>
        <p:spPr>
          <a:xfrm>
            <a:off x="5861154" y="954737"/>
            <a:ext cx="14990" cy="5591331"/>
          </a:xfrm>
          <a:prstGeom prst="line">
            <a:avLst/>
          </a:prstGeom>
          <a:ln w="762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037988" y="966460"/>
            <a:ext cx="14990" cy="5591331"/>
          </a:xfrm>
          <a:prstGeom prst="line">
            <a:avLst/>
          </a:prstGeom>
          <a:ln w="762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7" name="Horizontal Scroll 26"/>
          <p:cNvSpPr/>
          <p:nvPr/>
        </p:nvSpPr>
        <p:spPr>
          <a:xfrm>
            <a:off x="6206091" y="3387282"/>
            <a:ext cx="5766227" cy="3048689"/>
          </a:xfrm>
          <a:prstGeom prst="horizontalScroll">
            <a:avLst>
              <a:gd name="adj" fmla="val 0"/>
            </a:avLst>
          </a:prstGeom>
          <a:solidFill>
            <a:srgbClr val="00206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2400" dirty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: </a:t>
            </a:r>
            <a:r>
              <a:rPr lang="en-US" sz="2400" dirty="0" smtClean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৬ </a:t>
            </a:r>
            <a:endParaRPr lang="en-US" sz="2400" dirty="0">
              <a:ln w="0"/>
              <a:solidFill>
                <a:srgbClr val="00B0F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lvl="0" algn="ctr"/>
            <a:r>
              <a:rPr lang="en-US" sz="2400" dirty="0" err="1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2400" dirty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: </a:t>
            </a:r>
            <a:r>
              <a:rPr lang="en-US" sz="2400" dirty="0" err="1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বাংলাদেশ</a:t>
            </a:r>
            <a:r>
              <a:rPr lang="en-US" sz="2400" dirty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বিশ্বপরিচয়</a:t>
            </a:r>
            <a:endParaRPr lang="en-US" sz="2400" dirty="0">
              <a:ln w="0"/>
              <a:solidFill>
                <a:srgbClr val="00B0F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err="1" smtClean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2400" dirty="0" smtClean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– ১২তম  </a:t>
            </a:r>
            <a:endParaRPr lang="en-US" sz="2400" dirty="0">
              <a:ln w="0"/>
              <a:solidFill>
                <a:srgbClr val="00B0F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lvl="0" algn="ctr"/>
            <a:r>
              <a:rPr lang="en-US" sz="2400" dirty="0" err="1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400" dirty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: ৪0 </a:t>
            </a:r>
            <a:r>
              <a:rPr lang="en-US" sz="2400" dirty="0" err="1" smtClean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2400" dirty="0" smtClean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lvl="0" algn="ctr"/>
            <a:r>
              <a:rPr lang="en-US" sz="2400" dirty="0" err="1" smtClean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তারিখঃ</a:t>
            </a:r>
            <a:r>
              <a:rPr lang="en-US" sz="2400" dirty="0" smtClean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২৯/১১/২০১৯ </a:t>
            </a:r>
            <a:endParaRPr lang="en-US" sz="2400" dirty="0">
              <a:ln w="0"/>
              <a:solidFill>
                <a:srgbClr val="00B0F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TextBox 3"/>
          <p:cNvSpPr txBox="1"/>
          <p:nvPr/>
        </p:nvSpPr>
        <p:spPr>
          <a:xfrm>
            <a:off x="0" y="3548805"/>
            <a:ext cx="5738191" cy="2677656"/>
          </a:xfrm>
          <a:prstGeom prst="rect">
            <a:avLst/>
          </a:prstGeom>
          <a:solidFill>
            <a:srgbClr val="002060"/>
          </a:solidFill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 err="1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গোলাম</a:t>
            </a:r>
            <a:r>
              <a:rPr lang="en-US" sz="2800" dirty="0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ফারুক</a:t>
            </a:r>
            <a:r>
              <a:rPr lang="en-US" sz="2800" dirty="0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2800" dirty="0">
              <a:ln w="0"/>
              <a:solidFill>
                <a:srgbClr val="00B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</a:t>
            </a:r>
          </a:p>
          <a:p>
            <a:pPr algn="ctr"/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দত্তেরচর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পুরান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বাট্টাজোর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মির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কামাল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হোসেন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দাখিল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মাদ্রাসা</a:t>
            </a:r>
            <a:r>
              <a:rPr lang="bn-IN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বকশিগঞ্জ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জামাল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পুর</a:t>
            </a:r>
            <a:r>
              <a:rPr lang="bn-IN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bn-IN" sz="28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cs typeface="NikoshBAN" panose="02000000000000000000" pitchFamily="2" charset="0"/>
              </a:rPr>
              <a:t>glm.farukict@gmail.com</a:t>
            </a:r>
            <a:endParaRPr lang="en-US" sz="28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52402" y="1547445"/>
            <a:ext cx="3376244" cy="1559170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FFFF00"/>
                </a:solidFill>
              </a:rPr>
              <a:t>শিক্ষক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পরিচিতি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6740770" y="1523999"/>
            <a:ext cx="4220307" cy="1500554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FFC000"/>
                </a:solidFill>
              </a:rPr>
              <a:t>পাঠ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পরিচিতি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14" name="Picture 13" descr="54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78570" y="1505243"/>
            <a:ext cx="1371600" cy="1737360"/>
          </a:xfrm>
          <a:prstGeom prst="rect">
            <a:avLst/>
          </a:prstGeom>
        </p:spPr>
      </p:pic>
      <p:sp>
        <p:nvSpPr>
          <p:cNvPr id="15" name="Oval 14"/>
          <p:cNvSpPr/>
          <p:nvPr/>
        </p:nvSpPr>
        <p:spPr>
          <a:xfrm>
            <a:off x="3540369" y="1"/>
            <a:ext cx="4888523" cy="1090246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/>
              <a:t>পরিচিতি</a:t>
            </a:r>
            <a:r>
              <a:rPr lang="en-US" sz="4400" dirty="0" smtClean="0"/>
              <a:t>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1962476908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575400" y="4119943"/>
            <a:ext cx="3348463" cy="211511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932504" y="1122680"/>
            <a:ext cx="3760201" cy="211511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3889856" y="1215798"/>
            <a:ext cx="3733281" cy="209587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480194" y="332696"/>
            <a:ext cx="5983868" cy="461665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en-US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মনোযোগ</a:t>
            </a:r>
            <a:r>
              <a:rPr lang="en-US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</a:t>
            </a:r>
            <a:r>
              <a:rPr lang="en-US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চিন্তা</a:t>
            </a:r>
            <a:r>
              <a:rPr lang="en-US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 descr="sa3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7512" y="1078524"/>
            <a:ext cx="3383851" cy="2825262"/>
          </a:xfrm>
          <a:prstGeom prst="rect">
            <a:avLst/>
          </a:prstGeom>
        </p:spPr>
      </p:pic>
      <p:pic>
        <p:nvPicPr>
          <p:cNvPr id="12" name="Picture 11" descr="sa4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27401" y="3711470"/>
            <a:ext cx="3636353" cy="2571734"/>
          </a:xfrm>
          <a:prstGeom prst="rect">
            <a:avLst/>
          </a:prstGeom>
        </p:spPr>
      </p:pic>
      <p:pic>
        <p:nvPicPr>
          <p:cNvPr id="14" name="Picture 13" descr="sa7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91366" y="3987917"/>
            <a:ext cx="3686542" cy="2333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01330274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1664676" y="914399"/>
            <a:ext cx="8839200" cy="4536831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rgbClr val="00B050"/>
                </a:solidFill>
              </a:rPr>
              <a:t>বাংলাদেশ</a:t>
            </a:r>
            <a:r>
              <a:rPr lang="en-US" sz="4800" dirty="0" smtClean="0">
                <a:solidFill>
                  <a:srgbClr val="00B050"/>
                </a:solidFill>
              </a:rPr>
              <a:t> ও </a:t>
            </a:r>
            <a:r>
              <a:rPr lang="en-US" sz="4800" dirty="0" err="1" smtClean="0">
                <a:solidFill>
                  <a:srgbClr val="00B050"/>
                </a:solidFill>
              </a:rPr>
              <a:t>আঞ্চলিক</a:t>
            </a:r>
            <a:r>
              <a:rPr lang="en-US" sz="4800" dirty="0" smtClean="0">
                <a:solidFill>
                  <a:srgbClr val="00B050"/>
                </a:solidFill>
              </a:rPr>
              <a:t>  </a:t>
            </a:r>
            <a:r>
              <a:rPr lang="en-US" sz="4800" dirty="0" err="1" smtClean="0">
                <a:solidFill>
                  <a:srgbClr val="00B050"/>
                </a:solidFill>
              </a:rPr>
              <a:t>সহযোগিতা</a:t>
            </a:r>
            <a:r>
              <a:rPr lang="en-US" sz="4800" dirty="0" smtClean="0">
                <a:solidFill>
                  <a:srgbClr val="00B050"/>
                </a:solidFill>
              </a:rPr>
              <a:t> </a:t>
            </a:r>
            <a:endParaRPr lang="en-US" sz="4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6718718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135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594" y="1356118"/>
            <a:ext cx="94015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</a:t>
            </a:r>
            <a:r>
              <a:rPr lang="bn-BD" sz="4400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400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4400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400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…..</a:t>
            </a:r>
            <a:endParaRPr lang="en-US" sz="4400" dirty="0" err="1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61789" y="3242746"/>
            <a:ext cx="10067265" cy="584775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আঞ্চলিক</a:t>
            </a:r>
            <a:r>
              <a:rPr lang="en-US" sz="28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সহযোগিতার</a:t>
            </a:r>
            <a:r>
              <a:rPr lang="en-US" sz="28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গুরুত্ত</a:t>
            </a:r>
            <a:r>
              <a:rPr lang="en-US" sz="28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ব্যাখা</a:t>
            </a:r>
            <a:r>
              <a:rPr lang="en-US" sz="28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b="1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বলতে </a:t>
            </a:r>
            <a:r>
              <a:rPr lang="bn-BD" sz="28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; </a:t>
            </a:r>
            <a:endParaRPr lang="en-US" sz="2800" b="1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85674" y="4312053"/>
            <a:ext cx="10043380" cy="584775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SAARC </a:t>
            </a:r>
            <a:r>
              <a:rPr lang="en-US" sz="32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কার্যাবলী</a:t>
            </a:r>
            <a:r>
              <a:rPr lang="en-US" sz="32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বর্ননা</a:t>
            </a:r>
            <a:r>
              <a:rPr lang="en-US" sz="32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b="1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b="1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6" name="Rectangle 5"/>
          <p:cNvSpPr/>
          <p:nvPr/>
        </p:nvSpPr>
        <p:spPr>
          <a:xfrm>
            <a:off x="293077" y="4995426"/>
            <a:ext cx="871024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সার্কের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সদস্য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রাস্ট্রের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নাম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বলতে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পারবে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0700176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Left Arrow 16"/>
          <p:cNvSpPr/>
          <p:nvPr/>
        </p:nvSpPr>
        <p:spPr>
          <a:xfrm rot="20021475">
            <a:off x="4396874" y="3885745"/>
            <a:ext cx="732768" cy="50066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Arrow 17"/>
          <p:cNvSpPr/>
          <p:nvPr/>
        </p:nvSpPr>
        <p:spPr>
          <a:xfrm rot="5400000">
            <a:off x="5726552" y="1911989"/>
            <a:ext cx="732768" cy="50066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eft Arrow 18"/>
          <p:cNvSpPr/>
          <p:nvPr/>
        </p:nvSpPr>
        <p:spPr>
          <a:xfrm rot="11985265">
            <a:off x="7023083" y="3917664"/>
            <a:ext cx="732768" cy="50066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eft Arrow 19"/>
          <p:cNvSpPr/>
          <p:nvPr/>
        </p:nvSpPr>
        <p:spPr>
          <a:xfrm rot="16200000">
            <a:off x="5809969" y="4622948"/>
            <a:ext cx="626032" cy="50066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Left Arrow 29"/>
          <p:cNvSpPr/>
          <p:nvPr/>
        </p:nvSpPr>
        <p:spPr>
          <a:xfrm rot="9549118">
            <a:off x="7023083" y="2774296"/>
            <a:ext cx="732768" cy="50066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Left Arrow 31"/>
          <p:cNvSpPr/>
          <p:nvPr/>
        </p:nvSpPr>
        <p:spPr>
          <a:xfrm rot="2045348">
            <a:off x="4443747" y="2600249"/>
            <a:ext cx="732768" cy="50066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022075" y="2558042"/>
            <a:ext cx="2098624" cy="1978702"/>
          </a:xfrm>
          <a:prstGeom prst="ellipse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a:blipFill>
          <a:scene3d>
            <a:camera prst="orthographicFront"/>
            <a:lightRig rig="threePt" dir="t"/>
          </a:scene3d>
          <a:sp3d>
            <a:bevelT w="1143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5392614" y="1184032"/>
            <a:ext cx="1688124" cy="633046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শিল্প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23" name="Oval 22"/>
          <p:cNvSpPr/>
          <p:nvPr/>
        </p:nvSpPr>
        <p:spPr>
          <a:xfrm>
            <a:off x="2790093" y="2168768"/>
            <a:ext cx="1570892" cy="715108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সাস্থ্য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24" name="Oval 23"/>
          <p:cNvSpPr/>
          <p:nvPr/>
        </p:nvSpPr>
        <p:spPr>
          <a:xfrm>
            <a:off x="2555631" y="3962398"/>
            <a:ext cx="1887415" cy="832339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খেলাধুলা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26" name="Oval 25"/>
          <p:cNvSpPr/>
          <p:nvPr/>
        </p:nvSpPr>
        <p:spPr>
          <a:xfrm>
            <a:off x="7666893" y="2520461"/>
            <a:ext cx="2157046" cy="715107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যোগাযোগ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27" name="Oval 26"/>
          <p:cNvSpPr/>
          <p:nvPr/>
        </p:nvSpPr>
        <p:spPr>
          <a:xfrm>
            <a:off x="5357446" y="5134708"/>
            <a:ext cx="2086708" cy="668215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নিরাপত্তা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29" name="Oval 28"/>
          <p:cNvSpPr/>
          <p:nvPr/>
        </p:nvSpPr>
        <p:spPr>
          <a:xfrm>
            <a:off x="7690338" y="3974123"/>
            <a:ext cx="1793631" cy="808892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মানব</a:t>
            </a:r>
            <a:r>
              <a:rPr lang="en-US" sz="2400" dirty="0" smtClean="0"/>
              <a:t> </a:t>
            </a:r>
            <a:r>
              <a:rPr lang="en-US" sz="2400" dirty="0" err="1" smtClean="0"/>
              <a:t>সম্পদ</a:t>
            </a: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1" name="Oval 30"/>
          <p:cNvSpPr/>
          <p:nvPr/>
        </p:nvSpPr>
        <p:spPr>
          <a:xfrm>
            <a:off x="2649416" y="0"/>
            <a:ext cx="6963508" cy="1148861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</a:rPr>
              <a:t>সার্কের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</a:rPr>
              <a:t>উন্নয়নের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</a:rPr>
              <a:t>খাত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</a:rPr>
              <a:t>সমুহ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en-US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6685504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30" grpId="0" animBg="1"/>
      <p:bldP spid="32" grpId="0" animBg="1"/>
      <p:bldP spid="3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135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2955" y="5953667"/>
            <a:ext cx="10324707" cy="923330"/>
          </a:xfrm>
          <a:prstGeom prst="rect">
            <a:avLst/>
          </a:prstGeom>
          <a:noFill/>
          <a:ln>
            <a:solidFill>
              <a:schemeClr val="accent6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smtClean="0">
                <a:ln w="0"/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SAARC</a:t>
            </a:r>
            <a:r>
              <a:rPr lang="en-US" sz="2800" dirty="0" smtClean="0">
                <a:ln w="0"/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 smtClean="0">
                <a:ln w="0"/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সদর</a:t>
            </a:r>
            <a:r>
              <a:rPr lang="en-US" sz="3200" dirty="0" smtClean="0">
                <a:ln w="0"/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দপ্তর</a:t>
            </a:r>
            <a:r>
              <a:rPr lang="en-US" sz="3200" dirty="0" smtClean="0">
                <a:ln w="0"/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নেপালের</a:t>
            </a:r>
            <a:r>
              <a:rPr lang="en-US" sz="3200" dirty="0" smtClean="0">
                <a:ln w="0"/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রাজধানী</a:t>
            </a:r>
            <a:r>
              <a:rPr lang="en-US" sz="3200" dirty="0" smtClean="0">
                <a:ln w="0"/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কাঠমন্ডুতে</a:t>
            </a:r>
            <a:r>
              <a:rPr lang="en-US" sz="3200" dirty="0" smtClean="0">
                <a:ln w="0"/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অবস্থিত</a:t>
            </a:r>
            <a:r>
              <a:rPr lang="en-US" sz="3200" dirty="0">
                <a:ln w="0"/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6" name="Right Arrow 5"/>
          <p:cNvSpPr/>
          <p:nvPr/>
        </p:nvSpPr>
        <p:spPr>
          <a:xfrm>
            <a:off x="949569" y="2366376"/>
            <a:ext cx="3609732" cy="1034449"/>
          </a:xfrm>
          <a:prstGeom prst="rightArrow">
            <a:avLst>
              <a:gd name="adj1" fmla="val 50000"/>
              <a:gd name="adj2" fmla="val 65940"/>
            </a:avLst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</a:t>
            </a:r>
            <a:r>
              <a:rPr lang="en-US" sz="32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পূর্নরূপ</a:t>
            </a:r>
            <a:r>
              <a:rPr lang="bn-BD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50531" y="1311679"/>
            <a:ext cx="842084" cy="70788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65523" y="2085521"/>
            <a:ext cx="842084" cy="70788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771670" y="2864804"/>
            <a:ext cx="842084" cy="70788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86667" y="3626192"/>
            <a:ext cx="842084" cy="70788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66811" y="4418773"/>
            <a:ext cx="842084" cy="70788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R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65523" y="5180184"/>
            <a:ext cx="842084" cy="70788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</a:p>
        </p:txBody>
      </p:sp>
      <p:sp>
        <p:nvSpPr>
          <p:cNvPr id="16" name="Right Arrow 15"/>
          <p:cNvSpPr/>
          <p:nvPr/>
        </p:nvSpPr>
        <p:spPr>
          <a:xfrm>
            <a:off x="5688711" y="1540903"/>
            <a:ext cx="467249" cy="2579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072176" y="1361023"/>
            <a:ext cx="1887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n-BD" sz="36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5688711" y="2298787"/>
            <a:ext cx="467249" cy="2579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072175" y="2118907"/>
            <a:ext cx="20375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Asian</a:t>
            </a:r>
            <a:endParaRPr lang="bn-BD" sz="36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5688711" y="3094099"/>
            <a:ext cx="467249" cy="2579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072176" y="2843881"/>
            <a:ext cx="32517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Association</a:t>
            </a:r>
            <a:endParaRPr lang="bn-BD" sz="36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Right Arrow 21"/>
          <p:cNvSpPr/>
          <p:nvPr/>
        </p:nvSpPr>
        <p:spPr>
          <a:xfrm>
            <a:off x="5688711" y="3825130"/>
            <a:ext cx="467249" cy="2579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6072175" y="3645250"/>
            <a:ext cx="2252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For </a:t>
            </a:r>
            <a:endParaRPr lang="bn-BD" sz="36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Right Arrow 23"/>
          <p:cNvSpPr/>
          <p:nvPr/>
        </p:nvSpPr>
        <p:spPr>
          <a:xfrm>
            <a:off x="5688711" y="4620442"/>
            <a:ext cx="467249" cy="2579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6072175" y="4440562"/>
            <a:ext cx="28779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Regional</a:t>
            </a:r>
            <a:endParaRPr lang="bn-BD" sz="36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Right Arrow 25"/>
          <p:cNvSpPr/>
          <p:nvPr/>
        </p:nvSpPr>
        <p:spPr>
          <a:xfrm>
            <a:off x="5688711" y="5313727"/>
            <a:ext cx="467249" cy="2579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6072176" y="5133847"/>
            <a:ext cx="1887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99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Cooperation</a:t>
            </a:r>
            <a:endParaRPr lang="en-US" sz="80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FF9900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0" y="2403231"/>
            <a:ext cx="217165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SAARC 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141786" y="282750"/>
            <a:ext cx="444304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SAARC</a:t>
            </a:r>
            <a:endParaRPr lang="en-US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222070" y="1115089"/>
            <a:ext cx="191374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South </a:t>
            </a:r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4683583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7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/>
      <p:bldP spid="18" grpId="0" animBg="1"/>
      <p:bldP spid="19" grpId="0"/>
      <p:bldP spid="20" grpId="0" animBg="1"/>
      <p:bldP spid="21" grpId="0"/>
      <p:bldP spid="22" grpId="0" animBg="1"/>
      <p:bldP spid="23" grpId="0"/>
      <p:bldP spid="24" grpId="0" animBg="1"/>
      <p:bldP spid="25" grpId="0"/>
      <p:bldP spid="26" grpId="0" animBg="1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135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2022278" y="1367078"/>
            <a:ext cx="1927196" cy="1158047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2022277" y="5493928"/>
            <a:ext cx="1927195" cy="1093695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3949474" y="1694912"/>
            <a:ext cx="74327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SAARC</a:t>
            </a:r>
            <a:r>
              <a:rPr lang="bn-BD" sz="3200" dirty="0" smtClean="0">
                <a:ln w="0"/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n w="0"/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শিশুদের প্রাথমিক শিক্ষা নিয়ে কাজ করে। </a:t>
            </a:r>
            <a:endParaRPr lang="en-US" sz="3200" dirty="0" err="1">
              <a:ln w="0"/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49474" y="3022892"/>
            <a:ext cx="51241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n w="0"/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গ্রামে</a:t>
            </a:r>
            <a:r>
              <a:rPr lang="en-US" sz="3200" dirty="0">
                <a:ln w="0"/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বিশুদ্ধ</a:t>
            </a:r>
            <a:r>
              <a:rPr lang="en-US" sz="3200" dirty="0">
                <a:ln w="0"/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পানির</a:t>
            </a:r>
            <a:r>
              <a:rPr lang="en-US" sz="3200" dirty="0">
                <a:ln w="0"/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সরবরাহ</a:t>
            </a:r>
            <a:r>
              <a:rPr lang="en-US" sz="3200" dirty="0">
                <a:ln w="0"/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>
                <a:ln w="0"/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49475" y="4419110"/>
            <a:ext cx="47032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ln w="0"/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স্বাস্থ্যসম্মত পায়খানা তৈরী করা।</a:t>
            </a:r>
            <a:endParaRPr lang="en-US" sz="3200" dirty="0" err="1">
              <a:ln w="0"/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49474" y="5768212"/>
            <a:ext cx="59588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ln w="0"/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শিশুদের রোগ প্রতিরোধে টিকা দান করা। </a:t>
            </a:r>
            <a:endParaRPr lang="en-US" sz="3200" dirty="0" err="1">
              <a:ln w="0"/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Cloud Callout 11"/>
          <p:cNvSpPr/>
          <p:nvPr/>
        </p:nvSpPr>
        <p:spPr>
          <a:xfrm>
            <a:off x="2997958" y="232014"/>
            <a:ext cx="5736609" cy="1091821"/>
          </a:xfrm>
          <a:prstGeom prst="cloud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সার্কের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কার্যাবলী </a:t>
            </a:r>
            <a:endParaRPr 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2022278" y="2641864"/>
            <a:ext cx="1927195" cy="138890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2022277" y="4147512"/>
            <a:ext cx="1927195" cy="1229678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3039851838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Callout 2"/>
          <p:cNvSpPr/>
          <p:nvPr/>
        </p:nvSpPr>
        <p:spPr>
          <a:xfrm>
            <a:off x="2848708" y="341611"/>
            <a:ext cx="4957812" cy="1651311"/>
          </a:xfrm>
          <a:prstGeom prst="cloud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 descr="download.png">
            <a:extLst>
              <a:ext uri="{FF2B5EF4-FFF2-40B4-BE49-F238E27FC236}">
                <a16:creationId xmlns="" xmlns:a16="http://schemas.microsoft.com/office/drawing/2014/main" id="{55DDE543-2D4F-464E-9392-F26CE69EEB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3960" y="2590451"/>
            <a:ext cx="3258385" cy="243125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C3F59C85-18F1-452A-82CA-8D827BF99780}"/>
              </a:ext>
            </a:extLst>
          </p:cNvPr>
          <p:cNvSpPr txBox="1"/>
          <p:nvPr/>
        </p:nvSpPr>
        <p:spPr>
          <a:xfrm>
            <a:off x="1291044" y="5596417"/>
            <a:ext cx="98455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সার্কের</a:t>
            </a:r>
            <a:r>
              <a:rPr lang="en-US" sz="3600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বিভিন্ন উন্নয়নমূলক </a:t>
            </a:r>
            <a:r>
              <a:rPr lang="bn-BD" sz="3600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dirty="0" err="1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en-US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xmlns="" val="2087657182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288</Words>
  <Application>Microsoft Office PowerPoint</Application>
  <PresentationFormat>Custom</PresentationFormat>
  <Paragraphs>92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Nargis Akter</dc:creator>
  <cp:lastModifiedBy>HC</cp:lastModifiedBy>
  <cp:revision>80</cp:revision>
  <dcterms:created xsi:type="dcterms:W3CDTF">2019-11-01T16:25:23Z</dcterms:created>
  <dcterms:modified xsi:type="dcterms:W3CDTF">2019-11-29T10:26:18Z</dcterms:modified>
</cp:coreProperties>
</file>