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2" r:id="rId2"/>
    <p:sldId id="256" r:id="rId3"/>
    <p:sldId id="267" r:id="rId4"/>
    <p:sldId id="258" r:id="rId5"/>
    <p:sldId id="257" r:id="rId6"/>
    <p:sldId id="271" r:id="rId7"/>
    <p:sldId id="272" r:id="rId8"/>
    <p:sldId id="274" r:id="rId9"/>
    <p:sldId id="259" r:id="rId10"/>
    <p:sldId id="273" r:id="rId11"/>
    <p:sldId id="263" r:id="rId12"/>
    <p:sldId id="261" r:id="rId13"/>
    <p:sldId id="265" r:id="rId14"/>
    <p:sldId id="268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das" initials="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EEEDDC"/>
    <a:srgbClr val="4D8CA3"/>
    <a:srgbClr val="4983A7"/>
    <a:srgbClr val="487DA8"/>
    <a:srgbClr val="3E94B2"/>
    <a:srgbClr val="328FBE"/>
    <a:srgbClr val="208DD0"/>
    <a:srgbClr val="3089C0"/>
    <a:srgbClr val="3B87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C8D3E-4AE6-4047-A73C-FCB7C2C9373C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9A44D-2A43-4937-A4EF-595DB2BA1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5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ঠের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প্রতি শিক্ষার্থীদের মনোযোগ আকর্ষণ করা যেতে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33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sz="1200" dirty="0" smtClean="0">
                <a:latin typeface="NikoshBAN" pitchFamily="2" charset="0"/>
                <a:cs typeface="NikoshBAN" pitchFamily="2" charset="0"/>
              </a:rPr>
              <a:t>স্বতঃসিদ্ধের ব্যবহার দেখিয়ে</a:t>
            </a:r>
            <a:r>
              <a:rPr lang="bn-IN" sz="1200" baseline="0" dirty="0" smtClean="0">
                <a:latin typeface="NikoshBAN" pitchFamily="2" charset="0"/>
                <a:cs typeface="NikoshBAN" pitchFamily="2" charset="0"/>
              </a:rPr>
              <a:t> সমীকরনে তা প্রয়োগ করার দক্ষতা অর্জনে সহায়তা করা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শিক্ষার্থী</a:t>
            </a:r>
            <a:r>
              <a:rPr lang="bn-IN" baseline="0" dirty="0" smtClean="0"/>
              <a:t> বোর্ডে সমীকরণটির সমাধান যে্ন করতে পারে তার প্রয়োজনীয় সহায়তা শিক্ষক করতে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12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সময়---৫ মিনিট।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/>
              <a:t>শিক্ষক</a:t>
            </a:r>
            <a:r>
              <a:rPr lang="bn-IN" baseline="0" dirty="0" smtClean="0"/>
              <a:t> </a:t>
            </a:r>
            <a:r>
              <a:rPr lang="en-US" baseline="0" dirty="0" err="1" smtClean="0"/>
              <a:t>সমীকরণটি</a:t>
            </a:r>
            <a:r>
              <a:rPr lang="bn-IN" baseline="0" dirty="0" smtClean="0"/>
              <a:t> শিক্ষার্থীদের দ্বারা বোর্ডে </a:t>
            </a:r>
            <a:r>
              <a:rPr lang="en-US" baseline="0" dirty="0" err="1" smtClean="0"/>
              <a:t>সমাধানের</a:t>
            </a:r>
            <a:r>
              <a:rPr lang="bn-IN" baseline="0" dirty="0" smtClean="0"/>
              <a:t> সহায়তা করতে পারেন এবং প্রয়োজনে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প্রশ্নত্তোরের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মাধ্যমে</a:t>
            </a:r>
            <a:r>
              <a:rPr lang="bn-IN" baseline="0" dirty="0" smtClean="0"/>
              <a:t> ব্যাখ্যা দিতে পারেন।</a:t>
            </a: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18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সময়-----৫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মিনিট। সঠিক উত্তরগুলো</a:t>
            </a:r>
            <a:r>
              <a:rPr lang="bn-IN" baseline="0" dirty="0" smtClean="0"/>
              <a:t> শিক্ষার্থীদের দ্বারা বোর্ডে অংকনের সহায়তা করতে পারেন এবং প্রয়োজনে ব্যাখ্যা দিতে পারেন।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58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/>
              <a:t>প্রশ্নের</a:t>
            </a:r>
            <a:r>
              <a:rPr lang="bn-IN" baseline="0" dirty="0" smtClean="0"/>
              <a:t> উত্তর দেওয়ার প্রাথমিক ধারনা শিক্ষার্থীদের বুঝিয়ে দেওয়া যেতে </a:t>
            </a:r>
            <a:r>
              <a:rPr lang="en-US" baseline="0" dirty="0" err="1" smtClean="0"/>
              <a:t>পারে</a:t>
            </a:r>
            <a:r>
              <a:rPr lang="bn-IN" baseline="0" dirty="0" smtClean="0"/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42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ধন্যবাদ</a:t>
            </a:r>
            <a:r>
              <a:rPr lang="bn-IN" baseline="0" dirty="0" smtClean="0"/>
              <a:t> জানিয়ে শ্রেণির কাজ সমাপ্ত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ঘো</a:t>
            </a:r>
            <a:r>
              <a:rPr lang="bn-IN" baseline="0" smtClean="0"/>
              <a:t>ষণা করা যেতে পারে।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40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স্লা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ই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ডটি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হাইড করে রাখা যেতে পারে।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41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800" dirty="0" smtClean="0">
                <a:latin typeface="NikoshBAN" pitchFamily="2" charset="0"/>
                <a:cs typeface="NikoshBAN" pitchFamily="2" charset="0"/>
              </a:rPr>
              <a:t>দুপাশের পাল্লা ওঠানামা</a:t>
            </a:r>
            <a:r>
              <a:rPr lang="bn-BD" sz="1800" baseline="0" dirty="0" smtClean="0">
                <a:latin typeface="NikoshBAN" pitchFamily="2" charset="0"/>
                <a:cs typeface="NikoshBAN" pitchFamily="2" charset="0"/>
              </a:rPr>
              <a:t> করছে</a:t>
            </a:r>
            <a:r>
              <a:rPr lang="bn-IN" sz="1800" baseline="0" dirty="0" smtClean="0">
                <a:latin typeface="NikoshBAN" pitchFamily="2" charset="0"/>
                <a:cs typeface="NikoshBAN" pitchFamily="2" charset="0"/>
              </a:rPr>
              <a:t>। স্লাইডটি দেখিয়ে পাঠের অনুকুল পরিবেশ সৃস্টির সহায়তা করা যেতে পারে। </a:t>
            </a:r>
            <a:endParaRPr lang="en-US" sz="1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9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আপেলকে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কি ধরা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হয়েছে?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কমলাকে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কি ধ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রা হয়ে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ছে? ১ম সমীকরণের চলক কী? ২য় সমীকরণের চলক কী কী? প্রশ্ন করে  পাঠ ঘোষণা করা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4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হাইড করে রাখা যেতে পারে অথবা দেখানো যেতে পারে।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27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চিহ্নিত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অংশের নাম কী? সরল সমীকরণ কাকে বলে? প্রশ্ন করে শিক্ষার্থীদের নিকট থেকে উত্তর জানার চেষ্টা করা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85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শিক্ষার্থীদের</a:t>
            </a:r>
            <a:r>
              <a:rPr lang="bn-IN" baseline="0" dirty="0" smtClean="0"/>
              <a:t> নিকট থেকে প্রদত্ত প্রশ্নের উত্তর জানার সহায়তা করা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40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সময়---২ মিনিট।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প্রয়জনে শিক্ষক প্রশ্নত্তোরের মা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ধ্য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মে সঠিক উত্তরটি নির্ণয়ে  সহায়তা করতে পারেন।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08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যোগ/বিয়োগ/গুন/ভাগ করে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কী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হয়েছে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প্রশ্ন করে স্বতঃসিদ্ধের ধারনা শিক্ষার্থীদের জানানো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4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hyperlink" Target="mailto:&#2478;&#2503;&#2439;&#2482;-shabujnamuri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533400"/>
            <a:ext cx="8001000" cy="571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</a:rPr>
              <a:t>সবাইকে স্বাগতম</a:t>
            </a:r>
          </a:p>
          <a:p>
            <a:pPr algn="ctr"/>
            <a:endParaRPr lang="bn-IN" sz="5400" dirty="0">
              <a:solidFill>
                <a:srgbClr val="002060"/>
              </a:solidFill>
            </a:endParaRPr>
          </a:p>
          <a:p>
            <a:pPr algn="ctr"/>
            <a:endParaRPr lang="bn-IN" sz="5400" dirty="0" smtClean="0">
              <a:solidFill>
                <a:srgbClr val="002060"/>
              </a:solidFill>
            </a:endParaRPr>
          </a:p>
          <a:p>
            <a:pPr algn="ctr"/>
            <a:endParaRPr lang="bn-IN" sz="5400" dirty="0">
              <a:solidFill>
                <a:srgbClr val="002060"/>
              </a:solidFill>
            </a:endParaRPr>
          </a:p>
          <a:p>
            <a:pPr algn="ctr"/>
            <a:endParaRPr lang="bn-IN" sz="5400" dirty="0" smtClean="0">
              <a:solidFill>
                <a:srgbClr val="002060"/>
              </a:solidFill>
            </a:endParaRPr>
          </a:p>
          <a:p>
            <a:pPr algn="ctr"/>
            <a:r>
              <a:rPr lang="bn-IN" sz="5400" dirty="0" smtClean="0">
                <a:solidFill>
                  <a:srgbClr val="002060"/>
                </a:solidFill>
              </a:rPr>
              <a:t> </a:t>
            </a:r>
            <a:endParaRPr lang="en-US" sz="5400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05000"/>
            <a:ext cx="3505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68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10625"/>
            <a:ext cx="7924800" cy="584775"/>
          </a:xfrm>
          <a:prstGeom prst="rect">
            <a:avLst/>
          </a:prstGeom>
          <a:solidFill>
            <a:srgbClr val="ECE7F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স্বতঃসিদ্ধের ব্যবহার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" y="1676400"/>
            <a:ext cx="7924800" cy="584775"/>
          </a:xfrm>
          <a:prstGeom prst="rect">
            <a:avLst/>
          </a:prstGeom>
          <a:solidFill>
            <a:srgbClr val="F0F9E7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3x =12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সমীকরণে উল্লেখিত স্বতঃসিদ্ধ চারটির ব্যবহার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539425"/>
            <a:ext cx="7924800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3x 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5=12 + 5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 3x + 5 = 17.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( যোগ 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429000"/>
            <a:ext cx="7924800" cy="584775"/>
          </a:xfrm>
          <a:prstGeom prst="rect">
            <a:avLst/>
          </a:prstGeom>
          <a:solidFill>
            <a:srgbClr val="F0F9E7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3x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5=12 </a:t>
            </a:r>
            <a:r>
              <a:rPr lang="en-US" sz="3200" dirty="0" smtClean="0">
                <a:latin typeface="Times New Roman"/>
                <a:cs typeface="Times New Roman"/>
              </a:rPr>
              <a:t>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 3x </a:t>
            </a:r>
            <a:r>
              <a:rPr lang="en-US" sz="3200" dirty="0" smtClean="0">
                <a:latin typeface="Times New Roman"/>
                <a:cs typeface="Times New Roman"/>
                <a:sym typeface="Symbol"/>
              </a:rPr>
              <a:t>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5 =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( বিয়োগ 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" y="4389780"/>
            <a:ext cx="7924800" cy="584775"/>
          </a:xfrm>
          <a:prstGeom prst="rect">
            <a:avLst/>
          </a:prstGeom>
          <a:solidFill>
            <a:srgbClr val="E7F9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3x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5=12 </a:t>
            </a:r>
            <a:r>
              <a:rPr lang="en-US" sz="3200" b="1" dirty="0">
                <a:latin typeface="Times New Roman"/>
                <a:cs typeface="Times New Roman"/>
              </a:rPr>
              <a:t>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 15x  = 60. 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( গুন 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21030" y="5304180"/>
                <a:ext cx="7924800" cy="791820"/>
              </a:xfrm>
              <a:prstGeom prst="rect">
                <a:avLst/>
              </a:prstGeom>
              <a:solidFill>
                <a:srgbClr val="ECE7F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  <a:sym typeface="Wingdings"/>
                  </a:rPr>
                  <a:t>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3x 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÷</a:t>
                </a:r>
                <a:r>
                  <a:rPr lang="bn-BD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5=12 </a:t>
                </a:r>
                <a:r>
                  <a:rPr lang="en-US" sz="3200" b="1" dirty="0" smtClean="0">
                    <a:latin typeface="Times New Roman"/>
                    <a:cs typeface="Times New Roman"/>
                  </a:rPr>
                  <a:t>÷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5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 </a:t>
                </a:r>
                <a:r>
                  <a:rPr lang="bn-BD" sz="32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sym typeface="Symbol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/>
                            <a:sym typeface="Symbol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sym typeface="Symbol"/>
                          </a:rPr>
                          <m:t>5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  <a:sym typeface="Symbol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sym typeface="Symbol"/>
                          </a:rPr>
                          <m:t>12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sym typeface="Symbol"/>
                          </a:rPr>
                          <m:t>5</m:t>
                        </m:r>
                      </m:den>
                    </m:f>
                  </m:oMath>
                </a14:m>
                <a:r>
                  <a:rPr lang="bn-BD" sz="32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  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( ভাগ )</a:t>
                </a:r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30" y="5304180"/>
                <a:ext cx="7924800" cy="791820"/>
              </a:xfrm>
              <a:prstGeom prst="rect">
                <a:avLst/>
              </a:prstGeom>
              <a:blipFill rotWithShape="1">
                <a:blip r:embed="rId3"/>
                <a:stretch>
                  <a:fillRect l="-1919" b="-12782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65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1075" y="634425"/>
            <a:ext cx="7181850" cy="584775"/>
          </a:xfrm>
          <a:prstGeom prst="rect">
            <a:avLst/>
          </a:prstGeom>
          <a:solidFill>
            <a:srgbClr val="E5F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সমীকরণটির সমাধান করতে চেস্টা করি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1333500"/>
            <a:ext cx="7181850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lowchart: Process 4"/>
          <p:cNvSpPr/>
          <p:nvPr/>
        </p:nvSpPr>
        <p:spPr>
          <a:xfrm>
            <a:off x="1905000" y="2590800"/>
            <a:ext cx="5105400" cy="612648"/>
          </a:xfrm>
          <a:prstGeom prst="flowChartProcess">
            <a:avLst/>
          </a:prstGeom>
          <a:solidFill>
            <a:srgbClr val="4D8CA3"/>
          </a:solidFill>
          <a:ln>
            <a:solidFill>
              <a:srgbClr val="4D8C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5x 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 7 = x + 13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0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2057400"/>
            <a:ext cx="7772400" cy="1077218"/>
          </a:xfrm>
          <a:prstGeom prst="rect">
            <a:avLst/>
          </a:prstGeom>
          <a:solidFill>
            <a:srgbClr val="E7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নিচের সমীকরণটির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শুদ্ধি পরীক্ষাসহ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সমাধান কর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2x </a:t>
            </a:r>
            <a:r>
              <a:rPr lang="en-US" sz="3200" b="1" dirty="0" smtClean="0">
                <a:latin typeface="Times New Roman"/>
                <a:cs typeface="Times New Roman"/>
              </a:rPr>
              <a:t>–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>
                <a:latin typeface="Times New Roman"/>
                <a:cs typeface="Times New Roman"/>
              </a:rPr>
              <a:t>– </a:t>
            </a:r>
            <a:r>
              <a:rPr lang="en-US" sz="3200" b="1" dirty="0" smtClean="0">
                <a:latin typeface="Times New Roman"/>
                <a:cs typeface="Times New Roman"/>
              </a:rPr>
              <a:t>3x</a:t>
            </a:r>
            <a:r>
              <a:rPr lang="en-US" sz="3200" dirty="0" smtClean="0">
                <a:latin typeface="Times New Roman"/>
                <a:cs typeface="Times New Roman"/>
              </a:rPr>
              <a:t>.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6600" y="838200"/>
            <a:ext cx="7772400" cy="646331"/>
          </a:xfrm>
          <a:prstGeom prst="rect">
            <a:avLst/>
          </a:prstGeom>
          <a:solidFill>
            <a:srgbClr val="FEE2F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3962400"/>
            <a:ext cx="7620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4x </a:t>
            </a:r>
            <a:r>
              <a:rPr lang="en-US" sz="4400" b="1" dirty="0">
                <a:solidFill>
                  <a:srgbClr val="002060"/>
                </a:solidFill>
                <a:latin typeface="Times New Roman"/>
                <a:cs typeface="Times New Roman"/>
              </a:rPr>
              <a:t>– 8</a:t>
            </a:r>
            <a:r>
              <a:rPr lang="en-US" sz="44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= </a:t>
            </a:r>
            <a:r>
              <a:rPr lang="en-US" sz="4400" b="1" dirty="0">
                <a:solidFill>
                  <a:srgbClr val="002060"/>
                </a:solidFill>
                <a:latin typeface="Times New Roman"/>
                <a:cs typeface="Times New Roman"/>
              </a:rPr>
              <a:t>x </a:t>
            </a:r>
            <a:r>
              <a:rPr lang="en-US" sz="44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+7 </a:t>
            </a:r>
            <a:endParaRPr lang="en-US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039356"/>
              </p:ext>
            </p:extLst>
          </p:nvPr>
        </p:nvGraphicFramePr>
        <p:xfrm>
          <a:off x="4508500" y="3346450"/>
          <a:ext cx="1270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126720" imgH="164880" progId="Equation.3">
                  <p:embed/>
                </p:oleObj>
              </mc:Choice>
              <mc:Fallback>
                <p:oleObj name="Equation" r:id="rId4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08500" y="3346450"/>
                        <a:ext cx="1270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979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3353812"/>
            <a:ext cx="7543800" cy="3046988"/>
          </a:xfrm>
          <a:prstGeom prst="rect">
            <a:avLst/>
          </a:prstGeom>
          <a:solidFill>
            <a:srgbClr val="F0F9E7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একটি সমীকরণের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কয়টি পক্ষ থাকে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3x = 12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= কত?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সমীকরণ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সমাধানের জন্য কয়টি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স্বতঃসিদ্ধ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ব্যবহৃত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চলকের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মানকে কী বলা হয়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ধ্রুবরাশি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কাকে বলে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৬। চলকের মান যাচাইয়ের জন্য কী করা হয়?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57200"/>
            <a:ext cx="7543800" cy="707886"/>
          </a:xfrm>
          <a:prstGeom prst="rect">
            <a:avLst/>
          </a:prstGeom>
          <a:solidFill>
            <a:srgbClr val="FEF0E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193" t="5960" r="-45193" b="13848"/>
          <a:stretch/>
        </p:blipFill>
        <p:spPr>
          <a:xfrm>
            <a:off x="762000" y="1295400"/>
            <a:ext cx="7543800" cy="1981200"/>
          </a:xfrm>
          <a:prstGeom prst="rect">
            <a:avLst/>
          </a:prstGeom>
          <a:solidFill>
            <a:srgbClr val="EEEDDC"/>
          </a:solidFill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7408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077200" cy="646331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8077200" cy="2554545"/>
          </a:xfrm>
          <a:prstGeom prst="rect">
            <a:avLst/>
          </a:prstGeom>
          <a:solidFill>
            <a:srgbClr val="ECE7F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5y </a:t>
            </a:r>
            <a:r>
              <a:rPr lang="en-US" sz="3200" dirty="0" smtClean="0">
                <a:latin typeface="Times New Roman"/>
                <a:cs typeface="Times New Roman"/>
              </a:rPr>
              <a:t>– 2 = 3y + 8.</a:t>
            </a:r>
            <a:endParaRPr lang="bn-BD" sz="3200" dirty="0" smtClean="0">
              <a:latin typeface="Times New Roman"/>
              <a:cs typeface="Times New Roman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ক. সমীকরণটির বামপক্ষ থেকে ডানপক্ষ বিয়োগ কর।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খ. সমীকরণটি সমাধান কর এবং সমাধানের শুদ্ধি পরীক্ষা কর।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গ. সমীকরণটির বামপক্ষে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যোগ এবং ডানপক্ষ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হতে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বিয়োগ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করে সমীকরণটি সমাধান কর 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সমাধানের শুদ্ধি পরীক্ষা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0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7620000" cy="5638801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3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1800" y="3352800"/>
            <a:ext cx="41148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n-IN" sz="3600" dirty="0" smtClean="0">
              <a:blipFill>
                <a:blip r:embed="rId3"/>
                <a:tile tx="0" ty="0" sx="100000" sy="100000" flip="none" algn="tl"/>
              </a:blipFill>
            </a:endParaRPr>
          </a:p>
          <a:p>
            <a:pPr algn="ctr"/>
            <a:r>
              <a:rPr lang="bn-IN" sz="3600" dirty="0" smtClean="0">
                <a:blipFill>
                  <a:blip r:embed="rId3"/>
                  <a:tile tx="0" ty="0" sx="100000" sy="100000" flip="none" algn="tl"/>
                </a:blipFill>
              </a:rPr>
              <a:t>শিক্ষক পরিচিতি</a:t>
            </a:r>
          </a:p>
          <a:p>
            <a:pPr algn="ctr"/>
            <a:r>
              <a:rPr lang="bn-IN" sz="2400" dirty="0" smtClean="0">
                <a:solidFill>
                  <a:srgbClr val="33CC33"/>
                </a:solidFill>
              </a:rPr>
              <a:t>মোঃআনিছুর রহমান(সবুজ) </a:t>
            </a:r>
          </a:p>
          <a:p>
            <a:pPr algn="ctr"/>
            <a:r>
              <a:rPr lang="bn-IN" sz="2400" dirty="0" smtClean="0">
                <a:blipFill>
                  <a:blip r:embed="rId3"/>
                  <a:tile tx="0" ty="0" sx="100000" sy="100000" flip="none" algn="tl"/>
                </a:blipFill>
              </a:rPr>
              <a:t>সহকারী শিক্ষক(বিএস সি) </a:t>
            </a:r>
          </a:p>
          <a:p>
            <a:pPr algn="ctr"/>
            <a:r>
              <a:rPr lang="bn-IN" sz="2400" dirty="0" smtClean="0">
                <a:solidFill>
                  <a:srgbClr val="7030A0"/>
                </a:solidFill>
              </a:rPr>
              <a:t>গোড়ল দাখিল মাদরাসা </a:t>
            </a:r>
          </a:p>
          <a:p>
            <a:pPr algn="ctr"/>
            <a:r>
              <a:rPr lang="bn-IN" sz="2400" dirty="0" smtClean="0">
                <a:blipFill>
                  <a:blip r:embed="rId3"/>
                  <a:tile tx="0" ty="0" sx="100000" sy="100000" flip="none" algn="tl"/>
                </a:blipFill>
              </a:rPr>
              <a:t>কালীগঞ্জ,লালমনিরহাট</a:t>
            </a:r>
          </a:p>
          <a:p>
            <a:pPr algn="ctr"/>
            <a:r>
              <a:rPr lang="bn-IN" sz="2400" dirty="0" smtClean="0">
                <a:solidFill>
                  <a:srgbClr val="33CC33"/>
                </a:solidFill>
              </a:rPr>
              <a:t>মোবাইল-০১৭২৩৩১৪১৩৮</a:t>
            </a:r>
          </a:p>
          <a:p>
            <a:pPr algn="ctr"/>
            <a:r>
              <a:rPr lang="bn-IN" dirty="0" smtClean="0">
                <a:blipFill>
                  <a:blip r:embed="rId3"/>
                  <a:tile tx="0" ty="0" sx="100000" sy="100000" flip="none" algn="tl"/>
                </a:blipFill>
                <a:hlinkClick r:id="rId4"/>
              </a:rPr>
              <a:t>মেইল-</a:t>
            </a:r>
            <a:r>
              <a:rPr lang="en-US" dirty="0" smtClean="0">
                <a:blipFill>
                  <a:blip r:embed="rId3"/>
                  <a:tile tx="0" ty="0" sx="100000" sy="100000" flip="none" algn="tl"/>
                </a:blipFill>
                <a:hlinkClick r:id="rId4"/>
              </a:rPr>
              <a:t>shabujnamuri@gmail.com</a:t>
            </a:r>
            <a:r>
              <a:rPr lang="en-US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endParaRPr lang="bn-IN" dirty="0" smtClean="0">
              <a:blipFill>
                <a:blip r:embed="rId3"/>
                <a:tile tx="0" ty="0" sx="100000" sy="100000" flip="none" algn="tl"/>
              </a:blipFill>
            </a:endParaRPr>
          </a:p>
          <a:p>
            <a:pPr algn="ctr"/>
            <a:endParaRPr lang="en-US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533400"/>
            <a:ext cx="3124200" cy="2819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Rectangle 7"/>
          <p:cNvSpPr/>
          <p:nvPr/>
        </p:nvSpPr>
        <p:spPr>
          <a:xfrm>
            <a:off x="4546600" y="228600"/>
            <a:ext cx="43688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-পাঠ পরিচিতি- </a:t>
            </a:r>
          </a:p>
          <a:p>
            <a:pPr algn="ctr"/>
            <a:r>
              <a:rPr lang="bn-IN" sz="2400" dirty="0" smtClean="0">
                <a:solidFill>
                  <a:schemeClr val="accent2"/>
                </a:solidFill>
              </a:rPr>
              <a:t>বিষয়-গণিত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৬ষ্ট-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শ্রেণি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200" dirty="0" smtClean="0">
              <a:solidFill>
                <a:srgbClr val="7030A0"/>
              </a:solidFill>
            </a:endParaRPr>
          </a:p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আজকের পাঠ-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সরল </a:t>
            </a: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</a:p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পঞ্চম-অধ্যয়</a:t>
            </a:r>
          </a:p>
          <a:p>
            <a:pPr algn="ctr"/>
            <a:endParaRPr lang="bn-IN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600" y="3581400"/>
            <a:ext cx="4368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5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3657600" cy="32004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pSp>
        <p:nvGrpSpPr>
          <p:cNvPr id="7" name="Group 6"/>
          <p:cNvGrpSpPr/>
          <p:nvPr/>
        </p:nvGrpSpPr>
        <p:grpSpPr>
          <a:xfrm>
            <a:off x="4475200" y="609600"/>
            <a:ext cx="4135400" cy="3200400"/>
            <a:chOff x="304800" y="762000"/>
            <a:chExt cx="8334375" cy="394335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" y="762000"/>
              <a:ext cx="8334375" cy="394335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cxnSp>
          <p:nvCxnSpPr>
            <p:cNvPr id="9" name="Straight Connector 8"/>
            <p:cNvCxnSpPr/>
            <p:nvPr/>
          </p:nvCxnSpPr>
          <p:spPr>
            <a:xfrm rot="5400000">
              <a:off x="381000" y="1676400"/>
              <a:ext cx="1981200" cy="1219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Isosceles Triangle 9"/>
            <p:cNvSpPr/>
            <p:nvPr/>
          </p:nvSpPr>
          <p:spPr>
            <a:xfrm>
              <a:off x="1981202" y="2467987"/>
              <a:ext cx="1148537" cy="808614"/>
            </a:xfrm>
            <a:prstGeom prst="triangle">
              <a:avLst>
                <a:gd name="adj" fmla="val 39195"/>
              </a:avLst>
            </a:prstGeom>
            <a:solidFill>
              <a:srgbClr val="69D8FF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5"/>
            <a:srcRect l="7339" t="18824" r="11927"/>
            <a:stretch>
              <a:fillRect/>
            </a:stretch>
          </p:blipFill>
          <p:spPr bwMode="auto">
            <a:xfrm>
              <a:off x="6629400" y="1981200"/>
              <a:ext cx="838200" cy="65722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12" name="Isosceles Triangle 11"/>
            <p:cNvSpPr/>
            <p:nvPr/>
          </p:nvSpPr>
          <p:spPr>
            <a:xfrm>
              <a:off x="956417" y="2467987"/>
              <a:ext cx="896974" cy="808611"/>
            </a:xfrm>
            <a:prstGeom prst="triangle">
              <a:avLst>
                <a:gd name="adj" fmla="val 54310"/>
              </a:avLst>
            </a:prstGeom>
            <a:solidFill>
              <a:srgbClr val="DA8FFF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Isosceles Triangle 12"/>
          <p:cNvSpPr/>
          <p:nvPr/>
        </p:nvSpPr>
        <p:spPr>
          <a:xfrm>
            <a:off x="5264296" y="1865796"/>
            <a:ext cx="679304" cy="820254"/>
          </a:xfrm>
          <a:prstGeom prst="triangle">
            <a:avLst>
              <a:gd name="adj" fmla="val 353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7379266" y="1466850"/>
            <a:ext cx="926534" cy="982869"/>
          </a:xfrm>
          <a:prstGeom prst="triangle">
            <a:avLst>
              <a:gd name="adj" fmla="val 459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4763497" y="1865798"/>
            <a:ext cx="552681" cy="820250"/>
          </a:xfrm>
          <a:prstGeom prst="triangle">
            <a:avLst>
              <a:gd name="adj" fmla="val 543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7361868" y="2430251"/>
            <a:ext cx="945234" cy="209693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8806" y="4572000"/>
            <a:ext cx="3658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প্রতি পাশের বস্তুর ওজন কত?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75200" y="3962400"/>
            <a:ext cx="413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দুপাশ  সমান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1030" y="3962400"/>
            <a:ext cx="3646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দুপাশ সমান নয়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3890" y="5029200"/>
            <a:ext cx="3658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অজানা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89496" y="5715000"/>
            <a:ext cx="152400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= 4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10400" y="5715000"/>
            <a:ext cx="152400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75201" y="4419600"/>
            <a:ext cx="413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x, y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কে কী বলা হয়?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54728" y="5029200"/>
            <a:ext cx="413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অজ্ঞাত রাশি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8806" y="609600"/>
            <a:ext cx="3646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দুপাশ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8400" y="5715000"/>
            <a:ext cx="152400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13497" y="5715000"/>
            <a:ext cx="152400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88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9" grpId="0"/>
      <p:bldP spid="21" grpId="0"/>
      <p:bldP spid="24" grpId="0"/>
      <p:bldP spid="25" grpId="0"/>
      <p:bldP spid="4" grpId="0" animBg="1"/>
      <p:bldP spid="26" grpId="0" animBg="1"/>
      <p:bldP spid="27" grpId="0"/>
      <p:bldP spid="28" grpId="0"/>
      <p:bldP spid="22" grpId="0"/>
      <p:bldP spid="23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05" y="1295016"/>
            <a:ext cx="657472" cy="679981"/>
          </a:xfrm>
          <a:prstGeom prst="rect">
            <a:avLst/>
          </a:prstGeom>
          <a:ln>
            <a:noFill/>
          </a:ln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128" y="1295016"/>
            <a:ext cx="657472" cy="696990"/>
          </a:xfrm>
          <a:prstGeom prst="rect">
            <a:avLst/>
          </a:prstGeom>
          <a:ln>
            <a:noFill/>
          </a:ln>
        </p:spPr>
      </p:pic>
      <p:sp>
        <p:nvSpPr>
          <p:cNvPr id="34" name="TextBox 33"/>
          <p:cNvSpPr txBox="1"/>
          <p:nvPr/>
        </p:nvSpPr>
        <p:spPr>
          <a:xfrm>
            <a:off x="2571588" y="1285971"/>
            <a:ext cx="47641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35122" y="1295017"/>
            <a:ext cx="47628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67319" y="1310546"/>
            <a:ext cx="47628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233" y="1341106"/>
            <a:ext cx="657472" cy="696990"/>
          </a:xfrm>
          <a:prstGeom prst="rect">
            <a:avLst/>
          </a:prstGeom>
          <a:ln>
            <a:noFill/>
          </a:ln>
        </p:spPr>
      </p:pic>
      <p:sp>
        <p:nvSpPr>
          <p:cNvPr id="48" name="TextBox 47"/>
          <p:cNvSpPr txBox="1"/>
          <p:nvPr/>
        </p:nvSpPr>
        <p:spPr>
          <a:xfrm>
            <a:off x="638005" y="42920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19950" y="42920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15350" y="43682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63150" y="43682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010950" y="43682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82550" y="39110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1653" y="17526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72350" y="17526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31355" y="17526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00800" y="1396425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91550" y="13716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3399" y="2438400"/>
            <a:ext cx="8044303" cy="584775"/>
          </a:xfrm>
          <a:prstGeom prst="rect">
            <a:avLst/>
          </a:prstGeom>
          <a:solidFill>
            <a:srgbClr val="EAFFD5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2x + 1 = x + 3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3398" y="5029200"/>
            <a:ext cx="8077202" cy="584775"/>
          </a:xfrm>
          <a:prstGeom prst="rect">
            <a:avLst/>
          </a:prstGeom>
          <a:solidFill>
            <a:srgbClr val="ECE7F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2x  +  y  =  2y  –  3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1307" y="3124200"/>
            <a:ext cx="8079293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একঘাতবিশিষ্ট অজ্ঞাত চলকের সমীকরণ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5606" y="5739825"/>
            <a:ext cx="8074994" cy="584775"/>
          </a:xfrm>
          <a:prstGeom prst="rect">
            <a:avLst/>
          </a:prstGeom>
          <a:solidFill>
            <a:srgbClr val="E1F2C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একঘাতবিশিষ্ট অজ্ঞাত দুটি চলকের সমীকরণ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02708" y="511314"/>
            <a:ext cx="8074994" cy="70788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সরল সমীকরণ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4" t="8909" r="23512" b="9278"/>
          <a:stretch/>
        </p:blipFill>
        <p:spPr>
          <a:xfrm>
            <a:off x="2964565" y="3836825"/>
            <a:ext cx="792076" cy="735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27877"/>
            <a:ext cx="657654" cy="679981"/>
          </a:xfrm>
          <a:prstGeom prst="rect">
            <a:avLst/>
          </a:prstGeom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281" y="3827877"/>
            <a:ext cx="657654" cy="696990"/>
          </a:xfrm>
          <a:prstGeom prst="rect">
            <a:avLst/>
          </a:prstGeom>
          <a:ln>
            <a:noFill/>
          </a:ln>
        </p:spPr>
      </p:pic>
      <p:sp>
        <p:nvSpPr>
          <p:cNvPr id="23" name="TextBox 22"/>
          <p:cNvSpPr txBox="1"/>
          <p:nvPr/>
        </p:nvSpPr>
        <p:spPr>
          <a:xfrm>
            <a:off x="2436613" y="3818832"/>
            <a:ext cx="47641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0" y="3827878"/>
            <a:ext cx="47641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9004" y="3843407"/>
            <a:ext cx="441146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4" t="8909" r="23512" b="9278"/>
          <a:stretch/>
        </p:blipFill>
        <p:spPr>
          <a:xfrm>
            <a:off x="4333024" y="3853965"/>
            <a:ext cx="792076" cy="73517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4" t="8909" r="23512" b="9278"/>
          <a:stretch/>
        </p:blipFill>
        <p:spPr>
          <a:xfrm>
            <a:off x="5761124" y="3853965"/>
            <a:ext cx="792076" cy="735175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1276319" y="1320225"/>
            <a:ext cx="47628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24499" y="3881254"/>
            <a:ext cx="47641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99988" y="3787914"/>
            <a:ext cx="47641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1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000"/>
                            </p:stCondLst>
                            <p:childTnLst>
                              <p:par>
                                <p:cTn id="1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000"/>
                            </p:stCondLst>
                            <p:childTnLst>
                              <p:par>
                                <p:cTn id="1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000"/>
                            </p:stCondLst>
                            <p:childTnLst>
                              <p:par>
                                <p:cTn id="1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48" grpId="0"/>
      <p:bldP spid="49" grpId="0"/>
      <p:bldP spid="51" grpId="0"/>
      <p:bldP spid="52" grpId="0"/>
      <p:bldP spid="53" grpId="0"/>
      <p:bldP spid="55" grpId="0"/>
      <p:bldP spid="45" grpId="0"/>
      <p:bldP spid="46" grpId="0"/>
      <p:bldP spid="47" grpId="0"/>
      <p:bldP spid="58" grpId="0"/>
      <p:bldP spid="60" grpId="0"/>
      <p:bldP spid="64" grpId="0" animBg="1"/>
      <p:bldP spid="65" grpId="0" animBg="1"/>
      <p:bldP spid="66" grpId="0" animBg="1"/>
      <p:bldP spid="67" grpId="0" animBg="1"/>
      <p:bldP spid="68" grpId="0" animBg="1"/>
      <p:bldP spid="23" grpId="0"/>
      <p:bldP spid="24" grpId="0"/>
      <p:bldP spid="25" grpId="0"/>
      <p:bldP spid="62" grpId="0"/>
      <p:bldP spid="63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3249" y="990600"/>
            <a:ext cx="7191392" cy="483209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BD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bn-IN" sz="48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১।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সরল সমীকরণ কী তা ব্যাখ্যা করতে পারবে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;</a:t>
            </a:r>
            <a:endParaRPr lang="bn-BD" sz="3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endParaRPr lang="bn-BD" sz="1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২।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সরল সমীকরণের স্বতঃসিদ্ধগুলো বর্ণনা করতে পারবে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;</a:t>
            </a:r>
            <a:endParaRPr lang="bn-BD" sz="3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endParaRPr lang="bn-BD" sz="1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৩।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সরল সমীকরণ সমাধান করতে পারবে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;</a:t>
            </a:r>
            <a:endParaRPr lang="bn-BD" sz="3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endParaRPr lang="bn-BD" sz="1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৪।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সমীকরণ সমাধানের শুদ্ধি পরীক্ষা করতে পারবে।</a:t>
            </a:r>
          </a:p>
          <a:p>
            <a:endParaRPr lang="bn-BD" sz="3200" dirty="0">
              <a:latin typeface="NikoshBAN" pitchFamily="2" charset="0"/>
              <a:cs typeface="NikoshBAN" pitchFamily="2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19423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8"/>
          <p:cNvSpPr txBox="1">
            <a:spLocks noChangeArrowheads="1"/>
          </p:cNvSpPr>
          <p:nvPr/>
        </p:nvSpPr>
        <p:spPr bwMode="auto">
          <a:xfrm>
            <a:off x="563880" y="767093"/>
            <a:ext cx="1654707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চলক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200400" y="4376557"/>
            <a:ext cx="2819400" cy="584775"/>
          </a:xfrm>
          <a:prstGeom prst="rect">
            <a:avLst/>
          </a:prstGeom>
          <a:solidFill>
            <a:srgbClr val="D9F5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চিহ্ন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1"/>
          <p:cNvSpPr txBox="1">
            <a:spLocks noChangeArrowheads="1"/>
          </p:cNvSpPr>
          <p:nvPr/>
        </p:nvSpPr>
        <p:spPr bwMode="auto">
          <a:xfrm>
            <a:off x="6621466" y="762000"/>
            <a:ext cx="1928596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dirty="0" err="1">
                <a:latin typeface="NikoshBAN" pitchFamily="2" charset="0"/>
                <a:cs typeface="NikoshBAN" pitchFamily="2" charset="0"/>
              </a:rPr>
              <a:t>ধ্রুবক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2"/>
          <p:cNvSpPr txBox="1">
            <a:spLocks noChangeArrowheads="1"/>
          </p:cNvSpPr>
          <p:nvPr/>
        </p:nvSpPr>
        <p:spPr bwMode="auto">
          <a:xfrm>
            <a:off x="4414310" y="762001"/>
            <a:ext cx="2207156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0" name="TextBox 33"/>
          <p:cNvSpPr txBox="1">
            <a:spLocks noChangeArrowheads="1"/>
          </p:cNvSpPr>
          <p:nvPr/>
        </p:nvSpPr>
        <p:spPr bwMode="auto">
          <a:xfrm>
            <a:off x="2207155" y="767092"/>
            <a:ext cx="2207155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dirty="0" err="1">
                <a:latin typeface="NikoshBAN" pitchFamily="2" charset="0"/>
                <a:cs typeface="NikoshBAN" pitchFamily="2" charset="0"/>
              </a:rPr>
              <a:t>চলকের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ঘাত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362200" y="2320407"/>
            <a:ext cx="4879600" cy="1446550"/>
          </a:xfrm>
          <a:prstGeom prst="rect">
            <a:avLst/>
          </a:prstGeom>
          <a:solidFill>
            <a:srgbClr val="ECE7F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2x</a:t>
            </a:r>
            <a:r>
              <a:rPr lang="en-US" sz="4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+ 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=   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3x + 2</a:t>
            </a:r>
          </a:p>
          <a:p>
            <a:pPr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511955" y="2630396"/>
            <a:ext cx="1856950" cy="827245"/>
          </a:xfrm>
          <a:prstGeom prst="roundRect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5407555" y="2630059"/>
            <a:ext cx="1752600" cy="827245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4493155" y="2630059"/>
            <a:ext cx="771884" cy="827245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621466" y="4353580"/>
            <a:ext cx="1989134" cy="584775"/>
          </a:xfrm>
          <a:prstGeom prst="rect">
            <a:avLst/>
          </a:prstGeom>
          <a:solidFill>
            <a:srgbClr val="D9F5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ডান পক্ষ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33399" y="4376557"/>
            <a:ext cx="1685187" cy="584775"/>
          </a:xfrm>
          <a:prstGeom prst="rect">
            <a:avLst/>
          </a:prstGeom>
          <a:solidFill>
            <a:srgbClr val="D9F5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বাম পক্ষ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021290" y="3457304"/>
            <a:ext cx="827310" cy="91925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1790699" y="3447254"/>
            <a:ext cx="802745" cy="92930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876800" y="3457304"/>
            <a:ext cx="2297" cy="91925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7003526" y="1313765"/>
            <a:ext cx="692674" cy="153879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1295400" y="1313765"/>
            <a:ext cx="1752600" cy="161499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3370531" y="1313765"/>
            <a:ext cx="705879" cy="1473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5562600" y="1308672"/>
            <a:ext cx="914401" cy="151297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28"/>
          <p:cNvSpPr txBox="1">
            <a:spLocks noChangeArrowheads="1"/>
          </p:cNvSpPr>
          <p:nvPr/>
        </p:nvSpPr>
        <p:spPr bwMode="auto">
          <a:xfrm>
            <a:off x="563880" y="2689626"/>
            <a:ext cx="1417320" cy="584775"/>
          </a:xfrm>
          <a:prstGeom prst="rect">
            <a:avLst/>
          </a:prstGeom>
          <a:solidFill>
            <a:srgbClr val="ECE7F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সহগ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1981200" y="2984035"/>
            <a:ext cx="894222" cy="3429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5344180"/>
            <a:ext cx="8077199" cy="52322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অজ্ঞাত রাশির বা চলকের একঘাতবিশিষ্ট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সমীকরণকে সরল সমীকরণ বলে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80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4" grpId="0" animBg="1"/>
      <p:bldP spid="37" grpId="0" animBg="1"/>
      <p:bldP spid="40" grpId="0" animBg="1"/>
      <p:bldP spid="44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76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599" y="5181600"/>
            <a:ext cx="79248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সরল সমীকরণ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সমাধানের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প্রয়োজনীয় বিভিন্ন তথ্য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649069"/>
            <a:ext cx="7924800" cy="646331"/>
          </a:xfrm>
          <a:prstGeom prst="rect">
            <a:avLst/>
          </a:prstGeom>
          <a:solidFill>
            <a:srgbClr val="F0F9E7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7x </a:t>
            </a:r>
            <a:r>
              <a:rPr lang="en-US" sz="3600" dirty="0" smtClean="0">
                <a:latin typeface="Times New Roman"/>
                <a:cs typeface="Times New Roman"/>
              </a:rPr>
              <a:t>– 2 = x + 16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3468" y="1622286"/>
            <a:ext cx="4979134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সমীকরণের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বামপক্ষ কত?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5562599" y="1622286"/>
            <a:ext cx="2971800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/>
              </a:rPr>
              <a:t>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200" dirty="0">
                <a:latin typeface="Times New Roman" pitchFamily="18" charset="0"/>
                <a:cs typeface="Times New Roman"/>
              </a:rPr>
              <a:t>7x </a:t>
            </a:r>
            <a:r>
              <a:rPr lang="en-US" sz="3200" dirty="0">
                <a:latin typeface="Times New Roman"/>
                <a:cs typeface="Times New Roman"/>
              </a:rPr>
              <a:t>– </a:t>
            </a:r>
            <a:r>
              <a:rPr lang="en-US" sz="3200" dirty="0" smtClean="0">
                <a:latin typeface="Times New Roman"/>
                <a:cs typeface="Times New Roman"/>
              </a:rPr>
              <a:t> 2</a:t>
            </a:r>
            <a:r>
              <a:rPr lang="en-US" sz="3200" dirty="0">
                <a:latin typeface="Times New Roman"/>
                <a:cs typeface="Times New Roman"/>
              </a:rPr>
              <a:t>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3468" y="2199620"/>
            <a:ext cx="4979134" cy="646331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সমীকরণের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ডানপক্ষ কত?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5562599" y="2195155"/>
            <a:ext cx="2971800" cy="646331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/>
              </a:rPr>
              <a:t>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dirty="0">
                <a:latin typeface="Times New Roman" pitchFamily="18" charset="0"/>
                <a:cs typeface="Times New Roman"/>
              </a:rPr>
              <a:t>x </a:t>
            </a:r>
            <a:r>
              <a:rPr lang="bn-BD" sz="3600" dirty="0">
                <a:latin typeface="Times New Roman"/>
                <a:cs typeface="Times New Roman"/>
              </a:rPr>
              <a:t>+</a:t>
            </a:r>
            <a:r>
              <a:rPr lang="en-US" sz="3600" dirty="0">
                <a:latin typeface="Times New Roman"/>
                <a:cs typeface="Times New Roman"/>
              </a:rPr>
              <a:t> 16.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3468" y="2841486"/>
            <a:ext cx="4979134" cy="646331"/>
          </a:xfrm>
          <a:prstGeom prst="rect">
            <a:avLst/>
          </a:prstGeom>
          <a:solidFill>
            <a:srgbClr val="EAF4FA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প্রক্রিয়া চিহ্ন কয়টি ও কী কী? 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5562599" y="2841486"/>
            <a:ext cx="2971800" cy="646331"/>
          </a:xfrm>
          <a:prstGeom prst="rect">
            <a:avLst/>
          </a:prstGeom>
          <a:solidFill>
            <a:srgbClr val="EAF4FA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/>
              </a:rPr>
              <a:t>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দুইটি ,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–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3468" y="3490555"/>
            <a:ext cx="4979134" cy="646331"/>
          </a:xfrm>
          <a:prstGeom prst="rect">
            <a:avLst/>
          </a:prstGeom>
          <a:solidFill>
            <a:srgbClr val="FEF0E2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সমীকরণের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অজ্ঞাত রাশিটি কী? 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5562600" y="3493352"/>
            <a:ext cx="2971800" cy="646331"/>
          </a:xfrm>
          <a:prstGeom prst="rect">
            <a:avLst/>
          </a:prstGeom>
          <a:solidFill>
            <a:srgbClr val="FEF0E2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/>
              </a:rPr>
              <a:t>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b="1" dirty="0">
                <a:latin typeface="Times New Roman"/>
                <a:cs typeface="Times New Roman"/>
              </a:rPr>
              <a:t>x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3468" y="4136886"/>
            <a:ext cx="4979131" cy="646331"/>
          </a:xfrm>
          <a:prstGeom prst="rect">
            <a:avLst/>
          </a:prstGeom>
          <a:solidFill>
            <a:srgbClr val="ECE7F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পক্ষদুটি কী চিহ্ন দ্বারা যুক্ত? </a:t>
            </a:r>
            <a:endParaRPr lang="en-US" sz="3600" dirty="0"/>
          </a:p>
        </p:txBody>
      </p:sp>
      <p:sp>
        <p:nvSpPr>
          <p:cNvPr id="17" name="Rectangle 16"/>
          <p:cNvSpPr/>
          <p:nvPr/>
        </p:nvSpPr>
        <p:spPr>
          <a:xfrm>
            <a:off x="5562600" y="4139683"/>
            <a:ext cx="2971800" cy="646331"/>
          </a:xfrm>
          <a:prstGeom prst="rect">
            <a:avLst/>
          </a:prstGeom>
          <a:solidFill>
            <a:srgbClr val="ECE7F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/>
              </a:rPr>
              <a:t>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=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চিহ্ন দ্বারা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80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9574" y="533400"/>
            <a:ext cx="6772826" cy="646331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9574" y="1752600"/>
            <a:ext cx="6772827" cy="584775"/>
          </a:xfrm>
          <a:prstGeom prst="rect">
            <a:avLst/>
          </a:prstGeom>
          <a:solidFill>
            <a:srgbClr val="EEEDD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সমীকরণটির মূল নির্ণয় করঃ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x–3 =7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4974" y="2910244"/>
            <a:ext cx="6781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সমীকরণের কয়টি পক্ষ থাকে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0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11314"/>
            <a:ext cx="7848600" cy="584775"/>
          </a:xfrm>
          <a:prstGeom prst="rect">
            <a:avLst/>
          </a:prstGeom>
          <a:solidFill>
            <a:srgbClr val="F0F9E7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সমীকরণ সমাধানের জন্য ব্যবহৃত স্বতঃসিদ্ধ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1219200"/>
            <a:ext cx="7848600" cy="4419600"/>
          </a:xfrm>
          <a:prstGeom prst="rect">
            <a:avLst/>
          </a:prstGeom>
          <a:solidFill>
            <a:srgbClr val="FEF0E2"/>
          </a:solidFill>
          <a:ln w="19050">
            <a:solidFill>
              <a:schemeClr val="tx1"/>
            </a:solidFill>
          </a:ln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US" sz="33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r>
              <a:rPr lang="bn-BD" sz="33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33168" y="1683157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44043" y="1683157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–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44976" y="1683157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5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4373" y="1683157"/>
            <a:ext cx="44755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+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2573" y="1672827"/>
            <a:ext cx="44755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7438" y="1672824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7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64148" y="1672825"/>
            <a:ext cx="44755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+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14101" y="1672826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5</a:t>
            </a:r>
            <a:endParaRPr lang="en-US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66725" y="1683156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5</a:t>
            </a:r>
            <a:endParaRPr lang="en-US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352800" y="1981200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61644" y="1672823"/>
            <a:ext cx="2591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b="1" dirty="0" smtClean="0">
                <a:latin typeface="Times New Roman"/>
                <a:cs typeface="Times New Roman"/>
              </a:rPr>
              <a:t>–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bn-BD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n-BD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dirty="0"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21738" y="2524934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16583" y="2524934"/>
            <a:ext cx="44755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+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33546" y="2524934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5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28973" y="2524934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–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51143" y="2514604"/>
            <a:ext cx="44755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16008" y="2514601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7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68748" y="2514602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–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02671" y="2514603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5</a:t>
            </a:r>
            <a:endParaRPr lang="en-US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55295" y="2524933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5</a:t>
            </a:r>
            <a:endParaRPr lang="en-US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341370" y="2822977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50214" y="2514600"/>
            <a:ext cx="2591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b="1" dirty="0">
                <a:latin typeface="Times New Roman"/>
                <a:cs typeface="Times New Roman"/>
              </a:rPr>
              <a:t>+</a:t>
            </a:r>
            <a:r>
              <a:rPr lang="en-US" sz="3600" b="1" dirty="0" smtClean="0">
                <a:latin typeface="Times New Roman"/>
                <a:cs typeface="Times New Roman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bn-BD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n-BD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dirty="0"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03740" y="3439334"/>
            <a:ext cx="64633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2x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14001" y="3439334"/>
            <a:ext cx="44755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×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30964" y="3439334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5</a:t>
            </a:r>
            <a:endParaRPr lang="en-US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66342" y="3429004"/>
            <a:ext cx="44755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23542" y="3429001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7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04542" y="3429002"/>
            <a:ext cx="44755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×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52101" y="3429003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5</a:t>
            </a:r>
            <a:endParaRPr lang="en-US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311246" y="3737377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20090" y="3429000"/>
            <a:ext cx="2591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Times New Roman" pitchFamily="18" charset="0"/>
                <a:cs typeface="NikoshBAN" pitchFamily="2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bn-BD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n-BD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dirty="0"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440326" y="4108614"/>
                <a:ext cx="1975028" cy="1054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400" dirty="0" smtClean="0"/>
                  <a:t> </a:t>
                </a:r>
                <a:endParaRPr lang="en-US" sz="4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326" y="4108614"/>
                <a:ext cx="1975028" cy="1054006"/>
              </a:xfrm>
              <a:prstGeom prst="rect">
                <a:avLst/>
              </a:prstGeom>
              <a:blipFill rotWithShape="1">
                <a:blip r:embed="rId3"/>
                <a:stretch>
                  <a:fillRect t="-1156" b="-10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>
            <a:off x="3311246" y="4548222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73074" y="4267200"/>
            <a:ext cx="2538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Times New Roman" pitchFamily="18" charset="0"/>
                <a:cs typeface="NikoshBAN" pitchFamily="2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bn-BD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n-BD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dirty="0"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7913" y="5791200"/>
            <a:ext cx="7848600" cy="584775"/>
          </a:xfrm>
          <a:prstGeom prst="rect">
            <a:avLst/>
          </a:prstGeom>
          <a:solidFill>
            <a:srgbClr val="FEE2F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উক্ত চারটি ক্ষেত্রে উভয় পক্ষ সমান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10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5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2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41" grpId="0"/>
      <p:bldP spid="42" grpId="0"/>
      <p:bldP spid="44" grpId="0"/>
      <p:bldP spid="4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1463</TotalTime>
  <Words>803</Words>
  <Application>Microsoft Office PowerPoint</Application>
  <PresentationFormat>On-screen Show (4:3)</PresentationFormat>
  <Paragraphs>191</Paragraphs>
  <Slides>15</Slides>
  <Notes>15</Notes>
  <HiddenSlides>1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Calibri</vt:lpstr>
      <vt:lpstr>Cambria Math</vt:lpstr>
      <vt:lpstr>NikoshBAN</vt:lpstr>
      <vt:lpstr>Symbol</vt:lpstr>
      <vt:lpstr>Times New Roman</vt:lpstr>
      <vt:lpstr>Verdana</vt:lpstr>
      <vt:lpstr>Vrinda</vt:lpstr>
      <vt:lpstr>Wingdings</vt:lpstr>
      <vt:lpstr>Wingdings 2</vt:lpstr>
      <vt:lpstr>Aspect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Debdas</dc:creator>
  <cp:lastModifiedBy>SHABUJ</cp:lastModifiedBy>
  <cp:revision>205</cp:revision>
  <dcterms:created xsi:type="dcterms:W3CDTF">2006-08-16T00:00:00Z</dcterms:created>
  <dcterms:modified xsi:type="dcterms:W3CDTF">2019-11-29T17:34:24Z</dcterms:modified>
</cp:coreProperties>
</file>