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268" r:id="rId2"/>
    <p:sldId id="279" r:id="rId3"/>
    <p:sldId id="283" r:id="rId4"/>
    <p:sldId id="280" r:id="rId5"/>
    <p:sldId id="281" r:id="rId6"/>
    <p:sldId id="282" r:id="rId7"/>
    <p:sldId id="284" r:id="rId8"/>
    <p:sldId id="287" r:id="rId9"/>
    <p:sldId id="285" r:id="rId10"/>
    <p:sldId id="286" r:id="rId11"/>
    <p:sldId id="288" r:id="rId12"/>
    <p:sldId id="289" r:id="rId13"/>
    <p:sldId id="290" r:id="rId14"/>
    <p:sldId id="292" r:id="rId15"/>
    <p:sldId id="293" r:id="rId16"/>
    <p:sldId id="294" r:id="rId17"/>
    <p:sldId id="291" r:id="rId1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5552" autoAdjust="0"/>
  </p:normalViewPr>
  <p:slideViewPr>
    <p:cSldViewPr>
      <p:cViewPr varScale="1">
        <p:scale>
          <a:sx n="77" d="100"/>
          <a:sy n="77" d="100"/>
        </p:scale>
        <p:origin x="96" y="6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91" y="882376"/>
            <a:ext cx="9964364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198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085" y="3869635"/>
            <a:ext cx="876557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rgbClr val="FFFFFF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3A945-04EF-4492-9E31-5C19F1E70FB0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145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5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E850-E332-45DC-AE68-67857C61C1D3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32349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702" y="762000"/>
            <a:ext cx="742756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ED72-7314-417F-A5B2-023E27AB16BE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459F-FC83-4EE6-84D4-9134CD5DEF26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8C1-D4FF-47FD-B300-A24B4EC4500C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36" y="1173575"/>
            <a:ext cx="9964364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198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483" y="4154520"/>
            <a:ext cx="876681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2E4-F597-42B3-9BBE-329080091121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0684" y="402040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9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702" y="2057399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980" y="2057400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0B0-5F9F-465D-A823-52EAE90571D0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2" y="2001511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702" y="2721483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540" y="1999032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540" y="2719322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89A-0E30-430E-98C0-B8193C114FDA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4B81-426E-4150-9617-D13A39AED222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C992-7E52-42A5-963A-E3611F2722EB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9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635" y="1097280"/>
            <a:ext cx="5210723" cy="466344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5404-3C7B-4934-BF69-59E50A381001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1838" y="1069847"/>
            <a:ext cx="609746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C0-7097-4B62-8418-73418C44A4B4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3" y="2057400"/>
            <a:ext cx="98703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99" y="6223829"/>
            <a:ext cx="2328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CB6E81-3611-456D-95D8-D44AB5E251C6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120" y="6223829"/>
            <a:ext cx="4716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101" y="6223829"/>
            <a:ext cx="1705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5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31" indent="-182825" algn="l" defTabSz="914126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1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9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7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229EF3-B1BB-46E1-93F1-3F481CE8F844}"/>
              </a:ext>
            </a:extLst>
          </p:cNvPr>
          <p:cNvSpPr/>
          <p:nvPr/>
        </p:nvSpPr>
        <p:spPr>
          <a:xfrm>
            <a:off x="8057002" y="4404986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B5FA8-05B4-4E0E-B8E8-0DA0B738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4B58-BD26-4F37-984B-CA3F5412B34E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1024" name="Footer Placeholder 1023">
            <a:extLst>
              <a:ext uri="{FF2B5EF4-FFF2-40B4-BE49-F238E27FC236}">
                <a16:creationId xmlns:a16="http://schemas.microsoft.com/office/drawing/2014/main" id="{FC3D2C6F-7D0C-47A9-863C-4822FE59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1025" name="Slide Number Placeholder 1024">
            <a:extLst>
              <a:ext uri="{FF2B5EF4-FFF2-40B4-BE49-F238E27FC236}">
                <a16:creationId xmlns:a16="http://schemas.microsoft.com/office/drawing/2014/main" id="{FCF565BE-D593-4190-BE04-96BDCB5F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6ED4C6D-4EE7-4C8B-BBAD-6D599659B8D1}"/>
              </a:ext>
            </a:extLst>
          </p:cNvPr>
          <p:cNvSpPr/>
          <p:nvPr/>
        </p:nvSpPr>
        <p:spPr>
          <a:xfrm>
            <a:off x="455612" y="609600"/>
            <a:ext cx="4242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1A6247-27C6-4E82-9E9A-F964937BB71C}"/>
              </a:ext>
            </a:extLst>
          </p:cNvPr>
          <p:cNvSpPr/>
          <p:nvPr/>
        </p:nvSpPr>
        <p:spPr>
          <a:xfrm>
            <a:off x="4570412" y="1600200"/>
            <a:ext cx="4716545" cy="2438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1DFCB0-DE5E-4491-A9CF-A3F88A293CFD}"/>
              </a:ext>
            </a:extLst>
          </p:cNvPr>
          <p:cNvSpPr/>
          <p:nvPr/>
        </p:nvSpPr>
        <p:spPr>
          <a:xfrm>
            <a:off x="5479049" y="1600200"/>
            <a:ext cx="2572190" cy="2438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F391550-1481-436D-8BC3-8A72D751D424}"/>
              </a:ext>
            </a:extLst>
          </p:cNvPr>
          <p:cNvSpPr/>
          <p:nvPr/>
        </p:nvSpPr>
        <p:spPr>
          <a:xfrm>
            <a:off x="5684093" y="1981200"/>
            <a:ext cx="1729568" cy="1328803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519A2-FC18-4F08-A5EC-242D6C11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8FA2-E4A1-412D-8182-CE87346368B0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604E0-6520-4841-BE77-49330D23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D20EC-6300-47D4-87E0-3C2C77BE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65B02-33C3-4954-B05C-2B785643784A}"/>
              </a:ext>
            </a:extLst>
          </p:cNvPr>
          <p:cNvSpPr/>
          <p:nvPr/>
        </p:nvSpPr>
        <p:spPr>
          <a:xfrm>
            <a:off x="379412" y="965775"/>
            <a:ext cx="11506199" cy="1828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বর্গইঞ্চি 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৬.৪৫ বর্গসেন্টিমিটার(প্রায়)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১ বর্গফুট  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৯২৯ বর্গসেন্টিমিটার(প্রায়)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১ বর্গগজ  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০.৮৪ বর্গমিটার(প্রায়)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১ বর্গমাইল   =   ৬৪০ একর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2E7E09-704E-4F82-9362-8404337F9DC6}"/>
              </a:ext>
            </a:extLst>
          </p:cNvPr>
          <p:cNvSpPr/>
          <p:nvPr/>
        </p:nvSpPr>
        <p:spPr>
          <a:xfrm>
            <a:off x="379412" y="2870775"/>
            <a:ext cx="11506199" cy="1676400"/>
          </a:xfrm>
          <a:prstGeom prst="rect">
            <a:avLst/>
          </a:prstGeom>
          <a:solidFill>
            <a:srgbClr val="85FFFF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১৯৩৬  বিঘা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১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বিঘা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১৬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বর্গ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গজ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১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একর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৪৮৪০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বর্গগজ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১ কাঠা                =   ৭২০ বর্গফুট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18458-BD5B-4FB3-B9F6-09BD9FE8E9C3}"/>
              </a:ext>
            </a:extLst>
          </p:cNvPr>
          <p:cNvSpPr txBox="1"/>
          <p:nvPr/>
        </p:nvSpPr>
        <p:spPr>
          <a:xfrm>
            <a:off x="379412" y="304800"/>
            <a:ext cx="1150619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ক্ষেত্রফল পরিমাপে মেট্রিক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ব্রিটিশ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পদ্ধতির সম্পর্ক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5B27FC-48FE-4DB3-BCE4-EFAD3BEE9214}"/>
              </a:ext>
            </a:extLst>
          </p:cNvPr>
          <p:cNvSpPr/>
          <p:nvPr/>
        </p:nvSpPr>
        <p:spPr>
          <a:xfrm>
            <a:off x="379412" y="4623375"/>
            <a:ext cx="11527971" cy="1524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১। ১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বর্গসেন্টিমিটার   =   ০.১৫৫  বর্গইঞ্চি(প্রায়)</a:t>
            </a:r>
          </a:p>
          <a:p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২। ১ বর্গমিটার    </a:t>
            </a:r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=   ১০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৭৬ বর্গফুট(প্রায়)</a:t>
            </a:r>
          </a:p>
          <a:p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৩। ১ হেক্টর     </a:t>
            </a:r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=   ২.৪৭ একর(প্রায়) 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5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build="p" animBg="1"/>
      <p:bldP spid="13" grpId="0" animBg="1"/>
      <p:bldP spid="1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83251-562F-4284-93A7-7489A964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4089-4E40-4222-AD42-312E5B229421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F23B9-CFDB-40C1-BA77-1EEFEB9C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MD. AMINUL ISLAM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D368B7-9708-4B8B-B1D9-47308FAE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B83FC-FFC2-4813-800A-E2585758BCEE}"/>
              </a:ext>
            </a:extLst>
          </p:cNvPr>
          <p:cNvSpPr txBox="1"/>
          <p:nvPr/>
        </p:nvSpPr>
        <p:spPr>
          <a:xfrm>
            <a:off x="470849" y="4790182"/>
            <a:ext cx="11219686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আয়তকার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দৈর্ঘ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৬০মি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এবং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প্রস্থ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৩০মি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হলে ক্ষেত্রফল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কত বর্গফুট?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10C31-AEDB-42D0-84D7-9D78C77BA108}"/>
              </a:ext>
            </a:extLst>
          </p:cNvPr>
          <p:cNvSpPr txBox="1"/>
          <p:nvPr/>
        </p:nvSpPr>
        <p:spPr>
          <a:xfrm>
            <a:off x="470848" y="381000"/>
            <a:ext cx="11219686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86D26-E4F2-49C3-9245-5D94D2DFB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0"/>
          <a:stretch/>
        </p:blipFill>
        <p:spPr>
          <a:xfrm>
            <a:off x="531812" y="1295400"/>
            <a:ext cx="11125200" cy="32302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5BF200-B841-4FAE-ACE8-A5D6F9541EAD}"/>
              </a:ext>
            </a:extLst>
          </p:cNvPr>
          <p:cNvCxnSpPr>
            <a:cxnSpLocks/>
          </p:cNvCxnSpPr>
          <p:nvPr/>
        </p:nvCxnSpPr>
        <p:spPr>
          <a:xfrm flipV="1">
            <a:off x="470848" y="1239262"/>
            <a:ext cx="0" cy="337185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AED420-24D8-4AC0-B5DB-1DEA725534CF}"/>
              </a:ext>
            </a:extLst>
          </p:cNvPr>
          <p:cNvCxnSpPr>
            <a:cxnSpLocks/>
          </p:cNvCxnSpPr>
          <p:nvPr/>
        </p:nvCxnSpPr>
        <p:spPr>
          <a:xfrm>
            <a:off x="501331" y="4572000"/>
            <a:ext cx="11219686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8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E7AC3-E9F4-440D-825B-EF2B18E0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447-1A3D-43DF-806C-83011FD2C0D7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926EA-EFA9-45EA-A740-CF4EC20A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2191744-8A89-4F01-B58C-42D4D2E0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2CE4A0-E032-4FC0-BA14-74A407A7CE17}"/>
              </a:ext>
            </a:extLst>
          </p:cNvPr>
          <p:cNvSpPr txBox="1"/>
          <p:nvPr/>
        </p:nvSpPr>
        <p:spPr>
          <a:xfrm>
            <a:off x="455612" y="4498784"/>
            <a:ext cx="11260980" cy="1569660"/>
          </a:xfrm>
          <a:prstGeom prst="rect">
            <a:avLst/>
          </a:prstGeom>
          <a:noFill/>
          <a:ln w="1905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cs typeface="NikoshBAN" panose="02000000000000000000" pitchFamily="2" charset="0"/>
              </a:rPr>
              <a:t>পাড়সহ একটি পুকুরের  দৈর্ঘ্য ৮০ মিটার ও প্রস্থ ৫০ মিটার।</a:t>
            </a:r>
          </a:p>
          <a:p>
            <a:pPr algn="ctr"/>
            <a:r>
              <a:rPr lang="bn-BD" sz="3200" dirty="0">
                <a:cs typeface="NikoshBAN" panose="02000000000000000000" pitchFamily="2" charset="0"/>
              </a:rPr>
              <a:t>যদি পুকুরের প্রত্যেক পাড়ের বিস্তার ৪ মিটার হয়, তবে</a:t>
            </a:r>
          </a:p>
          <a:p>
            <a:pPr algn="ctr"/>
            <a:r>
              <a:rPr lang="bn-BD" sz="3200" dirty="0">
                <a:cs typeface="NikoshBAN" panose="02000000000000000000" pitchFamily="2" charset="0"/>
              </a:rPr>
              <a:t>পুকুরের পরিসীমা এবং পুকুর পাড়ের ক্ষেত্রফল কত ? </a:t>
            </a:r>
            <a:endParaRPr lang="en-US" sz="3200" dirty="0"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ADB2B9-9D6C-4BC1-97B5-7C41EC9B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381000"/>
            <a:ext cx="11506200" cy="3962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1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B780B-8A28-4FC8-98BF-4D09CEC4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9922-A8AD-47CB-BCD8-12AA8F43139F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62E8F-2A9E-4599-ABCC-4D63732F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484F4-7B78-4803-81B7-A324E4A1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4C28F-32FC-4423-BB54-437CDFFC3FAA}"/>
              </a:ext>
            </a:extLst>
          </p:cNvPr>
          <p:cNvSpPr txBox="1"/>
          <p:nvPr/>
        </p:nvSpPr>
        <p:spPr>
          <a:xfrm>
            <a:off x="314610" y="269046"/>
            <a:ext cx="11490565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BE7200-CB2A-4E8F-B1BD-BDDC50BAB4F6}"/>
              </a:ext>
            </a:extLst>
          </p:cNvPr>
          <p:cNvSpPr txBox="1"/>
          <p:nvPr/>
        </p:nvSpPr>
        <p:spPr>
          <a:xfrm>
            <a:off x="303212" y="3980760"/>
            <a:ext cx="11506199" cy="224676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একটি গম ক্ষেতের দৈর্ঘ্য ১০০গজ, প্রস্থ ৮০ গজ। ক্ষেতের ঠিক মাঝে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আড়াআড়িভাবে ২ গজ প্রশস্থ রাস্তা আছে।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গম ক্ষেতের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পরিসীমা কত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মিটার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গম ক্ষেতের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ক্ষেত্রফল কত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বর্গমিটার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৩। রাস্তা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দুটির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ক্ষেত্রফল কত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বর্গমিটার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F22B53-C682-47D0-AD8A-887ACA446C66}"/>
              </a:ext>
            </a:extLst>
          </p:cNvPr>
          <p:cNvGrpSpPr/>
          <p:nvPr/>
        </p:nvGrpSpPr>
        <p:grpSpPr>
          <a:xfrm>
            <a:off x="303212" y="878646"/>
            <a:ext cx="11506199" cy="3025914"/>
            <a:chOff x="674914" y="1241286"/>
            <a:chExt cx="8011886" cy="31021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7C9954-AAF8-4EDD-BF79-ADAB9810F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75"/>
            <a:stretch/>
          </p:blipFill>
          <p:spPr>
            <a:xfrm>
              <a:off x="685800" y="1241286"/>
              <a:ext cx="8001000" cy="310211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F38E47-C834-4043-A289-A4680AC9E1B8}"/>
                </a:ext>
              </a:extLst>
            </p:cNvPr>
            <p:cNvSpPr/>
            <p:nvPr/>
          </p:nvSpPr>
          <p:spPr>
            <a:xfrm>
              <a:off x="685800" y="2590800"/>
              <a:ext cx="80010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72D73D-8415-4D16-8501-390AD22B134E}"/>
                </a:ext>
              </a:extLst>
            </p:cNvPr>
            <p:cNvSpPr/>
            <p:nvPr/>
          </p:nvSpPr>
          <p:spPr>
            <a:xfrm rot="5400000">
              <a:off x="3135243" y="2601843"/>
              <a:ext cx="3102114" cy="381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C91D6D4-C347-4A82-87E7-161465FFAED4}"/>
                </a:ext>
              </a:extLst>
            </p:cNvPr>
            <p:cNvSpPr/>
            <p:nvPr/>
          </p:nvSpPr>
          <p:spPr>
            <a:xfrm>
              <a:off x="674914" y="2605962"/>
              <a:ext cx="8001000" cy="52389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060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0B1D0-175B-4462-AC41-5EBE2419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032-F07E-4985-A01C-2050F6F14037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E3B221-E42B-4270-B922-8F64FCBD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4589167-A9FC-4540-93A7-FDE29FBF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64829-613F-4379-9441-731682F09F09}"/>
              </a:ext>
            </a:extLst>
          </p:cNvPr>
          <p:cNvSpPr txBox="1"/>
          <p:nvPr/>
        </p:nvSpPr>
        <p:spPr>
          <a:xfrm>
            <a:off x="608012" y="406243"/>
            <a:ext cx="1064390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গণিত বইটির দৈর্ঘ্য, প্রস্থ মেপে ক্ষেত্রফল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284C7F7-5A98-4EBD-8A79-E50753CD6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22401" r="35435" b="14204"/>
          <a:stretch/>
        </p:blipFill>
        <p:spPr bwMode="auto">
          <a:xfrm>
            <a:off x="484639" y="1135586"/>
            <a:ext cx="4742263" cy="37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476548-0511-476F-BF46-B9553B6D2010}"/>
              </a:ext>
            </a:extLst>
          </p:cNvPr>
          <p:cNvSpPr txBox="1"/>
          <p:nvPr/>
        </p:nvSpPr>
        <p:spPr>
          <a:xfrm>
            <a:off x="303212" y="5054443"/>
            <a:ext cx="1137350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২।  টেবিলটির উপরি পৃষ্ঠের দৈর্ঘ্য, প্রস্থ মেপে ক্ষেত্রফল নির্ণয়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A9D6E7-5CB4-4A52-9AFC-7912E1688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t="13623" r="9670" b="8910"/>
          <a:stretch/>
        </p:blipFill>
        <p:spPr>
          <a:xfrm>
            <a:off x="5332412" y="978524"/>
            <a:ext cx="6248400" cy="37432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D39947-7140-4EA1-8732-D0FB3616297E}"/>
              </a:ext>
            </a:extLst>
          </p:cNvPr>
          <p:cNvSpPr txBox="1"/>
          <p:nvPr/>
        </p:nvSpPr>
        <p:spPr>
          <a:xfrm>
            <a:off x="361541" y="5740243"/>
            <a:ext cx="1137350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উভয়ক্ষেত্রে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ক্ষেত্রফল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সেন্টিমিটার ও ইঞ্চিতে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38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3DD2C-6BCF-4C02-80E9-8C62D4F3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80DE-6B2F-4B6F-94B0-0102B734D6CD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28A6C97-B810-4C1C-B52D-87426D9A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B6D1131-BFE0-4C68-BEAA-AD373BE3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C01C92-05A9-4B8F-BCAC-E971DE10B0FD}"/>
              </a:ext>
            </a:extLst>
          </p:cNvPr>
          <p:cNvSpPr/>
          <p:nvPr/>
        </p:nvSpPr>
        <p:spPr>
          <a:xfrm>
            <a:off x="409892" y="1294566"/>
            <a:ext cx="11199812" cy="457283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B87F05-D9CE-475A-9915-09454CCA148D}"/>
              </a:ext>
            </a:extLst>
          </p:cNvPr>
          <p:cNvSpPr txBox="1">
            <a:spLocks/>
          </p:cNvSpPr>
          <p:nvPr/>
        </p:nvSpPr>
        <p:spPr>
          <a:xfrm>
            <a:off x="418742" y="1294566"/>
            <a:ext cx="11199812" cy="2895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bn-IN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১। আয়তকার ক্ষেত্রের ক্ষেত্রফল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?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(ক) দৈর্ঘ্য+প্রস্থ  (খ) দৈর্ঘ্য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প্রস্থ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÷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(ঘ)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–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প্রস্থ </a:t>
            </a:r>
          </a:p>
          <a:p>
            <a:pPr marL="0" indent="0">
              <a:buFont typeface="Wingdings 2"/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ক্ষেত্রফলের একক কী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?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(ক)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গজ  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(খ)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মিটার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(গ)  বর্গ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গজ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ঘ)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ঘনমিটার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Wingdings 2"/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=? </a:t>
            </a:r>
          </a:p>
          <a:p>
            <a:pPr marL="0" indent="0">
              <a:buFont typeface="Wingdings 2"/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দ্বিগুণ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(খ) বর্গমিটার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ঘনমিটার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পূর্ণমিটার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1DCE6F-09BD-4793-A94B-4CA6440AEC89}"/>
              </a:ext>
            </a:extLst>
          </p:cNvPr>
          <p:cNvSpPr/>
          <p:nvPr/>
        </p:nvSpPr>
        <p:spPr>
          <a:xfrm>
            <a:off x="379412" y="3975318"/>
            <a:ext cx="11199812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৪।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আয়তক্ষেত্রের ক্ষেত্রে-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ক্ষেত্রফল=(দৈর্ঘ্য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প্রস্থ) বর্গএকক।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(ii)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ক্ষেত্রফল =(দৈর্ঘ্য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প্রস্থ) একক।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     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পরিসীমা=২(দৈর্ঘ্য+প্রস্থ) একক।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কোনটি সঠিক? (ক)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i,ii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8E7E69-9DE0-4ED9-A76C-3683C64B5B32}"/>
              </a:ext>
            </a:extLst>
          </p:cNvPr>
          <p:cNvSpPr txBox="1"/>
          <p:nvPr/>
        </p:nvSpPr>
        <p:spPr>
          <a:xfrm>
            <a:off x="379412" y="381000"/>
            <a:ext cx="1119981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80E26106-7E69-46F5-88D3-0128469BBD72}"/>
              </a:ext>
            </a:extLst>
          </p:cNvPr>
          <p:cNvSpPr/>
          <p:nvPr/>
        </p:nvSpPr>
        <p:spPr>
          <a:xfrm>
            <a:off x="2817812" y="1752600"/>
            <a:ext cx="1219200" cy="4572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              </a:t>
            </a:r>
            <a:endParaRPr lang="en-US" dirty="0"/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956955F2-62FE-4D94-B7BB-2FF94E05079C}"/>
              </a:ext>
            </a:extLst>
          </p:cNvPr>
          <p:cNvSpPr/>
          <p:nvPr/>
        </p:nvSpPr>
        <p:spPr>
          <a:xfrm>
            <a:off x="4418012" y="2742366"/>
            <a:ext cx="1066800" cy="4572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      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dirty="0"/>
              <a:t>   </a:t>
            </a:r>
            <a:endParaRPr lang="en-US" dirty="0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7EE0D4B2-E99E-4035-A49A-45A38E22E8D5}"/>
              </a:ext>
            </a:extLst>
          </p:cNvPr>
          <p:cNvSpPr/>
          <p:nvPr/>
        </p:nvSpPr>
        <p:spPr>
          <a:xfrm>
            <a:off x="3198812" y="3616801"/>
            <a:ext cx="1219200" cy="4572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                          </a:t>
            </a:r>
            <a:endParaRPr lang="en-US" dirty="0"/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B9D7BE3B-9B2C-4110-9B88-27C223F447BA}"/>
              </a:ext>
            </a:extLst>
          </p:cNvPr>
          <p:cNvSpPr/>
          <p:nvPr/>
        </p:nvSpPr>
        <p:spPr>
          <a:xfrm>
            <a:off x="5332412" y="5257800"/>
            <a:ext cx="1143000" cy="4572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19" grpId="0" uiExpand="1" build="p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3179A-8FB4-498C-8265-7AD5E99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F55A-2051-4F70-B8D3-402BA9B45C0C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00A89-0A81-4F4C-A28D-F7383524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3E4176-04A5-4353-8C04-A197B236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033785-AAA9-4B1A-933F-2BC32C360C8B}"/>
              </a:ext>
            </a:extLst>
          </p:cNvPr>
          <p:cNvSpPr txBox="1">
            <a:spLocks/>
          </p:cNvSpPr>
          <p:nvPr/>
        </p:nvSpPr>
        <p:spPr>
          <a:xfrm>
            <a:off x="299235" y="3048000"/>
            <a:ext cx="11625819" cy="1447800"/>
          </a:xfrm>
          <a:prstGeom prst="rect">
            <a:avLst/>
          </a:prstGeom>
          <a:noFill/>
          <a:ln w="19050">
            <a:noFill/>
          </a:ln>
        </p:spPr>
        <p:txBody>
          <a:bodyPr>
            <a:normAutofit fontScale="3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bn-IN" sz="9800" dirty="0">
                <a:latin typeface="NikoshBAN" pitchFamily="2" charset="0"/>
                <a:cs typeface="NikoshBAN" pitchFamily="2" charset="0"/>
              </a:rPr>
              <a:t>১। তোমার বাসার একটি দরজা ও একটি জানালার দৈর্ঘ্য ও প্রস্থ পরিমাপকরে</a:t>
            </a:r>
            <a:r>
              <a:rPr lang="bn-BD" sz="9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800" dirty="0">
                <a:latin typeface="NikoshBAN" pitchFamily="2" charset="0"/>
                <a:cs typeface="NikoshBAN" pitchFamily="2" charset="0"/>
              </a:rPr>
              <a:t>ক্ষেত্রফল নির্ণয়</a:t>
            </a:r>
            <a:endParaRPr lang="en-US" sz="9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en-US" sz="9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9800" dirty="0">
                <a:latin typeface="NikoshBAN" pitchFamily="2" charset="0"/>
                <a:cs typeface="NikoshBAN" pitchFamily="2" charset="0"/>
              </a:rPr>
              <a:t> কর ।</a:t>
            </a:r>
          </a:p>
          <a:p>
            <a:pPr marL="0" indent="0">
              <a:buFont typeface="Wingdings 2"/>
              <a:buNone/>
            </a:pPr>
            <a:r>
              <a:rPr lang="bn-IN" sz="9800" dirty="0">
                <a:latin typeface="NikoshBAN" pitchFamily="2" charset="0"/>
                <a:cs typeface="NikoshBAN" pitchFamily="2" charset="0"/>
              </a:rPr>
              <a:t>২।দৈর্ঘ্য ও প্রস্থ মেপে একটি ইটের ছয়টি তলের ক্ষেত্রফল</a:t>
            </a:r>
            <a:r>
              <a:rPr lang="bn-BD" sz="9800" dirty="0">
                <a:latin typeface="NikoshBAN" pitchFamily="2" charset="0"/>
                <a:cs typeface="NikoshBAN" pitchFamily="2" charset="0"/>
              </a:rPr>
              <a:t> নির্ণয়</a:t>
            </a:r>
            <a:r>
              <a:rPr lang="bn-IN" sz="9800" dirty="0">
                <a:latin typeface="NikoshBAN" pitchFamily="2" charset="0"/>
                <a:cs typeface="NikoshBAN" pitchFamily="2" charset="0"/>
              </a:rPr>
              <a:t> কর 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7E8DFF-152C-4D3D-8C61-6E725F4C913E}"/>
              </a:ext>
            </a:extLst>
          </p:cNvPr>
          <p:cNvSpPr txBox="1"/>
          <p:nvPr/>
        </p:nvSpPr>
        <p:spPr>
          <a:xfrm>
            <a:off x="299235" y="838200"/>
            <a:ext cx="1150620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6B2BF4-241B-40A6-833A-A874E428219A}"/>
              </a:ext>
            </a:extLst>
          </p:cNvPr>
          <p:cNvSpPr/>
          <p:nvPr/>
        </p:nvSpPr>
        <p:spPr>
          <a:xfrm>
            <a:off x="4418012" y="4376348"/>
            <a:ext cx="723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1" name="Date Placeholder 60">
            <a:extLst>
              <a:ext uri="{FF2B5EF4-FFF2-40B4-BE49-F238E27FC236}">
                <a16:creationId xmlns:a16="http://schemas.microsoft.com/office/drawing/2014/main" id="{0782215F-F100-4FAB-BF80-AA035ED8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A9D-22F7-43B7-AB2D-FAB2E8344492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58A8593F-A30E-46F9-A2B3-7DB12C0F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254C9AFB-96A1-4FCB-9DAC-BE83F901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FD3A4-5B47-40C7-89D3-1D61D4CA6177}"/>
              </a:ext>
            </a:extLst>
          </p:cNvPr>
          <p:cNvSpPr/>
          <p:nvPr/>
        </p:nvSpPr>
        <p:spPr>
          <a:xfrm>
            <a:off x="2019777" y="914400"/>
            <a:ext cx="5943600" cy="304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875BE9-ED13-48EE-BC7C-5029847AE646}"/>
              </a:ext>
            </a:extLst>
          </p:cNvPr>
          <p:cNvSpPr/>
          <p:nvPr/>
        </p:nvSpPr>
        <p:spPr>
          <a:xfrm>
            <a:off x="2132012" y="990600"/>
            <a:ext cx="5715000" cy="2895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E924F-38C2-4AD4-8079-208E4AD96796}"/>
              </a:ext>
            </a:extLst>
          </p:cNvPr>
          <p:cNvSpPr/>
          <p:nvPr/>
        </p:nvSpPr>
        <p:spPr>
          <a:xfrm>
            <a:off x="2132012" y="990600"/>
            <a:ext cx="5715000" cy="2819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FDBD6E-BE81-41B3-B044-4E932FD7DA67}"/>
              </a:ext>
            </a:extLst>
          </p:cNvPr>
          <p:cNvSpPr/>
          <p:nvPr/>
        </p:nvSpPr>
        <p:spPr>
          <a:xfrm>
            <a:off x="2132012" y="990600"/>
            <a:ext cx="5638800" cy="2819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470567-9E07-4DFB-B448-0FE1E8E3ED5E}"/>
              </a:ext>
            </a:extLst>
          </p:cNvPr>
          <p:cNvSpPr/>
          <p:nvPr/>
        </p:nvSpPr>
        <p:spPr>
          <a:xfrm>
            <a:off x="2284412" y="1087537"/>
            <a:ext cx="5334000" cy="2646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9BFF85-B10F-4D50-A3BD-E3E2040C6799}"/>
              </a:ext>
            </a:extLst>
          </p:cNvPr>
          <p:cNvSpPr/>
          <p:nvPr/>
        </p:nvSpPr>
        <p:spPr>
          <a:xfrm>
            <a:off x="2436812" y="1219200"/>
            <a:ext cx="5029200" cy="24176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28989-AF9D-4345-9388-CAB198554C84}"/>
              </a:ext>
            </a:extLst>
          </p:cNvPr>
          <p:cNvSpPr/>
          <p:nvPr/>
        </p:nvSpPr>
        <p:spPr>
          <a:xfrm>
            <a:off x="2665412" y="1373656"/>
            <a:ext cx="4648200" cy="2207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71F3F9-480B-4FEF-976D-9AF310E3933F}"/>
              </a:ext>
            </a:extLst>
          </p:cNvPr>
          <p:cNvSpPr/>
          <p:nvPr/>
        </p:nvSpPr>
        <p:spPr>
          <a:xfrm>
            <a:off x="2817812" y="1524000"/>
            <a:ext cx="4267200" cy="1905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2E52B4-01F6-4D1F-BFFC-A4C9734F0F6E}"/>
              </a:ext>
            </a:extLst>
          </p:cNvPr>
          <p:cNvSpPr/>
          <p:nvPr/>
        </p:nvSpPr>
        <p:spPr>
          <a:xfrm>
            <a:off x="2970212" y="1676400"/>
            <a:ext cx="3962400" cy="1600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8D98D0-69FB-4E98-B137-60453CCC7259}"/>
              </a:ext>
            </a:extLst>
          </p:cNvPr>
          <p:cNvSpPr/>
          <p:nvPr/>
        </p:nvSpPr>
        <p:spPr>
          <a:xfrm>
            <a:off x="3122612" y="1828800"/>
            <a:ext cx="3657600" cy="1295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4B2EE3-5B3C-4B2E-8AB2-066291F970DC}"/>
              </a:ext>
            </a:extLst>
          </p:cNvPr>
          <p:cNvSpPr/>
          <p:nvPr/>
        </p:nvSpPr>
        <p:spPr>
          <a:xfrm>
            <a:off x="3275012" y="1905000"/>
            <a:ext cx="3352800" cy="10668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F0993D-520E-4E86-B66E-829FB47E1455}"/>
              </a:ext>
            </a:extLst>
          </p:cNvPr>
          <p:cNvSpPr/>
          <p:nvPr/>
        </p:nvSpPr>
        <p:spPr>
          <a:xfrm>
            <a:off x="3471166" y="2057400"/>
            <a:ext cx="3004246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5A292E-7CAC-42B3-9F0E-7150AB8728C7}"/>
              </a:ext>
            </a:extLst>
          </p:cNvPr>
          <p:cNvSpPr/>
          <p:nvPr/>
        </p:nvSpPr>
        <p:spPr>
          <a:xfrm>
            <a:off x="5484812" y="2133600"/>
            <a:ext cx="68580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8C7EB58-A639-475F-8329-7C86566F9067}"/>
              </a:ext>
            </a:extLst>
          </p:cNvPr>
          <p:cNvSpPr/>
          <p:nvPr/>
        </p:nvSpPr>
        <p:spPr>
          <a:xfrm>
            <a:off x="3656012" y="2209800"/>
            <a:ext cx="1447800" cy="5334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4DCCF6F-E53C-4DD5-9E89-F16EAACC3177}"/>
              </a:ext>
            </a:extLst>
          </p:cNvPr>
          <p:cNvSpPr txBox="1">
            <a:spLocks/>
          </p:cNvSpPr>
          <p:nvPr/>
        </p:nvSpPr>
        <p:spPr>
          <a:xfrm>
            <a:off x="608012" y="1143000"/>
            <a:ext cx="5943600" cy="4267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531" indent="-182825" algn="l" defTabSz="914126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1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9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301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7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53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79776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9952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9943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9934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992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নামঃ মোঃ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আমিনুল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endParaRPr lang="bn-BD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Font typeface="Corbel" pitchFamily="34" charset="0"/>
              <a:buNone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সহকারি শিক্ষক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গনিত ও বিজ্ঞান)              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চাঁদপুর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আহমাদিয়া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ফাযিল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মাদরাসা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Font typeface="Corbel" pitchFamily="34" charset="0"/>
              <a:buNone/>
            </a:pP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নতুন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বাজার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চাঁদপুর সদর , চাঁদপুর।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Font typeface="Corbel" pitchFamily="34" charset="0"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028F290-567B-450A-A83B-5A4D4998917C}"/>
              </a:ext>
            </a:extLst>
          </p:cNvPr>
          <p:cNvSpPr txBox="1">
            <a:spLocks/>
          </p:cNvSpPr>
          <p:nvPr/>
        </p:nvSpPr>
        <p:spPr>
          <a:xfrm>
            <a:off x="6932612" y="1139868"/>
            <a:ext cx="4800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531" indent="-182825" algn="l" defTabSz="914126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1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9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301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7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53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79776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9952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9943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9934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992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শ্রেনি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ঃ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অষ্টম</a:t>
            </a:r>
          </a:p>
          <a:p>
            <a:pPr marL="0" indent="0">
              <a:buFont typeface="Corbel" pitchFamily="34" charset="0"/>
              <a:buNone/>
            </a:pP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বিষয়ঃ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endParaRPr lang="bn-BD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Font typeface="Corbel" pitchFamily="34" charset="0"/>
              <a:buNone/>
            </a:pP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অধ্যায়ঃ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তৃতীয়</a:t>
            </a:r>
            <a:endParaRPr lang="bn-BD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Font typeface="Corbel" pitchFamily="34" charset="0"/>
              <a:buNone/>
            </a:pP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সময়ঃ ৪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৫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মিনিট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1C9CE-1563-4B06-9C3F-071232C2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6C70-07C2-4E1E-8039-53F27DBEE6C1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425B-69E1-4088-815E-82B99D31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81599-60E6-4EF5-9782-C11A9C7D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FC5B121-F15B-46D8-B0F9-92DACF98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19B0-5567-404E-BD76-4D25771F71AB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B30B23-F429-4183-B044-AD6CAB65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C071AA-C97B-4244-9255-CD1F8C2B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86DE1A-10BF-438A-AD23-A85396C3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272178"/>
            <a:ext cx="10940732" cy="58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6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B3E0A-150E-4A88-8971-2ED29B6C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8873-DDA4-49E0-824C-A60AA8D91296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07A8-8A11-465D-B073-B474767E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1CB4B-5BDC-405E-8051-4CF53BC4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FA2CDD-CED6-49A9-B51B-2A8F77D10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1500" r="1878" b="36333"/>
          <a:stretch/>
        </p:blipFill>
        <p:spPr>
          <a:xfrm>
            <a:off x="496542" y="1246792"/>
            <a:ext cx="11334093" cy="4644390"/>
          </a:xfrm>
          <a:prstGeom prst="rect">
            <a:avLst/>
          </a:prstGeom>
          <a:ln w="1270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DF8ECF-7B97-44EC-9A9E-74AD3FC6D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6" r="1314" b="39867"/>
          <a:stretch/>
        </p:blipFill>
        <p:spPr>
          <a:xfrm rot="5400000">
            <a:off x="3801559" y="1396269"/>
            <a:ext cx="1704493" cy="132552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103D1E-EBC5-46A9-A175-9B2D098022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8" r="7181" b="41648"/>
          <a:stretch/>
        </p:blipFill>
        <p:spPr>
          <a:xfrm>
            <a:off x="431617" y="2666017"/>
            <a:ext cx="11334093" cy="9029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BD5B66-871F-40D9-8925-CDAB0D0B2FDB}"/>
              </a:ext>
            </a:extLst>
          </p:cNvPr>
          <p:cNvSpPr txBox="1"/>
          <p:nvPr/>
        </p:nvSpPr>
        <p:spPr>
          <a:xfrm>
            <a:off x="3041079" y="4940587"/>
            <a:ext cx="4120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দৈর্ঘ্য =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৩০ সেঃ মিঃ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05279-11F3-4F5D-BAE8-F1257CAEAB39}"/>
              </a:ext>
            </a:extLst>
          </p:cNvPr>
          <p:cNvSpPr txBox="1"/>
          <p:nvPr/>
        </p:nvSpPr>
        <p:spPr>
          <a:xfrm>
            <a:off x="4976021" y="1888866"/>
            <a:ext cx="3606629" cy="7694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প্রস্থ =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৬ সেঃ মিঃ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7F149-9223-4994-BC7C-9308308DF137}"/>
              </a:ext>
            </a:extLst>
          </p:cNvPr>
          <p:cNvSpPr txBox="1"/>
          <p:nvPr/>
        </p:nvSpPr>
        <p:spPr>
          <a:xfrm>
            <a:off x="1238554" y="2060023"/>
            <a:ext cx="37088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A56D-6580-4203-B112-B9F0BB65F776}"/>
              </a:ext>
            </a:extLst>
          </p:cNvPr>
          <p:cNvSpPr txBox="1"/>
          <p:nvPr/>
        </p:nvSpPr>
        <p:spPr>
          <a:xfrm>
            <a:off x="3046413" y="3818905"/>
            <a:ext cx="397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977044-38B8-40EA-8D16-EEA30335C828}"/>
              </a:ext>
            </a:extLst>
          </p:cNvPr>
          <p:cNvGrpSpPr/>
          <p:nvPr/>
        </p:nvGrpSpPr>
        <p:grpSpPr>
          <a:xfrm>
            <a:off x="496542" y="1301018"/>
            <a:ext cx="11223640" cy="1352062"/>
            <a:chOff x="715109" y="1535918"/>
            <a:chExt cx="7743091" cy="1352062"/>
          </a:xfrm>
        </p:grpSpPr>
        <p:sp>
          <p:nvSpPr>
            <p:cNvPr id="22" name="Flowchart: Data 21">
              <a:extLst>
                <a:ext uri="{FF2B5EF4-FFF2-40B4-BE49-F238E27FC236}">
                  <a16:creationId xmlns:a16="http://schemas.microsoft.com/office/drawing/2014/main" id="{32D5EE4E-FF9B-4966-AC57-34D6BD6B5ABA}"/>
                </a:ext>
              </a:extLst>
            </p:cNvPr>
            <p:cNvSpPr/>
            <p:nvPr/>
          </p:nvSpPr>
          <p:spPr>
            <a:xfrm>
              <a:off x="715109" y="1535918"/>
              <a:ext cx="7209692" cy="1352062"/>
            </a:xfrm>
            <a:prstGeom prst="flowChartInputOutpu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 অংশের ক্ষেত্রফল কত?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4AC8F3F-720B-4997-976B-540309E51978}"/>
                </a:ext>
              </a:extLst>
            </p:cNvPr>
            <p:cNvSpPr/>
            <p:nvPr/>
          </p:nvSpPr>
          <p:spPr>
            <a:xfrm>
              <a:off x="6477000" y="1535918"/>
              <a:ext cx="1981200" cy="1352062"/>
            </a:xfrm>
            <a:prstGeom prst="triangle">
              <a:avLst>
                <a:gd name="adj" fmla="val 72773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D87E992-F81E-49FD-9909-5E157D869B55}"/>
                </a:ext>
              </a:extLst>
            </p:cNvPr>
            <p:cNvSpPr/>
            <p:nvPr/>
          </p:nvSpPr>
          <p:spPr>
            <a:xfrm flipV="1">
              <a:off x="1219200" y="1535918"/>
              <a:ext cx="1219199" cy="1352062"/>
            </a:xfrm>
            <a:prstGeom prst="triangle">
              <a:avLst>
                <a:gd name="adj" fmla="val 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822051B-4DD8-494D-B3FD-CDD15227BF74}"/>
                </a:ext>
              </a:extLst>
            </p:cNvPr>
            <p:cNvSpPr/>
            <p:nvPr/>
          </p:nvSpPr>
          <p:spPr>
            <a:xfrm>
              <a:off x="768096" y="1535918"/>
              <a:ext cx="1060704" cy="1352062"/>
            </a:xfrm>
            <a:prstGeom prst="triangle">
              <a:avLst>
                <a:gd name="adj" fmla="val 42816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708385F-92D2-4290-917C-681CAB872326}"/>
              </a:ext>
            </a:extLst>
          </p:cNvPr>
          <p:cNvSpPr txBox="1"/>
          <p:nvPr/>
        </p:nvSpPr>
        <p:spPr>
          <a:xfrm>
            <a:off x="431617" y="381000"/>
            <a:ext cx="1141719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ক্ষেত্রফল পরিমাপ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40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DE509-F2BD-4B4E-8653-B6487546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F7A6-4640-4282-B71F-551AC1621B29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B31E4-970C-4AF3-AA85-6ACFCAEC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83516-478D-418B-BD5B-CC0945A5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C2BEF-B062-47A1-8107-1CBAE792ABEB}"/>
              </a:ext>
            </a:extLst>
          </p:cNvPr>
          <p:cNvSpPr/>
          <p:nvPr/>
        </p:nvSpPr>
        <p:spPr>
          <a:xfrm>
            <a:off x="265112" y="533400"/>
            <a:ext cx="11544300" cy="464742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পরিমাপের এককগুলো উল্লেখ করতে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পরিমাপে আন্তঃসম্পর্ক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ক্ষেত্রের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7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6CBAD-DE0C-4AE4-893F-2091C44F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B873-C0CF-49A5-AE06-6CDE974957FF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655F6-D2C9-485D-87FC-FA08BFFD2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93BD9-BC36-4E2F-83F2-61E96B02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7E4677-8F1C-4CCC-AAE8-27818D131B00}"/>
              </a:ext>
            </a:extLst>
          </p:cNvPr>
          <p:cNvSpPr txBox="1"/>
          <p:nvPr/>
        </p:nvSpPr>
        <p:spPr>
          <a:xfrm>
            <a:off x="533399" y="4749606"/>
            <a:ext cx="11217965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বর্গক্ষেত্র অথবা আয়তক্ষেত্রের ক্ষেত্রফল পরিমাপ 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জন্য ক্ষেত্রটির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দৈর্ঘ্য ও প্রস্থের মান জানা প্রয়োজন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ত্রিভুজক্ষেত্রের ক্ষেত্রফল পরিমাপ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করার জন্য ক্ষেত্রটির ভুমি ও উচ্চতার মান জানা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D1223D6-77C9-4032-9AB4-6850A599B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4028" r="9265" b="4456"/>
          <a:stretch/>
        </p:blipFill>
        <p:spPr>
          <a:xfrm>
            <a:off x="457200" y="457200"/>
            <a:ext cx="5637212" cy="3276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76735B-52E4-49A6-B497-A6B367B44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8889" r="22539" b="6349"/>
          <a:stretch/>
        </p:blipFill>
        <p:spPr>
          <a:xfrm>
            <a:off x="6568933" y="301405"/>
            <a:ext cx="4923856" cy="36354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A9CA5C-4CA2-4132-B204-934E9B628607}"/>
              </a:ext>
            </a:extLst>
          </p:cNvPr>
          <p:cNvSpPr txBox="1"/>
          <p:nvPr/>
        </p:nvSpPr>
        <p:spPr>
          <a:xfrm>
            <a:off x="533399" y="4137159"/>
            <a:ext cx="11217965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ক্ষেত্রগুলোর ক্ষেত্রফল পরিমাপ কীভাবে করা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6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21D2A9-F24E-4691-8519-D813CFCC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5412-2C24-469D-B91B-A29BEC050959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EA5E90-E51D-4F87-ABEB-3F86D2E7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5FC9FE-6C4B-47B8-9474-2DA0132E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E0B11A-5368-4D3C-9B5E-D957E6EB5BF5}"/>
              </a:ext>
            </a:extLst>
          </p:cNvPr>
          <p:cNvCxnSpPr>
            <a:cxnSpLocks/>
          </p:cNvCxnSpPr>
          <p:nvPr/>
        </p:nvCxnSpPr>
        <p:spPr>
          <a:xfrm>
            <a:off x="4768235" y="3868127"/>
            <a:ext cx="6264639" cy="913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93D7E7-79FC-4E91-B5D0-702CB343835A}"/>
              </a:ext>
            </a:extLst>
          </p:cNvPr>
          <p:cNvCxnSpPr>
            <a:cxnSpLocks/>
          </p:cNvCxnSpPr>
          <p:nvPr/>
        </p:nvCxnSpPr>
        <p:spPr>
          <a:xfrm flipV="1">
            <a:off x="4705365" y="1201421"/>
            <a:ext cx="6327509" cy="88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0248439-0A8D-4457-9EB1-1436C821D4E0}"/>
              </a:ext>
            </a:extLst>
          </p:cNvPr>
          <p:cNvSpPr/>
          <p:nvPr/>
        </p:nvSpPr>
        <p:spPr>
          <a:xfrm>
            <a:off x="4768235" y="1232903"/>
            <a:ext cx="6296015" cy="26428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EAA0D9-6980-4330-B59A-2EDCA9D44C2F}"/>
              </a:ext>
            </a:extLst>
          </p:cNvPr>
          <p:cNvCxnSpPr>
            <a:cxnSpLocks/>
          </p:cNvCxnSpPr>
          <p:nvPr/>
        </p:nvCxnSpPr>
        <p:spPr>
          <a:xfrm>
            <a:off x="4475777" y="1121121"/>
            <a:ext cx="47621" cy="2666996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28BE17-8F6E-4071-A1DE-7FD77F2473AD}"/>
              </a:ext>
            </a:extLst>
          </p:cNvPr>
          <p:cNvCxnSpPr>
            <a:cxnSpLocks/>
          </p:cNvCxnSpPr>
          <p:nvPr/>
        </p:nvCxnSpPr>
        <p:spPr>
          <a:xfrm>
            <a:off x="11032874" y="1256584"/>
            <a:ext cx="0" cy="26206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73A975-B76B-4148-8320-B8C81A2F007E}"/>
              </a:ext>
            </a:extLst>
          </p:cNvPr>
          <p:cNvCxnSpPr>
            <a:cxnSpLocks/>
          </p:cNvCxnSpPr>
          <p:nvPr/>
        </p:nvCxnSpPr>
        <p:spPr>
          <a:xfrm>
            <a:off x="4773876" y="1256584"/>
            <a:ext cx="0" cy="26054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4327B4-2490-4E90-8947-D0468A2B4A60}"/>
              </a:ext>
            </a:extLst>
          </p:cNvPr>
          <p:cNvCxnSpPr>
            <a:cxnSpLocks/>
          </p:cNvCxnSpPr>
          <p:nvPr/>
        </p:nvCxnSpPr>
        <p:spPr>
          <a:xfrm flipV="1">
            <a:off x="390823" y="1124030"/>
            <a:ext cx="4181588" cy="5933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94DCE4-07EB-4F6F-ADA1-A6D868C0B69B}"/>
              </a:ext>
            </a:extLst>
          </p:cNvPr>
          <p:cNvCxnSpPr>
            <a:cxnSpLocks/>
          </p:cNvCxnSpPr>
          <p:nvPr/>
        </p:nvCxnSpPr>
        <p:spPr>
          <a:xfrm flipH="1">
            <a:off x="411714" y="1162496"/>
            <a:ext cx="20957" cy="258424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C78778-AE92-4679-A983-1F07D2481062}"/>
              </a:ext>
            </a:extLst>
          </p:cNvPr>
          <p:cNvCxnSpPr>
            <a:cxnSpLocks/>
          </p:cNvCxnSpPr>
          <p:nvPr/>
        </p:nvCxnSpPr>
        <p:spPr>
          <a:xfrm>
            <a:off x="334747" y="3740811"/>
            <a:ext cx="4226073" cy="5932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0F326A5-C5B5-4AC3-9BE3-D5EA7C05351A}"/>
              </a:ext>
            </a:extLst>
          </p:cNvPr>
          <p:cNvSpPr/>
          <p:nvPr/>
        </p:nvSpPr>
        <p:spPr>
          <a:xfrm>
            <a:off x="368103" y="1143902"/>
            <a:ext cx="4181588" cy="25719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12AB41-1831-415D-A801-7E899A4A7F12}"/>
              </a:ext>
            </a:extLst>
          </p:cNvPr>
          <p:cNvSpPr txBox="1"/>
          <p:nvPr/>
        </p:nvSpPr>
        <p:spPr>
          <a:xfrm>
            <a:off x="379855" y="4956476"/>
            <a:ext cx="11566093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র্গাকার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 ক্ষেত্রফল = দৈর্ঘ্য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NikoshBAN" pitchFamily="2" charset="0"/>
              </a:rPr>
              <a:t>×প্রস্থ (দৈর্ঘ্য=প্রস্থ)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NikoshBAN" pitchFamily="2" charset="0"/>
              </a:rPr>
              <a:t> =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(বাহু)</a:t>
            </a:r>
            <a:r>
              <a:rPr lang="bn-IN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8B6592-D33B-4D41-BB99-23C8D13A6F3E}"/>
              </a:ext>
            </a:extLst>
          </p:cNvPr>
          <p:cNvSpPr txBox="1"/>
          <p:nvPr/>
        </p:nvSpPr>
        <p:spPr>
          <a:xfrm>
            <a:off x="4947566" y="331996"/>
            <a:ext cx="611668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679888-7F7F-4A60-AC82-2206E5DBC1BB}"/>
              </a:ext>
            </a:extLst>
          </p:cNvPr>
          <p:cNvSpPr txBox="1"/>
          <p:nvPr/>
        </p:nvSpPr>
        <p:spPr>
          <a:xfrm>
            <a:off x="399040" y="354922"/>
            <a:ext cx="4167687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584FDC-567E-4112-9C80-018382C7F3BF}"/>
              </a:ext>
            </a:extLst>
          </p:cNvPr>
          <p:cNvSpPr txBox="1"/>
          <p:nvPr/>
        </p:nvSpPr>
        <p:spPr>
          <a:xfrm>
            <a:off x="1692534" y="1221052"/>
            <a:ext cx="2347689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CB9CE8-40BB-49EE-9C24-C5A221F337BB}"/>
              </a:ext>
            </a:extLst>
          </p:cNvPr>
          <p:cNvSpPr txBox="1"/>
          <p:nvPr/>
        </p:nvSpPr>
        <p:spPr>
          <a:xfrm>
            <a:off x="334747" y="5490824"/>
            <a:ext cx="1152160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 ক্ষেত্রফল = দৈর্ঘ্য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NikoshBAN" pitchFamily="2" charset="0"/>
              </a:rPr>
              <a:t>× প্রস্থ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AD2ED5-0F39-49AB-95C0-43AC9C228D42}"/>
              </a:ext>
            </a:extLst>
          </p:cNvPr>
          <p:cNvSpPr txBox="1"/>
          <p:nvPr/>
        </p:nvSpPr>
        <p:spPr>
          <a:xfrm>
            <a:off x="1638595" y="2414230"/>
            <a:ext cx="234768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 বর্গমিটার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4F8A92-DBED-4196-8202-7BF97B7F2E55}"/>
              </a:ext>
            </a:extLst>
          </p:cNvPr>
          <p:cNvSpPr txBox="1"/>
          <p:nvPr/>
        </p:nvSpPr>
        <p:spPr>
          <a:xfrm>
            <a:off x="6091306" y="2343120"/>
            <a:ext cx="182531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৩৫বর্গগজ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E01013-D68F-4BAC-AA89-DEE674F9BA63}"/>
              </a:ext>
            </a:extLst>
          </p:cNvPr>
          <p:cNvSpPr txBox="1"/>
          <p:nvPr/>
        </p:nvSpPr>
        <p:spPr>
          <a:xfrm>
            <a:off x="6512639" y="1210270"/>
            <a:ext cx="104858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৭গজ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F31CDC-47AC-4C93-AA2A-93D9DE0D33EF}"/>
              </a:ext>
            </a:extLst>
          </p:cNvPr>
          <p:cNvSpPr txBox="1"/>
          <p:nvPr/>
        </p:nvSpPr>
        <p:spPr>
          <a:xfrm rot="16200000">
            <a:off x="5080411" y="2166792"/>
            <a:ext cx="81464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৫গজ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BA8784-E1FA-42FF-9034-990D7D1B6541}"/>
              </a:ext>
            </a:extLst>
          </p:cNvPr>
          <p:cNvSpPr txBox="1"/>
          <p:nvPr/>
        </p:nvSpPr>
        <p:spPr>
          <a:xfrm rot="16200000">
            <a:off x="2929849" y="2501019"/>
            <a:ext cx="160857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79283C-B1F7-49B3-83F5-827FB6F400F0}"/>
              </a:ext>
            </a:extLst>
          </p:cNvPr>
          <p:cNvSpPr txBox="1"/>
          <p:nvPr/>
        </p:nvSpPr>
        <p:spPr>
          <a:xfrm>
            <a:off x="260078" y="4042576"/>
            <a:ext cx="11566093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সীমারেখা দ্বারা আবদ্ধ স্থান হলো ক্ষেত্র এবং এই ক্ষেত্রের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পরিমাপকে ক্ষেত্রফল বলে।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19DD3B0-D0DF-4867-9F83-41A3F186B3F6}"/>
              </a:ext>
            </a:extLst>
          </p:cNvPr>
          <p:cNvSpPr txBox="1"/>
          <p:nvPr/>
        </p:nvSpPr>
        <p:spPr>
          <a:xfrm>
            <a:off x="1903412" y="443747"/>
            <a:ext cx="659352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ত্রিভুজক্ষেত্র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F29630-E4DB-4F50-8899-F6D6971733BB}"/>
                  </a:ext>
                </a:extLst>
              </p:cNvPr>
              <p:cNvSpPr txBox="1"/>
              <p:nvPr/>
            </p:nvSpPr>
            <p:spPr>
              <a:xfrm>
                <a:off x="1255250" y="4572509"/>
                <a:ext cx="8120691" cy="7612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ত্রিভুজক্ষেত্রের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Times New Roman"/>
                    <a:cs typeface="NikoshBAN" pitchFamily="2" charset="0"/>
                  </a:rPr>
                  <a:t>× ভূমি × উচ্চতা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F29630-E4DB-4F50-8899-F6D697173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50" y="4572509"/>
                <a:ext cx="8120691" cy="761299"/>
              </a:xfrm>
              <a:prstGeom prst="rect">
                <a:avLst/>
              </a:prstGeom>
              <a:blipFill>
                <a:blip r:embed="rId3"/>
                <a:stretch>
                  <a:fillRect b="-96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6A3F35D-84F9-4598-A67C-FCAFB1A2FCC8}"/>
              </a:ext>
            </a:extLst>
          </p:cNvPr>
          <p:cNvSpPr/>
          <p:nvPr/>
        </p:nvSpPr>
        <p:spPr>
          <a:xfrm>
            <a:off x="1465470" y="1396250"/>
            <a:ext cx="7765124" cy="2947151"/>
          </a:xfrm>
          <a:prstGeom prst="rtTriangl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DE78D42A-2E70-4702-AE35-DA9CB6C51064}"/>
              </a:ext>
            </a:extLst>
          </p:cNvPr>
          <p:cNvSpPr/>
          <p:nvPr/>
        </p:nvSpPr>
        <p:spPr>
          <a:xfrm rot="16200000" flipH="1">
            <a:off x="3862476" y="-1012738"/>
            <a:ext cx="2947152" cy="7765125"/>
          </a:xfrm>
          <a:prstGeom prst="rtTriangl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A9676E-C9FD-4AE3-B95C-F0B171AF662B}"/>
              </a:ext>
            </a:extLst>
          </p:cNvPr>
          <p:cNvSpPr txBox="1"/>
          <p:nvPr/>
        </p:nvSpPr>
        <p:spPr>
          <a:xfrm>
            <a:off x="3198812" y="3390916"/>
            <a:ext cx="178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5EF0A4-6633-4A27-960D-3BDC3161A0F5}"/>
              </a:ext>
            </a:extLst>
          </p:cNvPr>
          <p:cNvSpPr txBox="1"/>
          <p:nvPr/>
        </p:nvSpPr>
        <p:spPr>
          <a:xfrm>
            <a:off x="5348032" y="1918543"/>
            <a:ext cx="241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0AE6B-FA59-4E70-B607-B6D3EF47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837-BD13-4E31-BF64-B0C95057F46A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7B956-0FD8-40D6-A613-DBF8CC09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FCBF2-2B2A-4AAC-87BC-7A790FD7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778E-6 1.48148E-6 L 0.33329 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65E4D-4E27-47F8-9758-904427C8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8CB6-588A-445B-A3FF-A763A9F8A78B}" type="datetime2">
              <a:rPr lang="en-US" smtClean="0"/>
              <a:t>Wednesday, November 27,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72757-9DDC-4A73-A3CB-B998813B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75802-2F02-4892-B1FC-7521B073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E6676AB-1B16-4D11-B315-7AC5D9420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8495">
            <a:off x="606683" y="2914920"/>
            <a:ext cx="4599612" cy="278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194C90-9BE0-4E8E-8774-2DEFEBFD0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457200"/>
            <a:ext cx="11125200" cy="19126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6A48B9C-B640-4DC1-BA37-2C7228B2285D}"/>
              </a:ext>
            </a:extLst>
          </p:cNvPr>
          <p:cNvSpPr txBox="1"/>
          <p:nvPr/>
        </p:nvSpPr>
        <p:spPr>
          <a:xfrm>
            <a:off x="5033838" y="3207021"/>
            <a:ext cx="630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 ইঞ্চি = ২.৫৪সেঃমিঃ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999DE6-A570-4E22-A65C-5A77D7F98801}"/>
              </a:ext>
            </a:extLst>
          </p:cNvPr>
          <p:cNvSpPr txBox="1"/>
          <p:nvPr/>
        </p:nvSpPr>
        <p:spPr>
          <a:xfrm>
            <a:off x="4675369" y="4497863"/>
            <a:ext cx="72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 বর্গইঞ্চি = ৬.৪৫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বর্গ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সেঃমিঃ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9D0A93-1A7B-45A7-AEA6-7C53F6C38C9A}"/>
              </a:ext>
            </a:extLst>
          </p:cNvPr>
          <p:cNvSpPr txBox="1"/>
          <p:nvPr/>
        </p:nvSpPr>
        <p:spPr>
          <a:xfrm>
            <a:off x="4920779" y="2553881"/>
            <a:ext cx="652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 ইঞ্চি 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সেঃমিঃ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237BF1-D629-4CB8-B9BC-36C1BAD81101}"/>
              </a:ext>
            </a:extLst>
          </p:cNvPr>
          <p:cNvSpPr txBox="1"/>
          <p:nvPr/>
        </p:nvSpPr>
        <p:spPr>
          <a:xfrm>
            <a:off x="4901446" y="3844723"/>
            <a:ext cx="739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 বর্গইঞ্চি 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কত বর্গ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সেঃমিঃ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4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00B0F0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7030A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5560</TotalTime>
  <Words>793</Words>
  <Application>Microsoft Office PowerPoint</Application>
  <PresentationFormat>Custom</PresentationFormat>
  <Paragraphs>145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Cambria Math</vt:lpstr>
      <vt:lpstr>Corbel</vt:lpstr>
      <vt:lpstr>NikoshBAN</vt:lpstr>
      <vt:lpstr>SutonnyOMJ</vt:lpstr>
      <vt:lpstr>Times New Roman</vt:lpstr>
      <vt:lpstr>Wingdings 2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amin torab</cp:lastModifiedBy>
  <cp:revision>145</cp:revision>
  <dcterms:created xsi:type="dcterms:W3CDTF">2013-09-12T13:05:01Z</dcterms:created>
  <dcterms:modified xsi:type="dcterms:W3CDTF">2019-11-27T13:33:35Z</dcterms:modified>
</cp:coreProperties>
</file>