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A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68502-49E6-466F-9113-F099467FBF03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B0D5B-AF0E-43A7-93F5-FBD37351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0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উত্তর – মিলিয়ে নিবে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B0D5B-AF0E-43A7-93F5-FBD3735135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24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989FB-54C4-4A38-B728-0641000F7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09C5E-5502-4D58-927E-D107B6F6A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B97CF-48D0-4030-A678-96ED2049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212-CB72-45D5-A0D7-ED1FC8BFC582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4F910-9510-4004-8110-5778CA76C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9E94D-8F03-4F90-AA07-55778878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20A8-5BFD-4063-AEE0-B4CB1635A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6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EDCDD-9055-4311-AA68-D5A35F96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E2361-F942-418E-B528-96FA7FBEE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6ACC5-6E24-4037-BFAA-60306B75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212-CB72-45D5-A0D7-ED1FC8BFC582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F0B06-9694-41AD-AC32-D73FB837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9FC1B-5A4A-4CF8-968A-B9898CEF9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20A8-5BFD-4063-AEE0-B4CB1635A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2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D14469-CD1D-4385-8630-553CDB1C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B01B7-45D4-4C4E-ADAA-A53779B7E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6F2A5-B296-43C7-B125-90903AEC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212-CB72-45D5-A0D7-ED1FC8BFC582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05089-D1E7-4800-9962-E12D114D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907EB-FD83-46AF-ABAB-C44F27DE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20A8-5BFD-4063-AEE0-B4CB1635A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BE70-97AC-42A1-A88D-F82BCCB0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C3C3D-6B4A-4AAE-87AC-63657C9D6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A7E93-0D0E-456C-9E6C-7279B520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212-CB72-45D5-A0D7-ED1FC8BFC582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C148D-A9EE-4C7E-ACA3-4046D86F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14AE4-0A15-4906-8BC1-58AF8E80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20A8-5BFD-4063-AEE0-B4CB1635A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6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E8E2-FDBD-4877-B34F-F0DFDE9BA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63F7F-0EAD-4692-9042-8F718B59A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37F64-8371-4D68-BE3C-F0C88BC6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212-CB72-45D5-A0D7-ED1FC8BFC582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A3320-9CBD-4893-9B86-DC035640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35BF7-F89E-46B6-89CC-D3B6E34F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20A8-5BFD-4063-AEE0-B4CB1635A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4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AB17-1FF6-45C3-AAA6-2EBF0810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AA62D-146C-4EC2-9D59-7C8B37687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3F01D-78A6-4632-90C2-F0AF66787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93354-EAE7-497F-9780-E60D84A8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212-CB72-45D5-A0D7-ED1FC8BFC582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B7ACB-81BD-4536-8E67-3C68F6DF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2E851-E7EF-4A1B-B387-38431A34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20A8-5BFD-4063-AEE0-B4CB1635A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3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2FDD-F51A-4B52-87B7-23917D5C0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DDAA0-84C9-40AA-AA7F-6CD8188D0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824F1-4A3F-4DE8-AF9D-3E5C07FF7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BA978-DC63-4040-BE12-90B77D987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50D7E-157A-41CC-AE2E-14FFAE3D1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764BC4-4637-46EB-BC2E-F508E34A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212-CB72-45D5-A0D7-ED1FC8BFC582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0A8BDF-D2B3-42CB-8FE1-02B61C06D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8B19AF-99A9-41C1-B0EC-6BC6521B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20A8-5BFD-4063-AEE0-B4CB1635A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7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FD03B-E21D-49A0-A982-55A993C9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09133-C8C1-467E-A0F0-3B8B19E3F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212-CB72-45D5-A0D7-ED1FC8BFC582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5E665-663E-4263-91A9-FB40D64A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B7293-42BC-4AA3-82E2-7BFAB0D0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20A8-5BFD-4063-AEE0-B4CB1635A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9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F5DCA5-E393-47B4-A648-97C38BF5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212-CB72-45D5-A0D7-ED1FC8BFC582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BA46AC-06FD-4DA2-9D49-E613DEC4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6624D-515E-4F91-B556-68D9327D5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20A8-5BFD-4063-AEE0-B4CB1635A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E79F-4CE6-4AE9-9DA0-291E0AA0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7A3B7-FD98-43A7-A3B2-BC7C95D7E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F2E92-FC79-44CB-90D2-E63109D91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D919A-E441-40EE-B161-FC3C2E7F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212-CB72-45D5-A0D7-ED1FC8BFC582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91C15-ADF4-4FD6-A4C5-761C568E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32C45-22BD-4A3B-9A44-915C69B0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20A8-5BFD-4063-AEE0-B4CB1635A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07D6-367B-4867-9BDE-2853D60AD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35670-C85F-428E-94A2-15FB50B08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DD420-8063-4661-9678-0F0971968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B3010-8405-4016-973E-22F729AE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7212-CB72-45D5-A0D7-ED1FC8BFC582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C4B3C-FAE3-42F6-949D-51388FF6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D56FF-AC29-44A7-926D-837066C24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20A8-5BFD-4063-AEE0-B4CB1635A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E8A464-0F7A-4FFC-89A6-089A96AE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584BB-5272-4690-BDDA-72990794C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40909-E003-4D49-B401-E84400AFE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7212-CB72-45D5-A0D7-ED1FC8BFC582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EB57B-1BD0-407D-84C6-688AC2BE7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8EA94-CDBF-4B46-8E9D-EFFF63F3C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20A8-5BFD-4063-AEE0-B4CB1635A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gif"/><Relationship Id="rId7" Type="http://schemas.microsoft.com/office/2007/relationships/hdphoto" Target="../media/hdphoto2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qmNCJxpsr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94920D-CD48-4568-BBE7-D2004DFE41DE}"/>
              </a:ext>
            </a:extLst>
          </p:cNvPr>
          <p:cNvSpPr txBox="1"/>
          <p:nvPr/>
        </p:nvSpPr>
        <p:spPr>
          <a:xfrm>
            <a:off x="2966507" y="3833082"/>
            <a:ext cx="647969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C31CDA63-CA08-4F00-90B9-074B690DEF70}"/>
              </a:ext>
            </a:extLst>
          </p:cNvPr>
          <p:cNvSpPr/>
          <p:nvPr/>
        </p:nvSpPr>
        <p:spPr>
          <a:xfrm>
            <a:off x="6579665" y="2627442"/>
            <a:ext cx="1221698" cy="1088663"/>
          </a:xfrm>
          <a:prstGeom prst="hexagon">
            <a:avLst/>
          </a:prstGeom>
          <a:gradFill>
            <a:gsLst>
              <a:gs pos="80000">
                <a:schemeClr val="bg1"/>
              </a:gs>
              <a:gs pos="24000">
                <a:srgbClr val="92D050"/>
              </a:gs>
            </a:gsLst>
            <a:lin ang="5400000" scaled="1"/>
          </a:gradFill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965200" h="50800" prst="softRound"/>
            <a:bevelB w="6921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F69F121-C6A7-4EC2-84B2-5AA578DDE59C}"/>
              </a:ext>
            </a:extLst>
          </p:cNvPr>
          <p:cNvSpPr/>
          <p:nvPr/>
        </p:nvSpPr>
        <p:spPr>
          <a:xfrm>
            <a:off x="6597515" y="1250304"/>
            <a:ext cx="1221698" cy="1088663"/>
          </a:xfrm>
          <a:prstGeom prst="hexagon">
            <a:avLst>
              <a:gd name="adj" fmla="val 26377"/>
              <a:gd name="vf" fmla="val 115470"/>
            </a:avLst>
          </a:prstGeom>
          <a:gradFill>
            <a:gsLst>
              <a:gs pos="80000">
                <a:schemeClr val="accent6"/>
              </a:gs>
              <a:gs pos="24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stA="46000" endPos="75000" dist="165100" dir="5400000" sy="-100000" algn="bl" rotWithShape="0"/>
          </a:effectLst>
          <a:scene3d>
            <a:camera prst="perspectiveAbove"/>
            <a:lightRig rig="threePt" dir="t"/>
          </a:scene3d>
          <a:sp3d>
            <a:bevelT w="10731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A40A1AFF-F20A-489E-997D-9915482F89E4}"/>
              </a:ext>
            </a:extLst>
          </p:cNvPr>
          <p:cNvSpPr/>
          <p:nvPr/>
        </p:nvSpPr>
        <p:spPr>
          <a:xfrm>
            <a:off x="5472025" y="1997216"/>
            <a:ext cx="1221698" cy="1088663"/>
          </a:xfrm>
          <a:prstGeom prst="hexagon">
            <a:avLst/>
          </a:prstGeom>
          <a:gradFill>
            <a:gsLst>
              <a:gs pos="80000">
                <a:schemeClr val="tx1">
                  <a:lumMod val="95000"/>
                  <a:lumOff val="5000"/>
                </a:schemeClr>
              </a:gs>
              <a:gs pos="24000">
                <a:srgbClr val="00206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20650" h="56515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FDF5DF77-3927-44A3-AA41-F3EAED5101FD}"/>
              </a:ext>
            </a:extLst>
          </p:cNvPr>
          <p:cNvSpPr/>
          <p:nvPr/>
        </p:nvSpPr>
        <p:spPr>
          <a:xfrm>
            <a:off x="4329340" y="2600662"/>
            <a:ext cx="1221698" cy="1088663"/>
          </a:xfrm>
          <a:prstGeom prst="hexagon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3619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F114DEB9-F6F2-4323-8822-20F8BC2D2956}"/>
              </a:ext>
            </a:extLst>
          </p:cNvPr>
          <p:cNvSpPr/>
          <p:nvPr/>
        </p:nvSpPr>
        <p:spPr>
          <a:xfrm>
            <a:off x="4348419" y="1346984"/>
            <a:ext cx="1221698" cy="1088663"/>
          </a:xfrm>
          <a:prstGeom prst="hexagon">
            <a:avLst/>
          </a:prstGeom>
          <a:gradFill>
            <a:gsLst>
              <a:gs pos="44000">
                <a:schemeClr val="bg1"/>
              </a:gs>
              <a:gs pos="0">
                <a:schemeClr val="bg1"/>
              </a:gs>
            </a:gsLst>
            <a:lin ang="5400000" scaled="1"/>
          </a:gradFill>
          <a:effectLst>
            <a:glow rad="228600">
              <a:schemeClr val="accent4">
                <a:satMod val="175000"/>
                <a:alpha val="40000"/>
              </a:schemeClr>
            </a:glow>
            <a:outerShdw dist="38100" dir="5400000" sx="90000" sy="90000" algn="t" rotWithShape="0">
              <a:prstClr val="black">
                <a:alpha val="31000"/>
              </a:prstClr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34F84ADA-4BC4-42B4-8044-A650ABB3AB97}"/>
              </a:ext>
            </a:extLst>
          </p:cNvPr>
          <p:cNvSpPr/>
          <p:nvPr/>
        </p:nvSpPr>
        <p:spPr>
          <a:xfrm>
            <a:off x="5485151" y="718278"/>
            <a:ext cx="1221698" cy="1088663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BE19C97A-DC5A-4D6D-A17A-6C9AF7391231}"/>
              </a:ext>
            </a:extLst>
          </p:cNvPr>
          <p:cNvSpPr/>
          <p:nvPr/>
        </p:nvSpPr>
        <p:spPr>
          <a:xfrm>
            <a:off x="5393645" y="3230888"/>
            <a:ext cx="1221698" cy="1088663"/>
          </a:xfrm>
          <a:prstGeom prst="hexagon">
            <a:avLst/>
          </a:prstGeom>
          <a:gradFill>
            <a:gsLst>
              <a:gs pos="80000">
                <a:srgbClr val="002060"/>
              </a:gs>
              <a:gs pos="24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225550" h="50800" prst="softRound"/>
            <a:bevelB w="1409700" h="5778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097BB22-239A-4B18-ABF9-C250EF407031}"/>
              </a:ext>
            </a:extLst>
          </p:cNvPr>
          <p:cNvSpPr/>
          <p:nvPr/>
        </p:nvSpPr>
        <p:spPr>
          <a:xfrm>
            <a:off x="5505451" y="2048097"/>
            <a:ext cx="1107640" cy="99998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CF4128-B010-4A28-886C-13CDE0FBB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61" y="3384818"/>
            <a:ext cx="667666" cy="9347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191EB5-456A-46B0-B597-E72B5CAD03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05" t="8864" r="37410" b="16098"/>
          <a:stretch/>
        </p:blipFill>
        <p:spPr>
          <a:xfrm>
            <a:off x="6868581" y="2817719"/>
            <a:ext cx="498373" cy="7543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8BC3F3-997D-4034-A32D-0D32C5FCF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5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55" y="2745556"/>
            <a:ext cx="1302162" cy="8524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17447C-39A8-447B-9C42-3768162281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5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16" y="1375429"/>
            <a:ext cx="1302162" cy="8524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DF8596-34C8-4F47-BAC9-E43DDC585A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05" t="8864" r="37410" b="16098"/>
          <a:stretch/>
        </p:blipFill>
        <p:spPr>
          <a:xfrm>
            <a:off x="5789931" y="969797"/>
            <a:ext cx="498373" cy="754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BCCDDD-750F-4A35-B622-DFBCDB6DA1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02" y="1562143"/>
            <a:ext cx="533400" cy="68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0DB6FA76-9BFB-42B0-A8FA-CEA88E30393A}"/>
              </a:ext>
            </a:extLst>
          </p:cNvPr>
          <p:cNvSpPr/>
          <p:nvPr/>
        </p:nvSpPr>
        <p:spPr>
          <a:xfrm>
            <a:off x="2584458" y="339213"/>
            <a:ext cx="7154234" cy="6179574"/>
          </a:xfrm>
          <a:prstGeom prst="hexagon">
            <a:avLst>
              <a:gd name="adj" fmla="val 26377"/>
              <a:gd name="vf" fmla="val 115470"/>
            </a:avLst>
          </a:prstGeom>
          <a:gradFill>
            <a:gsLst>
              <a:gs pos="80000">
                <a:schemeClr val="accent5">
                  <a:lumMod val="60000"/>
                  <a:lumOff val="40000"/>
                </a:schemeClr>
              </a:gs>
              <a:gs pos="24000">
                <a:srgbClr val="00B0F0"/>
              </a:gs>
            </a:gsLst>
            <a:lin ang="5400000" scaled="1"/>
          </a:gradFill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stA="46000" endPos="75000" dist="165100" dir="5400000" sy="-100000" algn="bl" rotWithShape="0"/>
          </a:effectLst>
          <a:scene3d>
            <a:camera prst="perspectiveAbove"/>
            <a:lightRig rig="threePt" dir="t"/>
          </a:scene3d>
          <a:sp3d>
            <a:bevelT w="10731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E727D8-268C-45BB-929E-172890E2D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57" y="1968681"/>
            <a:ext cx="5429817" cy="35545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62C438-15B1-47DA-9CD9-8FAABB8F4C70}"/>
              </a:ext>
            </a:extLst>
          </p:cNvPr>
          <p:cNvSpPr/>
          <p:nvPr/>
        </p:nvSpPr>
        <p:spPr>
          <a:xfrm>
            <a:off x="9391464" y="1594101"/>
            <a:ext cx="2325821" cy="53478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মহাধমনি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A977D1-9499-4611-AFEE-6DD8E967C998}"/>
              </a:ext>
            </a:extLst>
          </p:cNvPr>
          <p:cNvSpPr/>
          <p:nvPr/>
        </p:nvSpPr>
        <p:spPr>
          <a:xfrm>
            <a:off x="9391464" y="2484888"/>
            <a:ext cx="2325821" cy="48457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ফুসফুসীয় শিরা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E22284-F55A-4A02-946F-27CE8D8F5ED6}"/>
              </a:ext>
            </a:extLst>
          </p:cNvPr>
          <p:cNvSpPr/>
          <p:nvPr/>
        </p:nvSpPr>
        <p:spPr>
          <a:xfrm>
            <a:off x="9391464" y="3396017"/>
            <a:ext cx="2325821" cy="48457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বাম অলিন্দ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2AD8A4-0287-49A3-AABC-6387D68F863F}"/>
              </a:ext>
            </a:extLst>
          </p:cNvPr>
          <p:cNvSpPr/>
          <p:nvPr/>
        </p:nvSpPr>
        <p:spPr>
          <a:xfrm>
            <a:off x="9391465" y="5206639"/>
            <a:ext cx="2325821" cy="4845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বাম নিলয়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E76CD3-CCE7-4554-98E0-3144B9CD08DB}"/>
              </a:ext>
            </a:extLst>
          </p:cNvPr>
          <p:cNvSpPr/>
          <p:nvPr/>
        </p:nvSpPr>
        <p:spPr>
          <a:xfrm>
            <a:off x="493600" y="2454551"/>
            <a:ext cx="2325818" cy="4845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ডান অলিন্দ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69E5E7-E1ED-436E-A0F6-D9CBD8DD2240}"/>
              </a:ext>
            </a:extLst>
          </p:cNvPr>
          <p:cNvSpPr/>
          <p:nvPr/>
        </p:nvSpPr>
        <p:spPr>
          <a:xfrm>
            <a:off x="493600" y="4656875"/>
            <a:ext cx="2325818" cy="5114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ডান নিলয়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6CDD39-EFA4-46C7-9CB2-75CD9321CBAE}"/>
              </a:ext>
            </a:extLst>
          </p:cNvPr>
          <p:cNvSpPr/>
          <p:nvPr/>
        </p:nvSpPr>
        <p:spPr>
          <a:xfrm>
            <a:off x="493600" y="3536354"/>
            <a:ext cx="2325820" cy="48457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ট্রাইকাসপিড কপাটিকা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131ED7-E82E-4A07-856F-2B4305175210}"/>
              </a:ext>
            </a:extLst>
          </p:cNvPr>
          <p:cNvSpPr/>
          <p:nvPr/>
        </p:nvSpPr>
        <p:spPr>
          <a:xfrm>
            <a:off x="9391464" y="4236592"/>
            <a:ext cx="2325820" cy="4845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বাই কাসপিড কপাটিকা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1A78AE-3A04-4F44-9822-AFBACF101457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819418" y="4456693"/>
            <a:ext cx="3076726" cy="4559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4AF6139-5ACA-47D6-8CBF-F2806BD086B8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6765563" y="4224794"/>
            <a:ext cx="2625902" cy="12241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7BB385E-6221-4B78-9741-62046F0C6DED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819418" y="2696836"/>
            <a:ext cx="2350459" cy="8537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BF6C22-68B6-4243-A32E-1CAD73876683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819420" y="3778639"/>
            <a:ext cx="2508718" cy="3390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6793AA0-9789-480C-BB82-142B30BCCA13}"/>
              </a:ext>
            </a:extLst>
          </p:cNvPr>
          <p:cNvCxnSpPr>
            <a:cxnSpLocks/>
          </p:cNvCxnSpPr>
          <p:nvPr/>
        </p:nvCxnSpPr>
        <p:spPr>
          <a:xfrm flipH="1" flipV="1">
            <a:off x="7297616" y="2722732"/>
            <a:ext cx="1333037" cy="879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173AE79-1EFE-4BFA-92CC-809CF08372C9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260735" y="2727173"/>
            <a:ext cx="2130729" cy="3172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B9B5A09-1348-4425-ABBF-288460F43832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765562" y="3638302"/>
            <a:ext cx="262590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317694-9FA0-4783-9F28-B6CF6DC283EF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6765562" y="3948152"/>
            <a:ext cx="2625902" cy="5307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665B109-91CC-42B8-B9E8-7E1D61F0FBDF}"/>
              </a:ext>
            </a:extLst>
          </p:cNvPr>
          <p:cNvSpPr txBox="1"/>
          <p:nvPr/>
        </p:nvSpPr>
        <p:spPr>
          <a:xfrm>
            <a:off x="4452592" y="128833"/>
            <a:ext cx="351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হৃৎপিন্ডের বিভিন্ন অংশ-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1590AC-6B15-4FD8-AB99-9481952C9CB1}"/>
              </a:ext>
            </a:extLst>
          </p:cNvPr>
          <p:cNvSpPr/>
          <p:nvPr/>
        </p:nvSpPr>
        <p:spPr>
          <a:xfrm>
            <a:off x="493600" y="1241399"/>
            <a:ext cx="2090858" cy="5289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উর্ধ মহাশিরা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E0F48BD-A7D6-4C08-8659-F8F7698DFCCE}"/>
              </a:ext>
            </a:extLst>
          </p:cNvPr>
          <p:cNvCxnSpPr>
            <a:cxnSpLocks/>
          </p:cNvCxnSpPr>
          <p:nvPr/>
        </p:nvCxnSpPr>
        <p:spPr>
          <a:xfrm>
            <a:off x="2590577" y="1573470"/>
            <a:ext cx="2222154" cy="9871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C4CB8AD-6870-46B6-9448-0E234EA98688}"/>
              </a:ext>
            </a:extLst>
          </p:cNvPr>
          <p:cNvCxnSpPr>
            <a:cxnSpLocks/>
          </p:cNvCxnSpPr>
          <p:nvPr/>
        </p:nvCxnSpPr>
        <p:spPr>
          <a:xfrm flipH="1">
            <a:off x="6765562" y="1913063"/>
            <a:ext cx="2513350" cy="575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76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1386AA-78B9-4A2C-A689-07CB60E6DC57}"/>
              </a:ext>
            </a:extLst>
          </p:cNvPr>
          <p:cNvSpPr/>
          <p:nvPr/>
        </p:nvSpPr>
        <p:spPr>
          <a:xfrm>
            <a:off x="1708879" y="1420568"/>
            <a:ext cx="8199620" cy="614597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45A73B-7E1F-4714-9AFE-05C9928557B1}"/>
              </a:ext>
            </a:extLst>
          </p:cNvPr>
          <p:cNvSpPr/>
          <p:nvPr/>
        </p:nvSpPr>
        <p:spPr>
          <a:xfrm>
            <a:off x="1708879" y="2893102"/>
            <a:ext cx="8199620" cy="1929734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১। হৃৎপিন্ডের বিভিন্ন অংশের নাম লিখ । 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২। হৃৎপিন্ডের  কয় প্রকষ্ঠ বিশিষ্ঠ  কিকি ?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হৃৎপিন্ডের  অন্তঃস্তরের গঠন লিখ ।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2176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3EE1D4-8364-4568-92A9-8A8D8A157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62" y="1186408"/>
            <a:ext cx="3522689" cy="49317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4CAC930-1C58-4A72-9EFB-E778C3E3004A}"/>
              </a:ext>
            </a:extLst>
          </p:cNvPr>
          <p:cNvSpPr/>
          <p:nvPr/>
        </p:nvSpPr>
        <p:spPr>
          <a:xfrm>
            <a:off x="7290479" y="1244679"/>
            <a:ext cx="4621967" cy="398422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A7013-4841-4692-91FD-3569D51ABD47}"/>
              </a:ext>
            </a:extLst>
          </p:cNvPr>
          <p:cNvSpPr txBox="1"/>
          <p:nvPr/>
        </p:nvSpPr>
        <p:spPr>
          <a:xfrm>
            <a:off x="1908749" y="-15388"/>
            <a:ext cx="94438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 -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হৃৎপিন্ডের বার বার সংকোচন প্রসারনকে  কি বলে  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রক্তের প্রবাহের সৃষ্টি  কিসের কারনে হয়ে থাকে   ?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530398-C0B1-423A-922F-E560EE2B17C7}"/>
              </a:ext>
            </a:extLst>
          </p:cNvPr>
          <p:cNvSpPr txBox="1"/>
          <p:nvPr/>
        </p:nvSpPr>
        <p:spPr>
          <a:xfrm>
            <a:off x="5493896" y="3509118"/>
            <a:ext cx="31179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হৃৎস্পন্দন এর ফলে রক্ত চলাচল করে এবং সমস্ত দেহে পরিবাহিত হয় মহাধমনির থেকে 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910671-9B36-4054-8E87-7DCFC1A0498D}"/>
              </a:ext>
            </a:extLst>
          </p:cNvPr>
          <p:cNvSpPr/>
          <p:nvPr/>
        </p:nvSpPr>
        <p:spPr>
          <a:xfrm>
            <a:off x="5426439" y="1432629"/>
            <a:ext cx="2038663" cy="830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মহাধমনির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43B019-05E2-44E9-9258-1C20FF0FDCFD}"/>
              </a:ext>
            </a:extLst>
          </p:cNvPr>
          <p:cNvCxnSpPr>
            <a:stCxn id="8" idx="1"/>
          </p:cNvCxnSpPr>
          <p:nvPr/>
        </p:nvCxnSpPr>
        <p:spPr>
          <a:xfrm flipH="1">
            <a:off x="4572000" y="1848128"/>
            <a:ext cx="854439" cy="2564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C04CAD-026A-4032-A88D-EAB6340EEF8D}"/>
              </a:ext>
            </a:extLst>
          </p:cNvPr>
          <p:cNvSpPr txBox="1"/>
          <p:nvPr/>
        </p:nvSpPr>
        <p:spPr>
          <a:xfrm>
            <a:off x="5493896" y="2880963"/>
            <a:ext cx="3117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হৃৎস্পন্দন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2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D637D1-EC6E-4ECD-934B-FDC1B58367AC}"/>
              </a:ext>
            </a:extLst>
          </p:cNvPr>
          <p:cNvSpPr/>
          <p:nvPr/>
        </p:nvSpPr>
        <p:spPr>
          <a:xfrm>
            <a:off x="3752132" y="1633709"/>
            <a:ext cx="4937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=_</a:t>
            </a:r>
            <a:r>
              <a:rPr lang="en-US" dirty="0" err="1">
                <a:hlinkClick r:id="rId3"/>
              </a:rPr>
              <a:t>qmNCJxpsr0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712DC-67EA-480E-BB28-30F0B1AB0152}"/>
              </a:ext>
            </a:extLst>
          </p:cNvPr>
          <p:cNvSpPr txBox="1"/>
          <p:nvPr/>
        </p:nvSpPr>
        <p:spPr>
          <a:xfrm>
            <a:off x="4591486" y="741157"/>
            <a:ext cx="3522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লক্ষ কর-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1F9C66-8E40-44B3-9236-6F3920A35EB0}"/>
              </a:ext>
            </a:extLst>
          </p:cNvPr>
          <p:cNvSpPr/>
          <p:nvPr/>
        </p:nvSpPr>
        <p:spPr>
          <a:xfrm>
            <a:off x="2121107" y="2826071"/>
            <a:ext cx="8089943" cy="614597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-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CBE519-F437-4A85-AAD5-DEC257C86FDB}"/>
              </a:ext>
            </a:extLst>
          </p:cNvPr>
          <p:cNvSpPr/>
          <p:nvPr/>
        </p:nvSpPr>
        <p:spPr>
          <a:xfrm>
            <a:off x="2306485" y="4066051"/>
            <a:ext cx="8092690" cy="1158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 সমৃদ্ধ রক্ত পরিবহন পদ্ধতি ব্যাখ্যা কর-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 সমৃদ্ধ রক্ত পরিবহন পদ্ধতি লিখ 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5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687648-9140-4BB5-8D73-7C2FF4DFA40B}"/>
              </a:ext>
            </a:extLst>
          </p:cNvPr>
          <p:cNvSpPr/>
          <p:nvPr/>
        </p:nvSpPr>
        <p:spPr>
          <a:xfrm>
            <a:off x="4450080" y="1159843"/>
            <a:ext cx="2865120" cy="9127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813772-6794-4706-AF2D-AB86F983FF52}"/>
              </a:ext>
            </a:extLst>
          </p:cNvPr>
          <p:cNvGrpSpPr/>
          <p:nvPr/>
        </p:nvGrpSpPr>
        <p:grpSpPr>
          <a:xfrm>
            <a:off x="2494548" y="701840"/>
            <a:ext cx="7202904" cy="4661036"/>
            <a:chOff x="2103122" y="1433360"/>
            <a:chExt cx="7202904" cy="466103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B61F5A8-37CF-4B92-8440-B70DBD89A8E8}"/>
                </a:ext>
              </a:extLst>
            </p:cNvPr>
            <p:cNvSpPr/>
            <p:nvPr/>
          </p:nvSpPr>
          <p:spPr>
            <a:xfrm>
              <a:off x="2672616" y="1433360"/>
              <a:ext cx="6063916" cy="1828801"/>
            </a:xfrm>
            <a:custGeom>
              <a:avLst/>
              <a:gdLst/>
              <a:ahLst/>
              <a:cxnLst/>
              <a:rect l="l" t="t" r="r" b="b"/>
              <a:pathLst>
                <a:path w="7539487" h="1759788">
                  <a:moveTo>
                    <a:pt x="3987661" y="974593"/>
                  </a:moveTo>
                  <a:cubicBezTo>
                    <a:pt x="3972100" y="974593"/>
                    <a:pt x="3957520" y="979541"/>
                    <a:pt x="3943920" y="989436"/>
                  </a:cubicBezTo>
                  <a:cubicBezTo>
                    <a:pt x="3930320" y="999331"/>
                    <a:pt x="3921034" y="1011573"/>
                    <a:pt x="3916063" y="1026162"/>
                  </a:cubicBezTo>
                  <a:cubicBezTo>
                    <a:pt x="3911067" y="1040836"/>
                    <a:pt x="3911981" y="1053100"/>
                    <a:pt x="3918807" y="1062952"/>
                  </a:cubicBezTo>
                  <a:cubicBezTo>
                    <a:pt x="3925632" y="1072805"/>
                    <a:pt x="3936873" y="1077731"/>
                    <a:pt x="3952528" y="1077731"/>
                  </a:cubicBezTo>
                  <a:cubicBezTo>
                    <a:pt x="3967398" y="1077731"/>
                    <a:pt x="3981938" y="1072792"/>
                    <a:pt x="3996148" y="1062914"/>
                  </a:cubicBezTo>
                  <a:cubicBezTo>
                    <a:pt x="4010357" y="1053036"/>
                    <a:pt x="4019952" y="1040785"/>
                    <a:pt x="4024931" y="1026162"/>
                  </a:cubicBezTo>
                  <a:cubicBezTo>
                    <a:pt x="4029885" y="1011624"/>
                    <a:pt x="4028604" y="999395"/>
                    <a:pt x="4021088" y="989474"/>
                  </a:cubicBezTo>
                  <a:cubicBezTo>
                    <a:pt x="4013572" y="979554"/>
                    <a:pt x="4002429" y="974593"/>
                    <a:pt x="3987661" y="974593"/>
                  </a:cubicBezTo>
                  <a:close/>
                  <a:moveTo>
                    <a:pt x="4059040" y="692192"/>
                  </a:moveTo>
                  <a:lnTo>
                    <a:pt x="4213186" y="692192"/>
                  </a:lnTo>
                  <a:lnTo>
                    <a:pt x="4115075" y="980221"/>
                  </a:lnTo>
                  <a:cubicBezTo>
                    <a:pt x="4116712" y="966442"/>
                    <a:pt x="4113755" y="953837"/>
                    <a:pt x="4106205" y="942407"/>
                  </a:cubicBezTo>
                  <a:cubicBezTo>
                    <a:pt x="4098654" y="930977"/>
                    <a:pt x="4090200" y="920884"/>
                    <a:pt x="4080842" y="912127"/>
                  </a:cubicBezTo>
                  <a:cubicBezTo>
                    <a:pt x="4071485" y="903370"/>
                    <a:pt x="4061095" y="895554"/>
                    <a:pt x="4049673" y="888677"/>
                  </a:cubicBezTo>
                  <a:cubicBezTo>
                    <a:pt x="4038252" y="881800"/>
                    <a:pt x="4026428" y="876763"/>
                    <a:pt x="4014200" y="873566"/>
                  </a:cubicBezTo>
                  <a:lnTo>
                    <a:pt x="4140015" y="796941"/>
                  </a:lnTo>
                  <a:cubicBezTo>
                    <a:pt x="4133560" y="778029"/>
                    <a:pt x="4126875" y="763125"/>
                    <a:pt x="4119960" y="752228"/>
                  </a:cubicBezTo>
                  <a:cubicBezTo>
                    <a:pt x="4113045" y="741331"/>
                    <a:pt x="4105755" y="731529"/>
                    <a:pt x="4098090" y="722824"/>
                  </a:cubicBezTo>
                  <a:cubicBezTo>
                    <a:pt x="4090424" y="714118"/>
                    <a:pt x="4081998" y="706163"/>
                    <a:pt x="4072810" y="698958"/>
                  </a:cubicBezTo>
                  <a:cubicBezTo>
                    <a:pt x="4070514" y="697156"/>
                    <a:pt x="4068138" y="695665"/>
                    <a:pt x="4065684" y="694482"/>
                  </a:cubicBezTo>
                  <a:close/>
                  <a:moveTo>
                    <a:pt x="2811588" y="692192"/>
                  </a:moveTo>
                  <a:lnTo>
                    <a:pt x="2983419" y="692192"/>
                  </a:lnTo>
                  <a:lnTo>
                    <a:pt x="2899658" y="938372"/>
                  </a:lnTo>
                  <a:cubicBezTo>
                    <a:pt x="2905635" y="928055"/>
                    <a:pt x="2905930" y="916685"/>
                    <a:pt x="2900541" y="904262"/>
                  </a:cubicBezTo>
                  <a:cubicBezTo>
                    <a:pt x="2895152" y="891838"/>
                    <a:pt x="2887103" y="880221"/>
                    <a:pt x="2876393" y="869409"/>
                  </a:cubicBezTo>
                  <a:cubicBezTo>
                    <a:pt x="2881049" y="860558"/>
                    <a:pt x="2884869" y="851750"/>
                    <a:pt x="2887853" y="842985"/>
                  </a:cubicBezTo>
                  <a:cubicBezTo>
                    <a:pt x="2894930" y="822214"/>
                    <a:pt x="2897537" y="803304"/>
                    <a:pt x="2895674" y="786255"/>
                  </a:cubicBezTo>
                  <a:cubicBezTo>
                    <a:pt x="2893811" y="769206"/>
                    <a:pt x="2888446" y="753952"/>
                    <a:pt x="2879578" y="740493"/>
                  </a:cubicBezTo>
                  <a:cubicBezTo>
                    <a:pt x="2870710" y="727034"/>
                    <a:pt x="2859153" y="715103"/>
                    <a:pt x="2844905" y="704700"/>
                  </a:cubicBezTo>
                  <a:cubicBezTo>
                    <a:pt x="2837781" y="699499"/>
                    <a:pt x="2830105" y="695856"/>
                    <a:pt x="2821876" y="693771"/>
                  </a:cubicBezTo>
                  <a:close/>
                  <a:moveTo>
                    <a:pt x="4623523" y="559586"/>
                  </a:moveTo>
                  <a:lnTo>
                    <a:pt x="4563270" y="736420"/>
                  </a:lnTo>
                  <a:lnTo>
                    <a:pt x="4559982" y="716780"/>
                  </a:lnTo>
                  <a:cubicBezTo>
                    <a:pt x="4554713" y="702886"/>
                    <a:pt x="4547955" y="690325"/>
                    <a:pt x="4539710" y="679095"/>
                  </a:cubicBezTo>
                  <a:cubicBezTo>
                    <a:pt x="4531465" y="667865"/>
                    <a:pt x="4521370" y="658646"/>
                    <a:pt x="4509424" y="651437"/>
                  </a:cubicBezTo>
                  <a:cubicBezTo>
                    <a:pt x="4497478" y="644228"/>
                    <a:pt x="4483030" y="640623"/>
                    <a:pt x="4466079" y="640623"/>
                  </a:cubicBezTo>
                  <a:cubicBezTo>
                    <a:pt x="4450808" y="640623"/>
                    <a:pt x="4434820" y="644569"/>
                    <a:pt x="4418117" y="652460"/>
                  </a:cubicBezTo>
                  <a:cubicBezTo>
                    <a:pt x="4401413" y="660351"/>
                    <a:pt x="4385722" y="670835"/>
                    <a:pt x="4371043" y="683910"/>
                  </a:cubicBezTo>
                  <a:cubicBezTo>
                    <a:pt x="4356365" y="696986"/>
                    <a:pt x="4343033" y="712076"/>
                    <a:pt x="4331049" y="729180"/>
                  </a:cubicBezTo>
                  <a:cubicBezTo>
                    <a:pt x="4319065" y="746285"/>
                    <a:pt x="4309786" y="764485"/>
                    <a:pt x="4303212" y="783780"/>
                  </a:cubicBezTo>
                  <a:cubicBezTo>
                    <a:pt x="4296988" y="802062"/>
                    <a:pt x="4293954" y="819232"/>
                    <a:pt x="4294112" y="835292"/>
                  </a:cubicBezTo>
                  <a:cubicBezTo>
                    <a:pt x="4294270" y="851352"/>
                    <a:pt x="4297480" y="865442"/>
                    <a:pt x="4303743" y="877563"/>
                  </a:cubicBezTo>
                  <a:cubicBezTo>
                    <a:pt x="4310006" y="889683"/>
                    <a:pt x="4319097" y="899335"/>
                    <a:pt x="4331017" y="906519"/>
                  </a:cubicBezTo>
                  <a:cubicBezTo>
                    <a:pt x="4342937" y="913703"/>
                    <a:pt x="4357390" y="917294"/>
                    <a:pt x="4374375" y="917294"/>
                  </a:cubicBezTo>
                  <a:cubicBezTo>
                    <a:pt x="4398616" y="917294"/>
                    <a:pt x="4419423" y="910245"/>
                    <a:pt x="4436796" y="896146"/>
                  </a:cubicBezTo>
                  <a:cubicBezTo>
                    <a:pt x="4454169" y="882048"/>
                    <a:pt x="4465819" y="866301"/>
                    <a:pt x="4471745" y="848907"/>
                  </a:cubicBezTo>
                  <a:cubicBezTo>
                    <a:pt x="4478830" y="828110"/>
                    <a:pt x="4477828" y="810844"/>
                    <a:pt x="4468739" y="797108"/>
                  </a:cubicBezTo>
                  <a:cubicBezTo>
                    <a:pt x="4459650" y="783371"/>
                    <a:pt x="4446830" y="776503"/>
                    <a:pt x="4430280" y="776503"/>
                  </a:cubicBezTo>
                  <a:cubicBezTo>
                    <a:pt x="4414684" y="776503"/>
                    <a:pt x="4399094" y="780811"/>
                    <a:pt x="4383507" y="789427"/>
                  </a:cubicBezTo>
                  <a:cubicBezTo>
                    <a:pt x="4367920" y="798043"/>
                    <a:pt x="4357885" y="806845"/>
                    <a:pt x="4353400" y="815832"/>
                  </a:cubicBezTo>
                  <a:cubicBezTo>
                    <a:pt x="4353152" y="814101"/>
                    <a:pt x="4352206" y="810398"/>
                    <a:pt x="4350560" y="804724"/>
                  </a:cubicBezTo>
                  <a:cubicBezTo>
                    <a:pt x="4348915" y="799050"/>
                    <a:pt x="4349401" y="792371"/>
                    <a:pt x="4352018" y="784689"/>
                  </a:cubicBezTo>
                  <a:cubicBezTo>
                    <a:pt x="4354798" y="776511"/>
                    <a:pt x="4359381" y="768275"/>
                    <a:pt x="4365767" y="759978"/>
                  </a:cubicBezTo>
                  <a:cubicBezTo>
                    <a:pt x="4372154" y="751682"/>
                    <a:pt x="4379772" y="744147"/>
                    <a:pt x="4388623" y="737372"/>
                  </a:cubicBezTo>
                  <a:cubicBezTo>
                    <a:pt x="4397474" y="730598"/>
                    <a:pt x="4407431" y="725058"/>
                    <a:pt x="4418494" y="720752"/>
                  </a:cubicBezTo>
                  <a:cubicBezTo>
                    <a:pt x="4429557" y="716446"/>
                    <a:pt x="4441032" y="714293"/>
                    <a:pt x="4452918" y="714293"/>
                  </a:cubicBezTo>
                  <a:cubicBezTo>
                    <a:pt x="4458639" y="714293"/>
                    <a:pt x="4465797" y="716510"/>
                    <a:pt x="4474392" y="720944"/>
                  </a:cubicBezTo>
                  <a:cubicBezTo>
                    <a:pt x="4482987" y="725377"/>
                    <a:pt x="4491322" y="732550"/>
                    <a:pt x="4499396" y="742463"/>
                  </a:cubicBezTo>
                  <a:cubicBezTo>
                    <a:pt x="4507471" y="752375"/>
                    <a:pt x="4514344" y="765337"/>
                    <a:pt x="4520014" y="781350"/>
                  </a:cubicBezTo>
                  <a:cubicBezTo>
                    <a:pt x="4525684" y="797363"/>
                    <a:pt x="4528528" y="816373"/>
                    <a:pt x="4528545" y="838381"/>
                  </a:cubicBezTo>
                  <a:lnTo>
                    <a:pt x="4451076" y="1065785"/>
                  </a:lnTo>
                  <a:lnTo>
                    <a:pt x="4495073" y="1109655"/>
                  </a:lnTo>
                  <a:lnTo>
                    <a:pt x="4637272" y="692192"/>
                  </a:lnTo>
                  <a:lnTo>
                    <a:pt x="4703076" y="692192"/>
                  </a:lnTo>
                  <a:lnTo>
                    <a:pt x="4690350" y="637349"/>
                  </a:lnTo>
                  <a:lnTo>
                    <a:pt x="4652645" y="637349"/>
                  </a:lnTo>
                  <a:lnTo>
                    <a:pt x="4653182" y="633793"/>
                  </a:lnTo>
                  <a:cubicBezTo>
                    <a:pt x="4653652" y="630041"/>
                    <a:pt x="4653801" y="626742"/>
                    <a:pt x="4653630" y="623894"/>
                  </a:cubicBezTo>
                  <a:cubicBezTo>
                    <a:pt x="4654244" y="612758"/>
                    <a:pt x="4654003" y="601004"/>
                    <a:pt x="4652907" y="588632"/>
                  </a:cubicBezTo>
                  <a:cubicBezTo>
                    <a:pt x="4651812" y="576260"/>
                    <a:pt x="4642017" y="566578"/>
                    <a:pt x="4623523" y="559586"/>
                  </a:cubicBezTo>
                  <a:close/>
                  <a:moveTo>
                    <a:pt x="3842220" y="558767"/>
                  </a:moveTo>
                  <a:lnTo>
                    <a:pt x="3809364" y="655222"/>
                  </a:lnTo>
                  <a:lnTo>
                    <a:pt x="3803865" y="649216"/>
                  </a:lnTo>
                  <a:cubicBezTo>
                    <a:pt x="3800577" y="645794"/>
                    <a:pt x="3796646" y="641838"/>
                    <a:pt x="3792071" y="637349"/>
                  </a:cubicBezTo>
                  <a:lnTo>
                    <a:pt x="3733407" y="637349"/>
                  </a:lnTo>
                  <a:lnTo>
                    <a:pt x="3708719" y="637349"/>
                  </a:lnTo>
                  <a:lnTo>
                    <a:pt x="3097480" y="637349"/>
                  </a:lnTo>
                  <a:lnTo>
                    <a:pt x="3106912" y="681989"/>
                  </a:lnTo>
                  <a:lnTo>
                    <a:pt x="3094346" y="637349"/>
                  </a:lnTo>
                  <a:lnTo>
                    <a:pt x="2677433" y="637349"/>
                  </a:lnTo>
                  <a:lnTo>
                    <a:pt x="2689008" y="692192"/>
                  </a:lnTo>
                  <a:lnTo>
                    <a:pt x="2693191" y="692192"/>
                  </a:lnTo>
                  <a:lnTo>
                    <a:pt x="2693971" y="725765"/>
                  </a:lnTo>
                  <a:cubicBezTo>
                    <a:pt x="2701346" y="728826"/>
                    <a:pt x="2708330" y="731005"/>
                    <a:pt x="2714921" y="732301"/>
                  </a:cubicBezTo>
                  <a:cubicBezTo>
                    <a:pt x="2721512" y="733597"/>
                    <a:pt x="2728747" y="735157"/>
                    <a:pt x="2736625" y="736982"/>
                  </a:cubicBezTo>
                  <a:cubicBezTo>
                    <a:pt x="2747957" y="739404"/>
                    <a:pt x="2760964" y="742654"/>
                    <a:pt x="2775647" y="746734"/>
                  </a:cubicBezTo>
                  <a:cubicBezTo>
                    <a:pt x="2790330" y="750814"/>
                    <a:pt x="2802668" y="756088"/>
                    <a:pt x="2812661" y="762556"/>
                  </a:cubicBezTo>
                  <a:cubicBezTo>
                    <a:pt x="2822654" y="769023"/>
                    <a:pt x="2829932" y="777166"/>
                    <a:pt x="2834494" y="786984"/>
                  </a:cubicBezTo>
                  <a:cubicBezTo>
                    <a:pt x="2839055" y="796803"/>
                    <a:pt x="2838859" y="808994"/>
                    <a:pt x="2833905" y="823557"/>
                  </a:cubicBezTo>
                  <a:cubicBezTo>
                    <a:pt x="2832405" y="827948"/>
                    <a:pt x="2830718" y="831730"/>
                    <a:pt x="2828847" y="834902"/>
                  </a:cubicBezTo>
                  <a:cubicBezTo>
                    <a:pt x="2826975" y="838074"/>
                    <a:pt x="2826930" y="839319"/>
                    <a:pt x="2828712" y="838636"/>
                  </a:cubicBezTo>
                  <a:cubicBezTo>
                    <a:pt x="2825566" y="837153"/>
                    <a:pt x="2820949" y="836113"/>
                    <a:pt x="2814861" y="835516"/>
                  </a:cubicBezTo>
                  <a:cubicBezTo>
                    <a:pt x="2808773" y="834919"/>
                    <a:pt x="2802949" y="834620"/>
                    <a:pt x="2797390" y="834620"/>
                  </a:cubicBezTo>
                  <a:cubicBezTo>
                    <a:pt x="2781676" y="834620"/>
                    <a:pt x="2767236" y="837438"/>
                    <a:pt x="2754071" y="843075"/>
                  </a:cubicBezTo>
                  <a:cubicBezTo>
                    <a:pt x="2740905" y="848711"/>
                    <a:pt x="2729286" y="855513"/>
                    <a:pt x="2719212" y="863481"/>
                  </a:cubicBezTo>
                  <a:cubicBezTo>
                    <a:pt x="2709137" y="871449"/>
                    <a:pt x="2700835" y="880210"/>
                    <a:pt x="2694303" y="889764"/>
                  </a:cubicBezTo>
                  <a:cubicBezTo>
                    <a:pt x="2687772" y="899318"/>
                    <a:pt x="2683155" y="908060"/>
                    <a:pt x="2680452" y="915990"/>
                  </a:cubicBezTo>
                  <a:cubicBezTo>
                    <a:pt x="2673588" y="936121"/>
                    <a:pt x="2675468" y="953377"/>
                    <a:pt x="2686092" y="967757"/>
                  </a:cubicBezTo>
                  <a:cubicBezTo>
                    <a:pt x="2696716" y="982137"/>
                    <a:pt x="2713006" y="989327"/>
                    <a:pt x="2734962" y="989327"/>
                  </a:cubicBezTo>
                  <a:cubicBezTo>
                    <a:pt x="2743685" y="989327"/>
                    <a:pt x="2753192" y="987697"/>
                    <a:pt x="2763484" y="984435"/>
                  </a:cubicBezTo>
                  <a:cubicBezTo>
                    <a:pt x="2773776" y="981174"/>
                    <a:pt x="2783944" y="976452"/>
                    <a:pt x="2793988" y="970270"/>
                  </a:cubicBezTo>
                  <a:cubicBezTo>
                    <a:pt x="2804032" y="964088"/>
                    <a:pt x="2813689" y="956536"/>
                    <a:pt x="2822957" y="947613"/>
                  </a:cubicBezTo>
                  <a:cubicBezTo>
                    <a:pt x="2832225" y="938690"/>
                    <a:pt x="2838216" y="931193"/>
                    <a:pt x="2840927" y="925122"/>
                  </a:cubicBezTo>
                  <a:cubicBezTo>
                    <a:pt x="2845054" y="929547"/>
                    <a:pt x="2850204" y="937999"/>
                    <a:pt x="2856377" y="950478"/>
                  </a:cubicBezTo>
                  <a:cubicBezTo>
                    <a:pt x="2862550" y="962957"/>
                    <a:pt x="2867108" y="976908"/>
                    <a:pt x="2870050" y="992333"/>
                  </a:cubicBezTo>
                  <a:lnTo>
                    <a:pt x="2873592" y="1014626"/>
                  </a:lnTo>
                  <a:lnTo>
                    <a:pt x="2834967" y="1128008"/>
                  </a:lnTo>
                  <a:cubicBezTo>
                    <a:pt x="2823447" y="1129211"/>
                    <a:pt x="2810734" y="1132802"/>
                    <a:pt x="2796827" y="1138784"/>
                  </a:cubicBezTo>
                  <a:cubicBezTo>
                    <a:pt x="2782920" y="1144765"/>
                    <a:pt x="2770514" y="1151738"/>
                    <a:pt x="2759609" y="1159702"/>
                  </a:cubicBezTo>
                  <a:cubicBezTo>
                    <a:pt x="2748703" y="1167666"/>
                    <a:pt x="2739671" y="1176101"/>
                    <a:pt x="2732513" y="1185007"/>
                  </a:cubicBezTo>
                  <a:cubicBezTo>
                    <a:pt x="2725355" y="1193913"/>
                    <a:pt x="2720339" y="1202591"/>
                    <a:pt x="2717466" y="1211040"/>
                  </a:cubicBezTo>
                  <a:cubicBezTo>
                    <a:pt x="2713288" y="1225067"/>
                    <a:pt x="2712691" y="1236625"/>
                    <a:pt x="2715675" y="1245714"/>
                  </a:cubicBezTo>
                  <a:cubicBezTo>
                    <a:pt x="2718660" y="1254803"/>
                    <a:pt x="2723594" y="1262047"/>
                    <a:pt x="2730480" y="1267444"/>
                  </a:cubicBezTo>
                  <a:cubicBezTo>
                    <a:pt x="2737365" y="1272841"/>
                    <a:pt x="2744971" y="1276676"/>
                    <a:pt x="2753297" y="1278949"/>
                  </a:cubicBezTo>
                  <a:cubicBezTo>
                    <a:pt x="2761623" y="1281221"/>
                    <a:pt x="2770007" y="1282357"/>
                    <a:pt x="2778448" y="1282357"/>
                  </a:cubicBezTo>
                  <a:lnTo>
                    <a:pt x="2787567" y="1281551"/>
                  </a:lnTo>
                  <a:cubicBezTo>
                    <a:pt x="2807230" y="1279769"/>
                    <a:pt x="2824586" y="1274555"/>
                    <a:pt x="2839635" y="1265909"/>
                  </a:cubicBezTo>
                  <a:cubicBezTo>
                    <a:pt x="2854685" y="1257263"/>
                    <a:pt x="2866451" y="1249107"/>
                    <a:pt x="2874935" y="1241442"/>
                  </a:cubicBezTo>
                  <a:cubicBezTo>
                    <a:pt x="2872846" y="1241442"/>
                    <a:pt x="2873680" y="1242099"/>
                    <a:pt x="2877436" y="1243412"/>
                  </a:cubicBezTo>
                  <a:cubicBezTo>
                    <a:pt x="2881192" y="1244725"/>
                    <a:pt x="2886295" y="1246880"/>
                    <a:pt x="2892745" y="1249877"/>
                  </a:cubicBezTo>
                  <a:cubicBezTo>
                    <a:pt x="2899196" y="1252874"/>
                    <a:pt x="2907394" y="1257297"/>
                    <a:pt x="2917340" y="1263147"/>
                  </a:cubicBezTo>
                  <a:cubicBezTo>
                    <a:pt x="2927287" y="1268996"/>
                    <a:pt x="2943660" y="1277041"/>
                    <a:pt x="2966460" y="1287281"/>
                  </a:cubicBezTo>
                  <a:cubicBezTo>
                    <a:pt x="2970757" y="1269614"/>
                    <a:pt x="2972778" y="1257472"/>
                    <a:pt x="2972522" y="1250855"/>
                  </a:cubicBezTo>
                  <a:cubicBezTo>
                    <a:pt x="2972267" y="1244239"/>
                    <a:pt x="2969935" y="1237580"/>
                    <a:pt x="2965526" y="1230878"/>
                  </a:cubicBezTo>
                  <a:cubicBezTo>
                    <a:pt x="2952890" y="1218727"/>
                    <a:pt x="2942170" y="1209672"/>
                    <a:pt x="2933366" y="1203712"/>
                  </a:cubicBezTo>
                  <a:cubicBezTo>
                    <a:pt x="2924562" y="1197752"/>
                    <a:pt x="2916643" y="1193177"/>
                    <a:pt x="2909609" y="1189988"/>
                  </a:cubicBezTo>
                  <a:cubicBezTo>
                    <a:pt x="2902574" y="1186799"/>
                    <a:pt x="2896339" y="1184889"/>
                    <a:pt x="2890904" y="1184258"/>
                  </a:cubicBezTo>
                  <a:cubicBezTo>
                    <a:pt x="2885468" y="1183627"/>
                    <a:pt x="2880934" y="1183312"/>
                    <a:pt x="2877301" y="1183312"/>
                  </a:cubicBezTo>
                  <a:lnTo>
                    <a:pt x="2869231" y="1183312"/>
                  </a:lnTo>
                  <a:lnTo>
                    <a:pt x="2820131" y="1221093"/>
                  </a:lnTo>
                  <a:cubicBezTo>
                    <a:pt x="2818314" y="1221179"/>
                    <a:pt x="2815515" y="1221726"/>
                    <a:pt x="2811734" y="1222737"/>
                  </a:cubicBezTo>
                  <a:cubicBezTo>
                    <a:pt x="2807952" y="1223747"/>
                    <a:pt x="2804297" y="1224252"/>
                    <a:pt x="2800767" y="1224252"/>
                  </a:cubicBezTo>
                  <a:cubicBezTo>
                    <a:pt x="2794866" y="1224252"/>
                    <a:pt x="2790366" y="1222609"/>
                    <a:pt x="2787267" y="1219322"/>
                  </a:cubicBezTo>
                  <a:cubicBezTo>
                    <a:pt x="2784167" y="1216035"/>
                    <a:pt x="2783296" y="1212409"/>
                    <a:pt x="2784651" y="1208444"/>
                  </a:cubicBezTo>
                  <a:cubicBezTo>
                    <a:pt x="2785035" y="1207310"/>
                    <a:pt x="2786832" y="1204763"/>
                    <a:pt x="2790042" y="1200802"/>
                  </a:cubicBezTo>
                  <a:cubicBezTo>
                    <a:pt x="2793253" y="1196841"/>
                    <a:pt x="2798070" y="1192542"/>
                    <a:pt x="2804495" y="1187904"/>
                  </a:cubicBezTo>
                  <a:cubicBezTo>
                    <a:pt x="2810920" y="1183265"/>
                    <a:pt x="2818677" y="1179296"/>
                    <a:pt x="2827766" y="1175996"/>
                  </a:cubicBezTo>
                  <a:cubicBezTo>
                    <a:pt x="2836855" y="1172696"/>
                    <a:pt x="2847578" y="1171046"/>
                    <a:pt x="2859933" y="1171046"/>
                  </a:cubicBezTo>
                  <a:cubicBezTo>
                    <a:pt x="2859805" y="1171046"/>
                    <a:pt x="2859877" y="1171112"/>
                    <a:pt x="2860150" y="1171245"/>
                  </a:cubicBezTo>
                  <a:cubicBezTo>
                    <a:pt x="2860423" y="1171377"/>
                    <a:pt x="2866242" y="1173711"/>
                    <a:pt x="2877608" y="1178247"/>
                  </a:cubicBezTo>
                  <a:lnTo>
                    <a:pt x="3043174" y="692192"/>
                  </a:lnTo>
                  <a:lnTo>
                    <a:pt x="3109068" y="692192"/>
                  </a:lnTo>
                  <a:lnTo>
                    <a:pt x="3109784" y="692192"/>
                  </a:lnTo>
                  <a:lnTo>
                    <a:pt x="3428713" y="692192"/>
                  </a:lnTo>
                  <a:lnTo>
                    <a:pt x="3408504" y="751522"/>
                  </a:lnTo>
                  <a:lnTo>
                    <a:pt x="3401253" y="736029"/>
                  </a:lnTo>
                  <a:cubicBezTo>
                    <a:pt x="3394730" y="724813"/>
                    <a:pt x="3382827" y="719204"/>
                    <a:pt x="3365544" y="719204"/>
                  </a:cubicBezTo>
                  <a:cubicBezTo>
                    <a:pt x="3352541" y="719204"/>
                    <a:pt x="3339891" y="723666"/>
                    <a:pt x="3327596" y="732589"/>
                  </a:cubicBezTo>
                  <a:cubicBezTo>
                    <a:pt x="3315301" y="741512"/>
                    <a:pt x="3306463" y="752373"/>
                    <a:pt x="3301082" y="765171"/>
                  </a:cubicBezTo>
                  <a:cubicBezTo>
                    <a:pt x="3296256" y="745875"/>
                    <a:pt x="3287031" y="732708"/>
                    <a:pt x="3273405" y="725669"/>
                  </a:cubicBezTo>
                  <a:cubicBezTo>
                    <a:pt x="3259780" y="718631"/>
                    <a:pt x="3244896" y="715111"/>
                    <a:pt x="3228756" y="715111"/>
                  </a:cubicBezTo>
                  <a:cubicBezTo>
                    <a:pt x="3213280" y="715111"/>
                    <a:pt x="3197563" y="718151"/>
                    <a:pt x="3181605" y="724231"/>
                  </a:cubicBezTo>
                  <a:cubicBezTo>
                    <a:pt x="3165648" y="730310"/>
                    <a:pt x="3150462" y="738837"/>
                    <a:pt x="3136048" y="749810"/>
                  </a:cubicBezTo>
                  <a:cubicBezTo>
                    <a:pt x="3121634" y="760784"/>
                    <a:pt x="3108874" y="773811"/>
                    <a:pt x="3097768" y="788890"/>
                  </a:cubicBezTo>
                  <a:cubicBezTo>
                    <a:pt x="3086662" y="803969"/>
                    <a:pt x="3078009" y="820615"/>
                    <a:pt x="3071811" y="838828"/>
                  </a:cubicBezTo>
                  <a:cubicBezTo>
                    <a:pt x="3064529" y="860205"/>
                    <a:pt x="3061161" y="879261"/>
                    <a:pt x="3061707" y="895999"/>
                  </a:cubicBezTo>
                  <a:cubicBezTo>
                    <a:pt x="3062252" y="912737"/>
                    <a:pt x="3065895" y="926857"/>
                    <a:pt x="3072636" y="938359"/>
                  </a:cubicBezTo>
                  <a:cubicBezTo>
                    <a:pt x="3079376" y="949862"/>
                    <a:pt x="3088642" y="958640"/>
                    <a:pt x="3100434" y="964694"/>
                  </a:cubicBezTo>
                  <a:cubicBezTo>
                    <a:pt x="3112227" y="970748"/>
                    <a:pt x="3125707" y="973775"/>
                    <a:pt x="3140876" y="973775"/>
                  </a:cubicBezTo>
                  <a:cubicBezTo>
                    <a:pt x="3163753" y="973775"/>
                    <a:pt x="3184219" y="967516"/>
                    <a:pt x="3202274" y="954999"/>
                  </a:cubicBezTo>
                  <a:cubicBezTo>
                    <a:pt x="3220329" y="942482"/>
                    <a:pt x="3232384" y="927334"/>
                    <a:pt x="3238437" y="909557"/>
                  </a:cubicBezTo>
                  <a:cubicBezTo>
                    <a:pt x="3243340" y="895155"/>
                    <a:pt x="3243153" y="881385"/>
                    <a:pt x="3237875" y="868245"/>
                  </a:cubicBezTo>
                  <a:cubicBezTo>
                    <a:pt x="3232597" y="855106"/>
                    <a:pt x="3220067" y="848536"/>
                    <a:pt x="3200285" y="848536"/>
                  </a:cubicBezTo>
                  <a:cubicBezTo>
                    <a:pt x="3184954" y="848536"/>
                    <a:pt x="3169826" y="853264"/>
                    <a:pt x="3154900" y="862720"/>
                  </a:cubicBezTo>
                  <a:cubicBezTo>
                    <a:pt x="3139974" y="872176"/>
                    <a:pt x="3129719" y="885102"/>
                    <a:pt x="3124134" y="901499"/>
                  </a:cubicBezTo>
                  <a:cubicBezTo>
                    <a:pt x="3125277" y="900399"/>
                    <a:pt x="3124334" y="898214"/>
                    <a:pt x="3121308" y="894944"/>
                  </a:cubicBezTo>
                  <a:cubicBezTo>
                    <a:pt x="3118281" y="891674"/>
                    <a:pt x="3116226" y="888029"/>
                    <a:pt x="3115143" y="884009"/>
                  </a:cubicBezTo>
                  <a:cubicBezTo>
                    <a:pt x="3114060" y="879988"/>
                    <a:pt x="3113868" y="875650"/>
                    <a:pt x="3114567" y="870995"/>
                  </a:cubicBezTo>
                  <a:cubicBezTo>
                    <a:pt x="3115266" y="866339"/>
                    <a:pt x="3116443" y="861582"/>
                    <a:pt x="3118097" y="856721"/>
                  </a:cubicBezTo>
                  <a:cubicBezTo>
                    <a:pt x="3125115" y="836121"/>
                    <a:pt x="3137553" y="819784"/>
                    <a:pt x="3155412" y="807710"/>
                  </a:cubicBezTo>
                  <a:cubicBezTo>
                    <a:pt x="3173271" y="795637"/>
                    <a:pt x="3192995" y="789600"/>
                    <a:pt x="3214584" y="789600"/>
                  </a:cubicBezTo>
                  <a:cubicBezTo>
                    <a:pt x="3229207" y="789600"/>
                    <a:pt x="3242677" y="795748"/>
                    <a:pt x="3254994" y="808043"/>
                  </a:cubicBezTo>
                  <a:cubicBezTo>
                    <a:pt x="3267311" y="820338"/>
                    <a:pt x="3272651" y="840708"/>
                    <a:pt x="3271013" y="869153"/>
                  </a:cubicBezTo>
                  <a:lnTo>
                    <a:pt x="3306582" y="889719"/>
                  </a:lnTo>
                  <a:cubicBezTo>
                    <a:pt x="3309242" y="881926"/>
                    <a:pt x="3311295" y="875508"/>
                    <a:pt x="3312740" y="870464"/>
                  </a:cubicBezTo>
                  <a:cubicBezTo>
                    <a:pt x="3314186" y="865421"/>
                    <a:pt x="3315616" y="860814"/>
                    <a:pt x="3317032" y="856645"/>
                  </a:cubicBezTo>
                  <a:lnTo>
                    <a:pt x="3321137" y="844597"/>
                  </a:lnTo>
                  <a:cubicBezTo>
                    <a:pt x="3328137" y="824056"/>
                    <a:pt x="3334942" y="811185"/>
                    <a:pt x="3341550" y="805984"/>
                  </a:cubicBezTo>
                  <a:cubicBezTo>
                    <a:pt x="3348158" y="800783"/>
                    <a:pt x="3353606" y="798182"/>
                    <a:pt x="3357895" y="798182"/>
                  </a:cubicBezTo>
                  <a:cubicBezTo>
                    <a:pt x="3360905" y="798182"/>
                    <a:pt x="3363923" y="799655"/>
                    <a:pt x="3366951" y="802601"/>
                  </a:cubicBezTo>
                  <a:cubicBezTo>
                    <a:pt x="3369977" y="805547"/>
                    <a:pt x="3372514" y="809480"/>
                    <a:pt x="3374560" y="814400"/>
                  </a:cubicBezTo>
                  <a:cubicBezTo>
                    <a:pt x="3376607" y="819319"/>
                    <a:pt x="3378005" y="824073"/>
                    <a:pt x="3378756" y="828660"/>
                  </a:cubicBezTo>
                  <a:cubicBezTo>
                    <a:pt x="3379506" y="833248"/>
                    <a:pt x="3379493" y="836688"/>
                    <a:pt x="3378717" y="838982"/>
                  </a:cubicBezTo>
                  <a:lnTo>
                    <a:pt x="3301172" y="1066617"/>
                  </a:lnTo>
                  <a:lnTo>
                    <a:pt x="3346282" y="1109616"/>
                  </a:lnTo>
                  <a:lnTo>
                    <a:pt x="3488467" y="692192"/>
                  </a:lnTo>
                  <a:lnTo>
                    <a:pt x="3618247" y="692192"/>
                  </a:lnTo>
                  <a:cubicBezTo>
                    <a:pt x="3599710" y="699039"/>
                    <a:pt x="3582130" y="713704"/>
                    <a:pt x="3565508" y="736189"/>
                  </a:cubicBezTo>
                  <a:cubicBezTo>
                    <a:pt x="3548885" y="758674"/>
                    <a:pt x="3536370" y="782254"/>
                    <a:pt x="3527963" y="806930"/>
                  </a:cubicBezTo>
                  <a:cubicBezTo>
                    <a:pt x="3524697" y="816514"/>
                    <a:pt x="3522237" y="827629"/>
                    <a:pt x="3520583" y="840274"/>
                  </a:cubicBezTo>
                  <a:cubicBezTo>
                    <a:pt x="3518929" y="852919"/>
                    <a:pt x="3516047" y="870245"/>
                    <a:pt x="3511937" y="892252"/>
                  </a:cubicBezTo>
                  <a:cubicBezTo>
                    <a:pt x="3509754" y="910499"/>
                    <a:pt x="3506868" y="929172"/>
                    <a:pt x="3503278" y="948272"/>
                  </a:cubicBezTo>
                  <a:cubicBezTo>
                    <a:pt x="3499688" y="967371"/>
                    <a:pt x="3496031" y="982387"/>
                    <a:pt x="3492304" y="993318"/>
                  </a:cubicBezTo>
                  <a:cubicBezTo>
                    <a:pt x="3483675" y="1018667"/>
                    <a:pt x="3469519" y="1039798"/>
                    <a:pt x="3449836" y="1056711"/>
                  </a:cubicBezTo>
                  <a:cubicBezTo>
                    <a:pt x="3430152" y="1073623"/>
                    <a:pt x="3405448" y="1084348"/>
                    <a:pt x="3375724" y="1088884"/>
                  </a:cubicBezTo>
                  <a:lnTo>
                    <a:pt x="3397122" y="1126026"/>
                  </a:lnTo>
                  <a:cubicBezTo>
                    <a:pt x="3404480" y="1126026"/>
                    <a:pt x="3415638" y="1122826"/>
                    <a:pt x="3430593" y="1116427"/>
                  </a:cubicBezTo>
                  <a:cubicBezTo>
                    <a:pt x="3445549" y="1110028"/>
                    <a:pt x="3461607" y="1100318"/>
                    <a:pt x="3478766" y="1087298"/>
                  </a:cubicBezTo>
                  <a:cubicBezTo>
                    <a:pt x="3495926" y="1074278"/>
                    <a:pt x="3512881" y="1058047"/>
                    <a:pt x="3529632" y="1038607"/>
                  </a:cubicBezTo>
                  <a:cubicBezTo>
                    <a:pt x="3546383" y="1019166"/>
                    <a:pt x="3559234" y="996302"/>
                    <a:pt x="3568187" y="970014"/>
                  </a:cubicBezTo>
                  <a:cubicBezTo>
                    <a:pt x="3574770" y="950693"/>
                    <a:pt x="3579555" y="930922"/>
                    <a:pt x="3582544" y="910701"/>
                  </a:cubicBezTo>
                  <a:cubicBezTo>
                    <a:pt x="3585532" y="890480"/>
                    <a:pt x="3587926" y="871404"/>
                    <a:pt x="3589725" y="853473"/>
                  </a:cubicBezTo>
                  <a:cubicBezTo>
                    <a:pt x="3591780" y="838236"/>
                    <a:pt x="3593731" y="824676"/>
                    <a:pt x="3595577" y="812794"/>
                  </a:cubicBezTo>
                  <a:cubicBezTo>
                    <a:pt x="3597423" y="800913"/>
                    <a:pt x="3600089" y="789851"/>
                    <a:pt x="3603577" y="779611"/>
                  </a:cubicBezTo>
                  <a:cubicBezTo>
                    <a:pt x="3607004" y="769558"/>
                    <a:pt x="3611434" y="759458"/>
                    <a:pt x="3616865" y="749312"/>
                  </a:cubicBezTo>
                  <a:cubicBezTo>
                    <a:pt x="3622297" y="739165"/>
                    <a:pt x="3628762" y="729922"/>
                    <a:pt x="3636261" y="721583"/>
                  </a:cubicBezTo>
                  <a:cubicBezTo>
                    <a:pt x="3643761" y="713244"/>
                    <a:pt x="3651812" y="706369"/>
                    <a:pt x="3660415" y="700959"/>
                  </a:cubicBezTo>
                  <a:cubicBezTo>
                    <a:pt x="3669019" y="695549"/>
                    <a:pt x="3678223" y="692627"/>
                    <a:pt x="3688029" y="692192"/>
                  </a:cubicBezTo>
                  <a:lnTo>
                    <a:pt x="3724617" y="692192"/>
                  </a:lnTo>
                  <a:lnTo>
                    <a:pt x="3749727" y="692192"/>
                  </a:lnTo>
                  <a:lnTo>
                    <a:pt x="3762207" y="692192"/>
                  </a:lnTo>
                  <a:cubicBezTo>
                    <a:pt x="3763562" y="692874"/>
                    <a:pt x="3765423" y="695536"/>
                    <a:pt x="3767789" y="700179"/>
                  </a:cubicBezTo>
                  <a:cubicBezTo>
                    <a:pt x="3770156" y="704822"/>
                    <a:pt x="3772349" y="710251"/>
                    <a:pt x="3774370" y="716467"/>
                  </a:cubicBezTo>
                  <a:cubicBezTo>
                    <a:pt x="3776391" y="722683"/>
                    <a:pt x="3777740" y="728671"/>
                    <a:pt x="3778418" y="734431"/>
                  </a:cubicBezTo>
                  <a:cubicBezTo>
                    <a:pt x="3779096" y="740190"/>
                    <a:pt x="3779030" y="744255"/>
                    <a:pt x="3778220" y="746626"/>
                  </a:cubicBezTo>
                  <a:lnTo>
                    <a:pt x="3669198" y="1066706"/>
                  </a:lnTo>
                  <a:lnTo>
                    <a:pt x="3713503" y="1109655"/>
                  </a:lnTo>
                  <a:lnTo>
                    <a:pt x="3855701" y="692192"/>
                  </a:lnTo>
                  <a:lnTo>
                    <a:pt x="3936092" y="692192"/>
                  </a:lnTo>
                  <a:lnTo>
                    <a:pt x="3945588" y="692192"/>
                  </a:lnTo>
                  <a:lnTo>
                    <a:pt x="3947092" y="692192"/>
                  </a:lnTo>
                  <a:lnTo>
                    <a:pt x="3949113" y="716378"/>
                  </a:lnTo>
                  <a:cubicBezTo>
                    <a:pt x="3955994" y="721400"/>
                    <a:pt x="3965224" y="725488"/>
                    <a:pt x="3976803" y="728643"/>
                  </a:cubicBezTo>
                  <a:cubicBezTo>
                    <a:pt x="3990224" y="732003"/>
                    <a:pt x="4005740" y="737189"/>
                    <a:pt x="4023352" y="744202"/>
                  </a:cubicBezTo>
                  <a:cubicBezTo>
                    <a:pt x="4040963" y="751215"/>
                    <a:pt x="4055687" y="760985"/>
                    <a:pt x="4067522" y="773510"/>
                  </a:cubicBezTo>
                  <a:lnTo>
                    <a:pt x="3914554" y="869140"/>
                  </a:lnTo>
                  <a:lnTo>
                    <a:pt x="3941643" y="933845"/>
                  </a:lnTo>
                  <a:lnTo>
                    <a:pt x="3952067" y="933845"/>
                  </a:lnTo>
                  <a:cubicBezTo>
                    <a:pt x="3954267" y="933845"/>
                    <a:pt x="3955810" y="933710"/>
                    <a:pt x="3956697" y="933442"/>
                  </a:cubicBezTo>
                  <a:cubicBezTo>
                    <a:pt x="3957584" y="933173"/>
                    <a:pt x="3958010" y="933039"/>
                    <a:pt x="3957976" y="933039"/>
                  </a:cubicBezTo>
                  <a:cubicBezTo>
                    <a:pt x="3969649" y="933039"/>
                    <a:pt x="3981405" y="935119"/>
                    <a:pt x="3993244" y="939280"/>
                  </a:cubicBezTo>
                  <a:cubicBezTo>
                    <a:pt x="4005083" y="943441"/>
                    <a:pt x="4015951" y="948504"/>
                    <a:pt x="4025846" y="954468"/>
                  </a:cubicBezTo>
                  <a:cubicBezTo>
                    <a:pt x="4035741" y="960433"/>
                    <a:pt x="4043903" y="966570"/>
                    <a:pt x="4050332" y="972879"/>
                  </a:cubicBezTo>
                  <a:cubicBezTo>
                    <a:pt x="4056761" y="979189"/>
                    <a:pt x="4061263" y="984697"/>
                    <a:pt x="4063838" y="989404"/>
                  </a:cubicBezTo>
                  <a:cubicBezTo>
                    <a:pt x="4074863" y="1002961"/>
                    <a:pt x="4082364" y="1015709"/>
                    <a:pt x="4086342" y="1027646"/>
                  </a:cubicBezTo>
                  <a:cubicBezTo>
                    <a:pt x="4090320" y="1039583"/>
                    <a:pt x="4093383" y="1050706"/>
                    <a:pt x="4095532" y="1061015"/>
                  </a:cubicBezTo>
                  <a:cubicBezTo>
                    <a:pt x="4096197" y="1066736"/>
                    <a:pt x="4099443" y="1073063"/>
                    <a:pt x="4105271" y="1079995"/>
                  </a:cubicBezTo>
                  <a:cubicBezTo>
                    <a:pt x="4111099" y="1086927"/>
                    <a:pt x="4114196" y="1089856"/>
                    <a:pt x="4114563" y="1088782"/>
                  </a:cubicBezTo>
                  <a:lnTo>
                    <a:pt x="4129924" y="1109655"/>
                  </a:lnTo>
                  <a:lnTo>
                    <a:pt x="4272122" y="692192"/>
                  </a:lnTo>
                  <a:lnTo>
                    <a:pt x="4340343" y="692192"/>
                  </a:lnTo>
                  <a:lnTo>
                    <a:pt x="4324023" y="637349"/>
                  </a:lnTo>
                  <a:lnTo>
                    <a:pt x="3929281" y="637349"/>
                  </a:lnTo>
                  <a:lnTo>
                    <a:pt x="3924505" y="637349"/>
                  </a:lnTo>
                  <a:lnTo>
                    <a:pt x="3871356" y="637349"/>
                  </a:lnTo>
                  <a:lnTo>
                    <a:pt x="3871548" y="630481"/>
                  </a:lnTo>
                  <a:cubicBezTo>
                    <a:pt x="3872477" y="620291"/>
                    <a:pt x="3872353" y="607881"/>
                    <a:pt x="3871177" y="593249"/>
                  </a:cubicBezTo>
                  <a:cubicBezTo>
                    <a:pt x="3870000" y="578617"/>
                    <a:pt x="3860348" y="567123"/>
                    <a:pt x="3842220" y="558767"/>
                  </a:cubicBezTo>
                  <a:close/>
                  <a:moveTo>
                    <a:pt x="0" y="0"/>
                  </a:moveTo>
                  <a:lnTo>
                    <a:pt x="7539487" y="0"/>
                  </a:lnTo>
                  <a:lnTo>
                    <a:pt x="7539487" y="1759788"/>
                  </a:lnTo>
                  <a:lnTo>
                    <a:pt x="0" y="1759788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0"/>
                    <a:lumOff val="100000"/>
                  </a:schemeClr>
                </a:gs>
                <a:gs pos="100000">
                  <a:schemeClr val="bg2">
                    <a:lumMod val="7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27305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EC9362-EAB1-4BA5-B723-6593921FEC5C}"/>
                </a:ext>
              </a:extLst>
            </p:cNvPr>
            <p:cNvSpPr/>
            <p:nvPr/>
          </p:nvSpPr>
          <p:spPr>
            <a:xfrm>
              <a:off x="2103122" y="3720164"/>
              <a:ext cx="7202904" cy="2374232"/>
            </a:xfrm>
            <a:prstGeom prst="rect">
              <a:avLst/>
            </a:prstGeom>
            <a:solidFill>
              <a:srgbClr val="00B0F0"/>
            </a:solidFill>
            <a:ln/>
            <a:scene3d>
              <a:camera prst="orthographicFront"/>
              <a:lightRig rig="threePt" dir="t"/>
            </a:scene3d>
            <a:sp3d>
              <a:bevelT w="482600" h="247650" prst="softRound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মহাধমনি কোন ধরনের রক্ত  পরিবহন করে   ?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bn-IN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হৃৎপিন্ডের কপাটিকার কাজ কি ?</a:t>
              </a:r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উর্ধ মহাশিরা কোন ধরনের রক্ত ভিতরে প্রবেশ </a:t>
              </a:r>
              <a:r>
                <a:rPr lang="bn-IN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হৃৎপিন্ডের</a:t>
              </a:r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করায় 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6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216A25-C0C3-4C97-AEEC-DE59D6BC2446}"/>
              </a:ext>
            </a:extLst>
          </p:cNvPr>
          <p:cNvSpPr/>
          <p:nvPr/>
        </p:nvSpPr>
        <p:spPr>
          <a:xfrm>
            <a:off x="2788920" y="2529840"/>
            <a:ext cx="8519160" cy="2712720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হৃৎস্পন্দনে মানুষের কোন ধরনের সমস্যা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হতে পারে ব্যাখ্যা কর ।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348A75-491A-43B4-A746-7B9905C6B0C9}"/>
              </a:ext>
            </a:extLst>
          </p:cNvPr>
          <p:cNvSpPr/>
          <p:nvPr/>
        </p:nvSpPr>
        <p:spPr>
          <a:xfrm>
            <a:off x="3017520" y="1127760"/>
            <a:ext cx="5166360" cy="128016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BAD9F3-2DF0-41B5-ADF0-1258B1572B0C}"/>
              </a:ext>
            </a:extLst>
          </p:cNvPr>
          <p:cNvSpPr txBox="1"/>
          <p:nvPr/>
        </p:nvSpPr>
        <p:spPr>
          <a:xfrm>
            <a:off x="3202274" y="1352341"/>
            <a:ext cx="4796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5505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F9ED19-480D-4798-8126-56C70E4E7F60}"/>
              </a:ext>
            </a:extLst>
          </p:cNvPr>
          <p:cNvSpPr txBox="1"/>
          <p:nvPr/>
        </p:nvSpPr>
        <p:spPr>
          <a:xfrm>
            <a:off x="3134693" y="2945568"/>
            <a:ext cx="67455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72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469646-7838-47E2-84EC-A5CC1A6F0022}"/>
              </a:ext>
            </a:extLst>
          </p:cNvPr>
          <p:cNvSpPr/>
          <p:nvPr/>
        </p:nvSpPr>
        <p:spPr>
          <a:xfrm>
            <a:off x="6019340" y="0"/>
            <a:ext cx="6163615" cy="68580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gradFill flip="none" rotWithShape="1">
              <a:gsLst>
                <a:gs pos="0">
                  <a:schemeClr val="accent1">
                    <a:lumMod val="44000"/>
                  </a:schemeClr>
                </a:gs>
                <a:gs pos="73000">
                  <a:schemeClr val="accent1">
                    <a:lumMod val="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E05FCC-9A7C-4FF6-94D6-067A687FB518}"/>
              </a:ext>
            </a:extLst>
          </p:cNvPr>
          <p:cNvSpPr/>
          <p:nvPr/>
        </p:nvSpPr>
        <p:spPr>
          <a:xfrm>
            <a:off x="9044" y="-11695"/>
            <a:ext cx="6010296" cy="6858000"/>
          </a:xfrm>
          <a:prstGeom prst="rect">
            <a:avLst/>
          </a:prstGeom>
          <a:gradFill>
            <a:gsLst>
              <a:gs pos="800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92518-C470-487E-B762-B95ABA037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72" y="1485025"/>
            <a:ext cx="3663768" cy="3519379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9BBBFB0-21E0-4572-A5BC-52227079FCB0}"/>
              </a:ext>
            </a:extLst>
          </p:cNvPr>
          <p:cNvGrpSpPr/>
          <p:nvPr/>
        </p:nvGrpSpPr>
        <p:grpSpPr>
          <a:xfrm>
            <a:off x="161479" y="453000"/>
            <a:ext cx="5348146" cy="5952000"/>
            <a:chOff x="3015038" y="820710"/>
            <a:chExt cx="5348146" cy="5952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A79BBD0-2F20-4DA7-B205-2C4D27CAD83B}"/>
                </a:ext>
              </a:extLst>
            </p:cNvPr>
            <p:cNvCxnSpPr>
              <a:cxnSpLocks/>
            </p:cNvCxnSpPr>
            <p:nvPr/>
          </p:nvCxnSpPr>
          <p:spPr>
            <a:xfrm>
              <a:off x="5674808" y="1697635"/>
              <a:ext cx="16458" cy="456638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1F41C34-E684-456A-9380-133E8E061441}"/>
                </a:ext>
              </a:extLst>
            </p:cNvPr>
            <p:cNvSpPr/>
            <p:nvPr/>
          </p:nvSpPr>
          <p:spPr>
            <a:xfrm>
              <a:off x="5642201" y="2990537"/>
              <a:ext cx="1381088" cy="876925"/>
            </a:xfrm>
            <a:custGeom>
              <a:avLst/>
              <a:gdLst>
                <a:gd name="connsiteX0" fmla="*/ 690544 w 1381088"/>
                <a:gd name="connsiteY0" fmla="*/ 0 h 876925"/>
                <a:gd name="connsiteX1" fmla="*/ 1369321 w 1381088"/>
                <a:gd name="connsiteY1" fmla="*/ 724132 h 876925"/>
                <a:gd name="connsiteX2" fmla="*/ 1381088 w 1381088"/>
                <a:gd name="connsiteY2" fmla="*/ 876925 h 876925"/>
                <a:gd name="connsiteX3" fmla="*/ 1329484 w 1381088"/>
                <a:gd name="connsiteY3" fmla="*/ 876925 h 876925"/>
                <a:gd name="connsiteX4" fmla="*/ 1318723 w 1381088"/>
                <a:gd name="connsiteY4" fmla="*/ 734540 h 876925"/>
                <a:gd name="connsiteX5" fmla="*/ 690543 w 1381088"/>
                <a:gd name="connsiteY5" fmla="*/ 51645 h 876925"/>
                <a:gd name="connsiteX6" fmla="*/ 62363 w 1381088"/>
                <a:gd name="connsiteY6" fmla="*/ 734540 h 876925"/>
                <a:gd name="connsiteX7" fmla="*/ 51602 w 1381088"/>
                <a:gd name="connsiteY7" fmla="*/ 876925 h 876925"/>
                <a:gd name="connsiteX8" fmla="*/ 0 w 1381088"/>
                <a:gd name="connsiteY8" fmla="*/ 876925 h 876925"/>
                <a:gd name="connsiteX9" fmla="*/ 11768 w 1381088"/>
                <a:gd name="connsiteY9" fmla="*/ 724132 h 876925"/>
                <a:gd name="connsiteX10" fmla="*/ 690544 w 1381088"/>
                <a:gd name="connsiteY10" fmla="*/ 0 h 87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1088" h="876925">
                  <a:moveTo>
                    <a:pt x="690544" y="0"/>
                  </a:moveTo>
                  <a:cubicBezTo>
                    <a:pt x="1025365" y="0"/>
                    <a:pt x="1304715" y="310871"/>
                    <a:pt x="1369321" y="724132"/>
                  </a:cubicBezTo>
                  <a:lnTo>
                    <a:pt x="1381088" y="876925"/>
                  </a:lnTo>
                  <a:lnTo>
                    <a:pt x="1329484" y="876925"/>
                  </a:lnTo>
                  <a:lnTo>
                    <a:pt x="1318723" y="734540"/>
                  </a:lnTo>
                  <a:cubicBezTo>
                    <a:pt x="1258933" y="344813"/>
                    <a:pt x="1000406" y="51645"/>
                    <a:pt x="690543" y="51645"/>
                  </a:cubicBezTo>
                  <a:cubicBezTo>
                    <a:pt x="380680" y="51645"/>
                    <a:pt x="122153" y="344813"/>
                    <a:pt x="62363" y="734540"/>
                  </a:cubicBezTo>
                  <a:lnTo>
                    <a:pt x="51602" y="876925"/>
                  </a:lnTo>
                  <a:lnTo>
                    <a:pt x="0" y="876925"/>
                  </a:lnTo>
                  <a:lnTo>
                    <a:pt x="11768" y="724132"/>
                  </a:lnTo>
                  <a:cubicBezTo>
                    <a:pt x="76374" y="310871"/>
                    <a:pt x="355724" y="0"/>
                    <a:pt x="6905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4931224-B176-44D0-8920-61F3B7B3EF80}"/>
                </a:ext>
              </a:extLst>
            </p:cNvPr>
            <p:cNvSpPr/>
            <p:nvPr/>
          </p:nvSpPr>
          <p:spPr>
            <a:xfrm>
              <a:off x="4310178" y="1645169"/>
              <a:ext cx="1381088" cy="876925"/>
            </a:xfrm>
            <a:custGeom>
              <a:avLst/>
              <a:gdLst>
                <a:gd name="connsiteX0" fmla="*/ 690544 w 1381088"/>
                <a:gd name="connsiteY0" fmla="*/ 0 h 876925"/>
                <a:gd name="connsiteX1" fmla="*/ 1369321 w 1381088"/>
                <a:gd name="connsiteY1" fmla="*/ 724132 h 876925"/>
                <a:gd name="connsiteX2" fmla="*/ 1381088 w 1381088"/>
                <a:gd name="connsiteY2" fmla="*/ 876925 h 876925"/>
                <a:gd name="connsiteX3" fmla="*/ 1329484 w 1381088"/>
                <a:gd name="connsiteY3" fmla="*/ 876925 h 876925"/>
                <a:gd name="connsiteX4" fmla="*/ 1318723 w 1381088"/>
                <a:gd name="connsiteY4" fmla="*/ 734540 h 876925"/>
                <a:gd name="connsiteX5" fmla="*/ 690543 w 1381088"/>
                <a:gd name="connsiteY5" fmla="*/ 51645 h 876925"/>
                <a:gd name="connsiteX6" fmla="*/ 62363 w 1381088"/>
                <a:gd name="connsiteY6" fmla="*/ 734540 h 876925"/>
                <a:gd name="connsiteX7" fmla="*/ 51602 w 1381088"/>
                <a:gd name="connsiteY7" fmla="*/ 876925 h 876925"/>
                <a:gd name="connsiteX8" fmla="*/ 0 w 1381088"/>
                <a:gd name="connsiteY8" fmla="*/ 876925 h 876925"/>
                <a:gd name="connsiteX9" fmla="*/ 11768 w 1381088"/>
                <a:gd name="connsiteY9" fmla="*/ 724132 h 876925"/>
                <a:gd name="connsiteX10" fmla="*/ 690544 w 1381088"/>
                <a:gd name="connsiteY10" fmla="*/ 0 h 87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1088" h="876925">
                  <a:moveTo>
                    <a:pt x="690544" y="0"/>
                  </a:moveTo>
                  <a:cubicBezTo>
                    <a:pt x="1025365" y="0"/>
                    <a:pt x="1304715" y="310871"/>
                    <a:pt x="1369321" y="724132"/>
                  </a:cubicBezTo>
                  <a:lnTo>
                    <a:pt x="1381088" y="876925"/>
                  </a:lnTo>
                  <a:lnTo>
                    <a:pt x="1329484" y="876925"/>
                  </a:lnTo>
                  <a:lnTo>
                    <a:pt x="1318723" y="734540"/>
                  </a:lnTo>
                  <a:cubicBezTo>
                    <a:pt x="1258933" y="344813"/>
                    <a:pt x="1000406" y="51645"/>
                    <a:pt x="690543" y="51645"/>
                  </a:cubicBezTo>
                  <a:cubicBezTo>
                    <a:pt x="380680" y="51645"/>
                    <a:pt x="122153" y="344813"/>
                    <a:pt x="62363" y="734540"/>
                  </a:cubicBezTo>
                  <a:lnTo>
                    <a:pt x="51602" y="876925"/>
                  </a:lnTo>
                  <a:lnTo>
                    <a:pt x="0" y="876925"/>
                  </a:lnTo>
                  <a:lnTo>
                    <a:pt x="11768" y="724132"/>
                  </a:lnTo>
                  <a:cubicBezTo>
                    <a:pt x="76374" y="310871"/>
                    <a:pt x="355724" y="0"/>
                    <a:pt x="6905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4B57C5-918B-489B-B89B-C379AB1F7EC9}"/>
                </a:ext>
              </a:extLst>
            </p:cNvPr>
            <p:cNvSpPr/>
            <p:nvPr/>
          </p:nvSpPr>
          <p:spPr>
            <a:xfrm>
              <a:off x="5648242" y="820710"/>
              <a:ext cx="1381088" cy="876925"/>
            </a:xfrm>
            <a:custGeom>
              <a:avLst/>
              <a:gdLst>
                <a:gd name="connsiteX0" fmla="*/ 690544 w 1381088"/>
                <a:gd name="connsiteY0" fmla="*/ 0 h 876925"/>
                <a:gd name="connsiteX1" fmla="*/ 1369321 w 1381088"/>
                <a:gd name="connsiteY1" fmla="*/ 724132 h 876925"/>
                <a:gd name="connsiteX2" fmla="*/ 1381088 w 1381088"/>
                <a:gd name="connsiteY2" fmla="*/ 876925 h 876925"/>
                <a:gd name="connsiteX3" fmla="*/ 1329484 w 1381088"/>
                <a:gd name="connsiteY3" fmla="*/ 876925 h 876925"/>
                <a:gd name="connsiteX4" fmla="*/ 1318723 w 1381088"/>
                <a:gd name="connsiteY4" fmla="*/ 734540 h 876925"/>
                <a:gd name="connsiteX5" fmla="*/ 690543 w 1381088"/>
                <a:gd name="connsiteY5" fmla="*/ 51645 h 876925"/>
                <a:gd name="connsiteX6" fmla="*/ 62363 w 1381088"/>
                <a:gd name="connsiteY6" fmla="*/ 734540 h 876925"/>
                <a:gd name="connsiteX7" fmla="*/ 51602 w 1381088"/>
                <a:gd name="connsiteY7" fmla="*/ 876925 h 876925"/>
                <a:gd name="connsiteX8" fmla="*/ 0 w 1381088"/>
                <a:gd name="connsiteY8" fmla="*/ 876925 h 876925"/>
                <a:gd name="connsiteX9" fmla="*/ 11768 w 1381088"/>
                <a:gd name="connsiteY9" fmla="*/ 724132 h 876925"/>
                <a:gd name="connsiteX10" fmla="*/ 690544 w 1381088"/>
                <a:gd name="connsiteY10" fmla="*/ 0 h 87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1088" h="876925">
                  <a:moveTo>
                    <a:pt x="690544" y="0"/>
                  </a:moveTo>
                  <a:cubicBezTo>
                    <a:pt x="1025365" y="0"/>
                    <a:pt x="1304715" y="310871"/>
                    <a:pt x="1369321" y="724132"/>
                  </a:cubicBezTo>
                  <a:lnTo>
                    <a:pt x="1381088" y="876925"/>
                  </a:lnTo>
                  <a:lnTo>
                    <a:pt x="1329484" y="876925"/>
                  </a:lnTo>
                  <a:lnTo>
                    <a:pt x="1318723" y="734540"/>
                  </a:lnTo>
                  <a:cubicBezTo>
                    <a:pt x="1258933" y="344813"/>
                    <a:pt x="1000406" y="51645"/>
                    <a:pt x="690543" y="51645"/>
                  </a:cubicBezTo>
                  <a:cubicBezTo>
                    <a:pt x="380680" y="51645"/>
                    <a:pt x="122153" y="344813"/>
                    <a:pt x="62363" y="734540"/>
                  </a:cubicBezTo>
                  <a:lnTo>
                    <a:pt x="51602" y="876925"/>
                  </a:lnTo>
                  <a:lnTo>
                    <a:pt x="0" y="876925"/>
                  </a:lnTo>
                  <a:lnTo>
                    <a:pt x="11768" y="724132"/>
                  </a:lnTo>
                  <a:cubicBezTo>
                    <a:pt x="76374" y="310871"/>
                    <a:pt x="355724" y="0"/>
                    <a:pt x="6905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68B9329-1DA9-4725-8B8C-775593E3DC6A}"/>
                </a:ext>
              </a:extLst>
            </p:cNvPr>
            <p:cNvSpPr/>
            <p:nvPr/>
          </p:nvSpPr>
          <p:spPr>
            <a:xfrm>
              <a:off x="4310178" y="3785015"/>
              <a:ext cx="1381088" cy="876925"/>
            </a:xfrm>
            <a:custGeom>
              <a:avLst/>
              <a:gdLst>
                <a:gd name="connsiteX0" fmla="*/ 690544 w 1381088"/>
                <a:gd name="connsiteY0" fmla="*/ 0 h 876925"/>
                <a:gd name="connsiteX1" fmla="*/ 1369321 w 1381088"/>
                <a:gd name="connsiteY1" fmla="*/ 724132 h 876925"/>
                <a:gd name="connsiteX2" fmla="*/ 1381088 w 1381088"/>
                <a:gd name="connsiteY2" fmla="*/ 876925 h 876925"/>
                <a:gd name="connsiteX3" fmla="*/ 1329484 w 1381088"/>
                <a:gd name="connsiteY3" fmla="*/ 876925 h 876925"/>
                <a:gd name="connsiteX4" fmla="*/ 1318723 w 1381088"/>
                <a:gd name="connsiteY4" fmla="*/ 734540 h 876925"/>
                <a:gd name="connsiteX5" fmla="*/ 690543 w 1381088"/>
                <a:gd name="connsiteY5" fmla="*/ 51645 h 876925"/>
                <a:gd name="connsiteX6" fmla="*/ 62363 w 1381088"/>
                <a:gd name="connsiteY6" fmla="*/ 734540 h 876925"/>
                <a:gd name="connsiteX7" fmla="*/ 51602 w 1381088"/>
                <a:gd name="connsiteY7" fmla="*/ 876925 h 876925"/>
                <a:gd name="connsiteX8" fmla="*/ 0 w 1381088"/>
                <a:gd name="connsiteY8" fmla="*/ 876925 h 876925"/>
                <a:gd name="connsiteX9" fmla="*/ 11768 w 1381088"/>
                <a:gd name="connsiteY9" fmla="*/ 724132 h 876925"/>
                <a:gd name="connsiteX10" fmla="*/ 690544 w 1381088"/>
                <a:gd name="connsiteY10" fmla="*/ 0 h 87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1088" h="876925">
                  <a:moveTo>
                    <a:pt x="690544" y="0"/>
                  </a:moveTo>
                  <a:cubicBezTo>
                    <a:pt x="1025365" y="0"/>
                    <a:pt x="1304715" y="310871"/>
                    <a:pt x="1369321" y="724132"/>
                  </a:cubicBezTo>
                  <a:lnTo>
                    <a:pt x="1381088" y="876925"/>
                  </a:lnTo>
                  <a:lnTo>
                    <a:pt x="1329484" y="876925"/>
                  </a:lnTo>
                  <a:lnTo>
                    <a:pt x="1318723" y="734540"/>
                  </a:lnTo>
                  <a:cubicBezTo>
                    <a:pt x="1258933" y="344813"/>
                    <a:pt x="1000406" y="51645"/>
                    <a:pt x="690543" y="51645"/>
                  </a:cubicBezTo>
                  <a:cubicBezTo>
                    <a:pt x="380680" y="51645"/>
                    <a:pt x="122153" y="344813"/>
                    <a:pt x="62363" y="734540"/>
                  </a:cubicBezTo>
                  <a:lnTo>
                    <a:pt x="51602" y="876925"/>
                  </a:lnTo>
                  <a:lnTo>
                    <a:pt x="0" y="876925"/>
                  </a:lnTo>
                  <a:lnTo>
                    <a:pt x="11768" y="724132"/>
                  </a:lnTo>
                  <a:cubicBezTo>
                    <a:pt x="76374" y="310871"/>
                    <a:pt x="355724" y="0"/>
                    <a:pt x="6905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ECC8D35B-E030-411D-BE8E-8629DFF6E152}"/>
                </a:ext>
              </a:extLst>
            </p:cNvPr>
            <p:cNvSpPr/>
            <p:nvPr/>
          </p:nvSpPr>
          <p:spPr>
            <a:xfrm>
              <a:off x="4101461" y="2522095"/>
              <a:ext cx="467400" cy="236096"/>
            </a:xfrm>
            <a:prstGeom prst="trapezoi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B6DA7C03-A713-49F0-BDF5-2D7087F18AC3}"/>
                </a:ext>
              </a:extLst>
            </p:cNvPr>
            <p:cNvSpPr/>
            <p:nvPr/>
          </p:nvSpPr>
          <p:spPr>
            <a:xfrm>
              <a:off x="6789589" y="1645169"/>
              <a:ext cx="467400" cy="284816"/>
            </a:xfrm>
            <a:prstGeom prst="trapezoid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D5BA8724-56FD-417D-BAC2-2420F4C4AF72}"/>
                </a:ext>
              </a:extLst>
            </p:cNvPr>
            <p:cNvSpPr/>
            <p:nvPr/>
          </p:nvSpPr>
          <p:spPr>
            <a:xfrm>
              <a:off x="4076478" y="4661940"/>
              <a:ext cx="467400" cy="236097"/>
            </a:xfrm>
            <a:prstGeom prst="trapezoi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83608FAD-8959-4E95-8C8E-29B9B0286AE0}"/>
                </a:ext>
              </a:extLst>
            </p:cNvPr>
            <p:cNvSpPr/>
            <p:nvPr/>
          </p:nvSpPr>
          <p:spPr>
            <a:xfrm>
              <a:off x="6757615" y="3867463"/>
              <a:ext cx="467400" cy="284816"/>
            </a:xfrm>
            <a:prstGeom prst="trapezoi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>
              <a:extLst>
                <a:ext uri="{FF2B5EF4-FFF2-40B4-BE49-F238E27FC236}">
                  <a16:creationId xmlns:a16="http://schemas.microsoft.com/office/drawing/2014/main" id="{F431003A-8DBD-4946-8954-849EC2792BB0}"/>
                </a:ext>
              </a:extLst>
            </p:cNvPr>
            <p:cNvSpPr/>
            <p:nvPr/>
          </p:nvSpPr>
          <p:spPr>
            <a:xfrm>
              <a:off x="4708676" y="6188094"/>
              <a:ext cx="1948722" cy="584616"/>
            </a:xfrm>
            <a:prstGeom prst="trapezoid">
              <a:avLst>
                <a:gd name="adj" fmla="val 109615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059D61E-F0AF-446C-88BD-2CF8F54C8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3192" y="2314330"/>
              <a:ext cx="2531148" cy="157537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F2CBDD2-9095-4E39-A4B5-5C05A90F5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489" y="1541787"/>
              <a:ext cx="2083311" cy="179614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96DBC4-EA66-4B76-8B34-53ECD57B5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038" y="4521168"/>
              <a:ext cx="2581910" cy="157537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D636F96-DB46-4DAA-8603-547932598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451" y="3787353"/>
              <a:ext cx="2667733" cy="157537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D31829-9F16-4AAD-8E39-C93D7FA7165C}"/>
                </a:ext>
              </a:extLst>
            </p:cNvPr>
            <p:cNvSpPr txBox="1"/>
            <p:nvPr/>
          </p:nvSpPr>
          <p:spPr>
            <a:xfrm rot="410566">
              <a:off x="3702561" y="2818412"/>
              <a:ext cx="1217768" cy="46911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16381118"/>
                </a:avLst>
              </a:prstTxWarp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রতন বিশ্বাস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04B5AA-E2B5-4BA2-9677-AAE0C6127F0D}"/>
                </a:ext>
              </a:extLst>
            </p:cNvPr>
            <p:cNvSpPr txBox="1"/>
            <p:nvPr/>
          </p:nvSpPr>
          <p:spPr>
            <a:xfrm>
              <a:off x="3522770" y="5068642"/>
              <a:ext cx="27995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শ্রেণি- নবম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42EECBE-F83B-4C03-954E-D0C0A4DA61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t="16393" r="62832" b="37049"/>
          <a:stretch/>
        </p:blipFill>
        <p:spPr>
          <a:xfrm>
            <a:off x="7480611" y="1948117"/>
            <a:ext cx="2808407" cy="2655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3AC7618-5FFF-4887-AEEC-51F40613C855}"/>
              </a:ext>
            </a:extLst>
          </p:cNvPr>
          <p:cNvSpPr txBox="1"/>
          <p:nvPr/>
        </p:nvSpPr>
        <p:spPr>
          <a:xfrm>
            <a:off x="6722890" y="5036338"/>
            <a:ext cx="4756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রতন বিশ্বাস </a:t>
            </a:r>
          </a:p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বাড়ৈখালী এস, জি, এস মাধ্যমিক বিদ্যালয়</a:t>
            </a:r>
          </a:p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কালীবাড়ীহাট, ইন্দুরকানী, পিরোজপুর 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E7C90C-BF64-4ADE-AB8F-7FEC1F8C279D}"/>
              </a:ext>
            </a:extLst>
          </p:cNvPr>
          <p:cNvSpPr txBox="1"/>
          <p:nvPr/>
        </p:nvSpPr>
        <p:spPr>
          <a:xfrm>
            <a:off x="3468737" y="4153458"/>
            <a:ext cx="169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ষষ্ঠ অধ্যায়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C70D5A-4EB9-481B-A30D-01168ACA425C}"/>
              </a:ext>
            </a:extLst>
          </p:cNvPr>
          <p:cNvSpPr txBox="1"/>
          <p:nvPr/>
        </p:nvSpPr>
        <p:spPr>
          <a:xfrm>
            <a:off x="3693806" y="2067660"/>
            <a:ext cx="138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জীব বিজ্ঞান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2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8C741D-581F-436B-8C7D-A0B666FBF599}"/>
              </a:ext>
            </a:extLst>
          </p:cNvPr>
          <p:cNvSpPr/>
          <p:nvPr/>
        </p:nvSpPr>
        <p:spPr>
          <a:xfrm>
            <a:off x="681897" y="520907"/>
            <a:ext cx="5141626" cy="58161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5000">
                <a:schemeClr val="accent5"/>
              </a:gs>
              <a:gs pos="53000">
                <a:schemeClr val="accent1">
                  <a:lumMod val="50000"/>
                </a:schemeClr>
              </a:gs>
              <a:gs pos="2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 extrusionH="444500">
            <a:bevelT w="952500" prst="artDeco"/>
            <a:bevelB w="533400" h="330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9B161-EE1B-4A2D-8674-37E112F2A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49" y="1711842"/>
            <a:ext cx="2629121" cy="3167616"/>
          </a:xfrm>
          <a:prstGeom prst="rect">
            <a:avLst/>
          </a:prstGeom>
        </p:spPr>
      </p:pic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127E9C07-CF61-4255-9568-0846D3EE4A06}"/>
              </a:ext>
            </a:extLst>
          </p:cNvPr>
          <p:cNvSpPr/>
          <p:nvPr/>
        </p:nvSpPr>
        <p:spPr>
          <a:xfrm>
            <a:off x="6925957" y="1501140"/>
            <a:ext cx="3561821" cy="3589020"/>
          </a:xfrm>
          <a:prstGeom prst="snip2DiagRect">
            <a:avLst>
              <a:gd name="adj1" fmla="val 20965"/>
              <a:gd name="adj2" fmla="val 1691"/>
            </a:avLst>
          </a:prstGeom>
          <a:gradFill flip="none" rotWithShape="1">
            <a:gsLst>
              <a:gs pos="71000">
                <a:schemeClr val="accent1">
                  <a:lumMod val="60000"/>
                  <a:lumOff val="40000"/>
                </a:schemeClr>
              </a:gs>
              <a:gs pos="100000">
                <a:srgbClr val="0BA530"/>
              </a:gs>
              <a:gs pos="91000">
                <a:srgbClr val="002060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1181100">
            <a:bevelT w="336550" h="139700" prst="divot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6E2A6-1B7E-4BF8-9E82-FA3599F845EE}"/>
              </a:ext>
            </a:extLst>
          </p:cNvPr>
          <p:cNvSpPr txBox="1"/>
          <p:nvPr/>
        </p:nvSpPr>
        <p:spPr>
          <a:xfrm>
            <a:off x="7727601" y="2633930"/>
            <a:ext cx="1934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ভালকরে লক্ষ কর-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911668-0DE5-4A16-AFB2-6364D80AFE84}"/>
              </a:ext>
            </a:extLst>
          </p:cNvPr>
          <p:cNvSpPr txBox="1"/>
          <p:nvPr/>
        </p:nvSpPr>
        <p:spPr>
          <a:xfrm>
            <a:off x="7008574" y="5413324"/>
            <a:ext cx="3027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 এটি কিসের ছবি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6803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0C052F-CCFF-4084-9E14-3D95658EE492}"/>
              </a:ext>
            </a:extLst>
          </p:cNvPr>
          <p:cNvSpPr txBox="1"/>
          <p:nvPr/>
        </p:nvSpPr>
        <p:spPr>
          <a:xfrm>
            <a:off x="2388476" y="1243683"/>
            <a:ext cx="8150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54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37F7C1-4762-4042-A802-86D98139EEB4}"/>
              </a:ext>
            </a:extLst>
          </p:cNvPr>
          <p:cNvCxnSpPr/>
          <p:nvPr/>
        </p:nvCxnSpPr>
        <p:spPr>
          <a:xfrm>
            <a:off x="2301766" y="2587750"/>
            <a:ext cx="67318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F036112-2594-463D-905E-697FC2AC1F9C}"/>
              </a:ext>
            </a:extLst>
          </p:cNvPr>
          <p:cNvGrpSpPr/>
          <p:nvPr/>
        </p:nvGrpSpPr>
        <p:grpSpPr>
          <a:xfrm>
            <a:off x="7252730" y="2775360"/>
            <a:ext cx="3561821" cy="3589020"/>
            <a:chOff x="6799833" y="2587750"/>
            <a:chExt cx="3561821" cy="3589020"/>
          </a:xfrm>
        </p:grpSpPr>
        <p:sp>
          <p:nvSpPr>
            <p:cNvPr id="6" name="Rectangle: Diagonal Corners Snipped 5">
              <a:extLst>
                <a:ext uri="{FF2B5EF4-FFF2-40B4-BE49-F238E27FC236}">
                  <a16:creationId xmlns:a16="http://schemas.microsoft.com/office/drawing/2014/main" id="{2B3BECCA-DA7E-45B2-819F-17DDF362CB8B}"/>
                </a:ext>
              </a:extLst>
            </p:cNvPr>
            <p:cNvSpPr/>
            <p:nvPr/>
          </p:nvSpPr>
          <p:spPr>
            <a:xfrm>
              <a:off x="6799833" y="2587750"/>
              <a:ext cx="3561821" cy="3589020"/>
            </a:xfrm>
            <a:prstGeom prst="snip2DiagRect">
              <a:avLst>
                <a:gd name="adj1" fmla="val 20965"/>
                <a:gd name="adj2" fmla="val 1691"/>
              </a:avLst>
            </a:prstGeom>
            <a:gradFill flip="none" rotWithShape="1">
              <a:gsLst>
                <a:gs pos="71000">
                  <a:schemeClr val="accent1">
                    <a:lumMod val="60000"/>
                    <a:lumOff val="40000"/>
                  </a:schemeClr>
                </a:gs>
                <a:gs pos="100000">
                  <a:srgbClr val="0BA530"/>
                </a:gs>
                <a:gs pos="91000">
                  <a:srgbClr val="002060"/>
                </a:gs>
              </a:gsLst>
              <a:path path="shap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 extrusionH="1181100">
              <a:bevelT w="336550" h="139700" prst="divot"/>
              <a:bevelB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B44EB94-0BE9-4BDE-9E4B-9F988CE0A14C}"/>
                </a:ext>
              </a:extLst>
            </p:cNvPr>
            <p:cNvSpPr txBox="1"/>
            <p:nvPr/>
          </p:nvSpPr>
          <p:spPr>
            <a:xfrm>
              <a:off x="7278414" y="3713005"/>
              <a:ext cx="273268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800" dirty="0">
                  <a:latin typeface="NikoshBAN" panose="02000000000000000000" pitchFamily="2" charset="0"/>
                  <a:cs typeface="NikoshBAN" panose="02000000000000000000" pitchFamily="2" charset="0"/>
                </a:rPr>
                <a:t>হৃৎপিন্ড</a:t>
              </a:r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3CFDE7B-594B-4A27-89F7-DCF37D29F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96" y="2775360"/>
            <a:ext cx="2640724" cy="341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9899C48-2656-44C2-8A3F-C80E8E011E26}"/>
              </a:ext>
            </a:extLst>
          </p:cNvPr>
          <p:cNvSpPr/>
          <p:nvPr/>
        </p:nvSpPr>
        <p:spPr>
          <a:xfrm>
            <a:off x="729913" y="1738619"/>
            <a:ext cx="10732169" cy="3793156"/>
          </a:xfrm>
          <a:prstGeom prst="ellipse">
            <a:avLst/>
          </a:prstGeom>
          <a:solidFill>
            <a:schemeClr val="bg1">
              <a:lumMod val="50000"/>
              <a:alpha val="42000"/>
            </a:schemeClr>
          </a:solidFill>
          <a:ln>
            <a:solidFill>
              <a:schemeClr val="bg1"/>
            </a:solidFill>
          </a:ln>
          <a:scene3d>
            <a:camera prst="perspectiveRelaxedModerately">
              <a:rot lat="17390653" lon="0" rev="0"/>
            </a:camera>
            <a:lightRig rig="threePt" dir="t">
              <a:rot lat="0" lon="0" rev="9600000"/>
            </a:lightRig>
          </a:scene3d>
          <a:sp3d extrusionH="63500">
            <a:extrusionClr>
              <a:schemeClr val="bg1">
                <a:lumMod val="6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756237-F9E6-4946-9198-73803D1192C2}"/>
              </a:ext>
            </a:extLst>
          </p:cNvPr>
          <p:cNvSpPr/>
          <p:nvPr/>
        </p:nvSpPr>
        <p:spPr>
          <a:xfrm>
            <a:off x="3545304" y="4000015"/>
            <a:ext cx="5101389" cy="2213810"/>
          </a:xfrm>
          <a:prstGeom prst="ellipse">
            <a:avLst/>
          </a:prstGeom>
          <a:gradFill flip="none" rotWithShape="1">
            <a:gsLst>
              <a:gs pos="72000">
                <a:schemeClr val="bg1">
                  <a:lumMod val="75000"/>
                </a:schemeClr>
              </a:gs>
              <a:gs pos="37000">
                <a:schemeClr val="bg1">
                  <a:lumMod val="50000"/>
                </a:schemeClr>
              </a:gs>
              <a:gs pos="97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isometricOffAxis2Top">
              <a:rot lat="19642065" lon="4597473" rev="17033465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FB8352-CE86-4E6D-B3A1-5AF6D3081FF1}"/>
              </a:ext>
            </a:extLst>
          </p:cNvPr>
          <p:cNvSpPr/>
          <p:nvPr/>
        </p:nvSpPr>
        <p:spPr>
          <a:xfrm>
            <a:off x="2593298" y="1004341"/>
            <a:ext cx="7255240" cy="2424659"/>
          </a:xfrm>
          <a:prstGeom prst="rect">
            <a:avLst/>
          </a:prstGeo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46D73-B23C-42D3-BC28-30DBB6ACE172}"/>
              </a:ext>
            </a:extLst>
          </p:cNvPr>
          <p:cNvSpPr txBox="1"/>
          <p:nvPr/>
        </p:nvSpPr>
        <p:spPr>
          <a:xfrm>
            <a:off x="659566" y="0"/>
            <a:ext cx="38674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B183A-846E-4A48-991E-67D939ED5126}"/>
              </a:ext>
            </a:extLst>
          </p:cNvPr>
          <p:cNvSpPr txBox="1"/>
          <p:nvPr/>
        </p:nvSpPr>
        <p:spPr>
          <a:xfrm>
            <a:off x="3410949" y="1326225"/>
            <a:ext cx="53700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 ।  হৃৎপিন্ডের অবস্থান বলতে পারবে 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 ।  হৃৎপিন্ডের গঠন বর্ননা করতে পারবে 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  হৃৎপিন্ডের রক্ত সঞ্চলন পদ্ধতি কিভাবে   সংগঠিত হয় তা ব্যাখ্যা করতে পারবে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6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E5810F1-15C4-4B67-9142-C0D09544B22B}"/>
              </a:ext>
            </a:extLst>
          </p:cNvPr>
          <p:cNvSpPr txBox="1"/>
          <p:nvPr/>
        </p:nvSpPr>
        <p:spPr>
          <a:xfrm>
            <a:off x="5569268" y="1276808"/>
            <a:ext cx="614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 মানুষের দেহে হৃৎপিন্ডের অবস্থান কোথায় 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B5EF67-6574-44FF-9983-461A5763207C}"/>
              </a:ext>
            </a:extLst>
          </p:cNvPr>
          <p:cNvSpPr txBox="1"/>
          <p:nvPr/>
        </p:nvSpPr>
        <p:spPr>
          <a:xfrm>
            <a:off x="928687" y="103669"/>
            <a:ext cx="4640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ভাল করে লক্ষ কর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9029CF-2A23-47DB-A4FB-5F15A9900AFB}"/>
              </a:ext>
            </a:extLst>
          </p:cNvPr>
          <p:cNvSpPr txBox="1"/>
          <p:nvPr/>
        </p:nvSpPr>
        <p:spPr>
          <a:xfrm>
            <a:off x="6537960" y="3524053"/>
            <a:ext cx="4938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ফুসফুসের মাঝখানে হৃৎপিন্ডের অবস্থান ।</a:t>
            </a:r>
            <a:r>
              <a:rPr lang="bn-IN" sz="3200" dirty="0"/>
              <a:t> </a:t>
            </a:r>
            <a:endParaRPr lang="en-US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745D5F-147C-41CA-9264-372B79D4D51E}"/>
              </a:ext>
            </a:extLst>
          </p:cNvPr>
          <p:cNvCxnSpPr>
            <a:cxnSpLocks/>
          </p:cNvCxnSpPr>
          <p:nvPr/>
        </p:nvCxnSpPr>
        <p:spPr>
          <a:xfrm>
            <a:off x="6265165" y="2600247"/>
            <a:ext cx="572109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79E6488A-D0B8-4713-ADE4-13AEE33D5FD9}"/>
              </a:ext>
            </a:extLst>
          </p:cNvPr>
          <p:cNvSpPr/>
          <p:nvPr/>
        </p:nvSpPr>
        <p:spPr>
          <a:xfrm>
            <a:off x="480057" y="1078031"/>
            <a:ext cx="4640581" cy="4892043"/>
          </a:xfrm>
          <a:prstGeom prst="snip2DiagRect">
            <a:avLst>
              <a:gd name="adj1" fmla="val 20965"/>
              <a:gd name="adj2" fmla="val 1691"/>
            </a:avLst>
          </a:prstGeom>
          <a:gradFill flip="none" rotWithShape="1">
            <a:gsLst>
              <a:gs pos="71000">
                <a:schemeClr val="tx2">
                  <a:lumMod val="40000"/>
                  <a:lumOff val="60000"/>
                </a:schemeClr>
              </a:gs>
              <a:gs pos="100000">
                <a:srgbClr val="0BA530"/>
              </a:gs>
              <a:gs pos="91000">
                <a:srgbClr val="002060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1181100">
            <a:bevelT w="336550" h="139700" prst="divot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F7BDF6-70A4-4ECD-8418-BC1BA1B85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" b="99167" l="0" r="100000">
                        <a14:foregroundMark x1="15156" y1="37407" x2="6719" y2="99167"/>
                        <a14:foregroundMark x1="84844" y1="48519" x2="93281" y2="99167"/>
                        <a14:foregroundMark x1="52135" y1="86296" x2="59375" y2="99167"/>
                        <a14:foregroundMark x1="49115" y1="7315" x2="52135" y2="28796"/>
                        <a14:foregroundMark x1="46042" y1="13333" x2="49115" y2="36481"/>
                        <a14:foregroundMark x1="54531" y1="27037" x2="52135" y2="37407"/>
                        <a14:foregroundMark x1="56354" y1="11574" x2="53333" y2="28796"/>
                        <a14:foregroundMark x1="43021" y1="7315" x2="47865" y2="30463"/>
                        <a14:foregroundMark x1="67865" y1="93981" x2="71510" y2="9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58" y="2097628"/>
            <a:ext cx="3774377" cy="2662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2A0809-9425-4A55-A945-52719F513A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05" t="8864" r="37410" b="16098"/>
          <a:stretch/>
        </p:blipFill>
        <p:spPr>
          <a:xfrm>
            <a:off x="2646139" y="3314900"/>
            <a:ext cx="711658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38DE10-4E55-40FA-BDFE-E9BA07A760AE}"/>
              </a:ext>
            </a:extLst>
          </p:cNvPr>
          <p:cNvSpPr/>
          <p:nvPr/>
        </p:nvSpPr>
        <p:spPr>
          <a:xfrm>
            <a:off x="480059" y="341630"/>
            <a:ext cx="4640581" cy="6174740"/>
          </a:xfrm>
          <a:prstGeom prst="rect">
            <a:avLst/>
          </a:prstGeom>
          <a:gradFill>
            <a:gsLst>
              <a:gs pos="83000">
                <a:schemeClr val="bg1"/>
              </a:gs>
              <a:gs pos="89000">
                <a:schemeClr val="bg2">
                  <a:lumMod val="10000"/>
                </a:schemeClr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8C8C51-C659-4B34-9F1D-31760EE1B8AA}"/>
              </a:ext>
            </a:extLst>
          </p:cNvPr>
          <p:cNvSpPr txBox="1"/>
          <p:nvPr/>
        </p:nvSpPr>
        <p:spPr>
          <a:xfrm>
            <a:off x="6135600" y="1414166"/>
            <a:ext cx="557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হৃৎপিন্ডের  দেখতে কি রকম ?</a:t>
            </a:r>
            <a:endParaRPr lang="en-US" sz="4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723D95-A245-4556-8667-15F096CD057E}"/>
              </a:ext>
            </a:extLst>
          </p:cNvPr>
          <p:cNvCxnSpPr>
            <a:cxnSpLocks/>
          </p:cNvCxnSpPr>
          <p:nvPr/>
        </p:nvCxnSpPr>
        <p:spPr>
          <a:xfrm flipV="1">
            <a:off x="6537960" y="2122052"/>
            <a:ext cx="5654040" cy="195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3812CEFD-2BFE-4B2E-A0C8-369FC6D4CC24}"/>
              </a:ext>
            </a:extLst>
          </p:cNvPr>
          <p:cNvGrpSpPr/>
          <p:nvPr/>
        </p:nvGrpSpPr>
        <p:grpSpPr>
          <a:xfrm>
            <a:off x="5786203" y="2653340"/>
            <a:ext cx="5576341" cy="2413860"/>
            <a:chOff x="5726242" y="2368527"/>
            <a:chExt cx="5576341" cy="2413860"/>
          </a:xfrm>
        </p:grpSpPr>
        <p:sp>
          <p:nvSpPr>
            <p:cNvPr id="15" name="Rectangle: Diagonal Corners Snipped 14">
              <a:extLst>
                <a:ext uri="{FF2B5EF4-FFF2-40B4-BE49-F238E27FC236}">
                  <a16:creationId xmlns:a16="http://schemas.microsoft.com/office/drawing/2014/main" id="{374D031B-8CFF-4F9B-ACCD-7458B98C2610}"/>
                </a:ext>
              </a:extLst>
            </p:cNvPr>
            <p:cNvSpPr/>
            <p:nvPr/>
          </p:nvSpPr>
          <p:spPr>
            <a:xfrm>
              <a:off x="5726242" y="2368527"/>
              <a:ext cx="5576341" cy="2413860"/>
            </a:xfrm>
            <a:prstGeom prst="snip2DiagRect">
              <a:avLst>
                <a:gd name="adj1" fmla="val 20965"/>
                <a:gd name="adj2" fmla="val 1691"/>
              </a:avLst>
            </a:prstGeom>
            <a:gradFill flip="none" rotWithShape="1">
              <a:gsLst>
                <a:gs pos="71000">
                  <a:schemeClr val="accent1">
                    <a:lumMod val="60000"/>
                    <a:lumOff val="40000"/>
                  </a:schemeClr>
                </a:gs>
                <a:gs pos="100000">
                  <a:srgbClr val="0BA530"/>
                </a:gs>
                <a:gs pos="91000">
                  <a:srgbClr val="002060"/>
                </a:gs>
              </a:gsLst>
              <a:path path="shap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 extrusionH="1181100">
              <a:bevelT w="336550" h="139700" prst="divot"/>
              <a:bevelB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29E9860-3CA1-4AEE-89FE-96C05A9A08CB}"/>
                </a:ext>
              </a:extLst>
            </p:cNvPr>
            <p:cNvSpPr/>
            <p:nvPr/>
          </p:nvSpPr>
          <p:spPr>
            <a:xfrm>
              <a:off x="6533475" y="2790627"/>
              <a:ext cx="396187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দেখতে কলার মোচার মত 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এটি ত্রিকোনাকার ফাঁপা       অঙ্গ । 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3DD4750-1A9E-406D-A61E-B0F027350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6" y="1563141"/>
            <a:ext cx="3262423" cy="40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665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6A04B31-FE07-49D5-9E5F-2EF3F58574FF}"/>
              </a:ext>
            </a:extLst>
          </p:cNvPr>
          <p:cNvSpPr/>
          <p:nvPr/>
        </p:nvSpPr>
        <p:spPr>
          <a:xfrm>
            <a:off x="1167434" y="430412"/>
            <a:ext cx="4343400" cy="6103907"/>
          </a:xfrm>
          <a:prstGeom prst="rect">
            <a:avLst/>
          </a:prstGeom>
          <a:gradFill>
            <a:gsLst>
              <a:gs pos="83000">
                <a:schemeClr val="bg1"/>
              </a:gs>
              <a:gs pos="89000">
                <a:schemeClr val="bg2">
                  <a:lumMod val="10000"/>
                </a:schemeClr>
              </a:gs>
              <a:gs pos="100000">
                <a:srgbClr val="99FF99"/>
              </a:gs>
            </a:gsLst>
            <a:path path="rect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BF0F84-051F-4C53-B2F5-D13E0703D35D}"/>
              </a:ext>
            </a:extLst>
          </p:cNvPr>
          <p:cNvSpPr txBox="1"/>
          <p:nvPr/>
        </p:nvSpPr>
        <p:spPr>
          <a:xfrm>
            <a:off x="6530747" y="396435"/>
            <a:ext cx="4125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হৃৎপিন্ডের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045BBA-D2D5-4C98-8CCC-5D020E734E71}"/>
              </a:ext>
            </a:extLst>
          </p:cNvPr>
          <p:cNvSpPr txBox="1"/>
          <p:nvPr/>
        </p:nvSpPr>
        <p:spPr>
          <a:xfrm>
            <a:off x="2305370" y="5094301"/>
            <a:ext cx="3059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মধ্যস্তর     অন্তঃস্তর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4E8862F-DCB5-4733-9881-369EED5D8795}"/>
              </a:ext>
            </a:extLst>
          </p:cNvPr>
          <p:cNvGrpSpPr/>
          <p:nvPr/>
        </p:nvGrpSpPr>
        <p:grpSpPr>
          <a:xfrm>
            <a:off x="6941857" y="1824242"/>
            <a:ext cx="3287248" cy="3773623"/>
            <a:chOff x="4400904" y="1436825"/>
            <a:chExt cx="3287248" cy="3773623"/>
          </a:xfrm>
        </p:grpSpPr>
        <p:sp>
          <p:nvSpPr>
            <p:cNvPr id="36" name="Rectangle: Diagonal Corners Snipped 35">
              <a:extLst>
                <a:ext uri="{FF2B5EF4-FFF2-40B4-BE49-F238E27FC236}">
                  <a16:creationId xmlns:a16="http://schemas.microsoft.com/office/drawing/2014/main" id="{870CA7E7-51EB-42DE-9DA6-8EE2ABA25CA9}"/>
                </a:ext>
              </a:extLst>
            </p:cNvPr>
            <p:cNvSpPr/>
            <p:nvPr/>
          </p:nvSpPr>
          <p:spPr>
            <a:xfrm>
              <a:off x="4400904" y="1436825"/>
              <a:ext cx="3287248" cy="3773623"/>
            </a:xfrm>
            <a:prstGeom prst="snip2DiagRect">
              <a:avLst>
                <a:gd name="adj1" fmla="val 20965"/>
                <a:gd name="adj2" fmla="val 1691"/>
              </a:avLst>
            </a:prstGeom>
            <a:gradFill flip="none" rotWithShape="1">
              <a:gsLst>
                <a:gs pos="71000">
                  <a:schemeClr val="tx2">
                    <a:lumMod val="40000"/>
                    <a:lumOff val="60000"/>
                  </a:schemeClr>
                </a:gs>
                <a:gs pos="100000">
                  <a:srgbClr val="0BA530"/>
                </a:gs>
                <a:gs pos="91000">
                  <a:srgbClr val="002060"/>
                </a:gs>
              </a:gsLst>
              <a:path path="shap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 extrusionH="1181100">
              <a:bevelT w="336550" h="139700" prst="divot"/>
              <a:bevelB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AA394C-4620-412A-9342-6DD2A8065099}"/>
                </a:ext>
              </a:extLst>
            </p:cNvPr>
            <p:cNvSpPr txBox="1"/>
            <p:nvPr/>
          </p:nvSpPr>
          <p:spPr>
            <a:xfrm>
              <a:off x="4844141" y="1877773"/>
              <a:ext cx="23186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হৃৎপিন্ডের প্রাচীরে থাকে তিনটি স্তর - </a:t>
              </a:r>
              <a:endParaRPr lang="en-US" sz="28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9B68538-C988-4D13-8B24-633D6F7AF443}"/>
                </a:ext>
              </a:extLst>
            </p:cNvPr>
            <p:cNvSpPr txBox="1"/>
            <p:nvPr/>
          </p:nvSpPr>
          <p:spPr>
            <a:xfrm>
              <a:off x="5137819" y="2527942"/>
              <a:ext cx="181791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bn-IN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বহিঃস্তর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bn-IN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মধ্যস্তর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bn-IN" sz="32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অন্তঃস্তর  </a:t>
              </a:r>
              <a:endParaRPr lang="en-US" sz="3200" dirty="0"/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FB81E3C-70F3-446E-B337-B7651A97657E}"/>
              </a:ext>
            </a:extLst>
          </p:cNvPr>
          <p:cNvCxnSpPr>
            <a:cxnSpLocks/>
          </p:cNvCxnSpPr>
          <p:nvPr/>
        </p:nvCxnSpPr>
        <p:spPr>
          <a:xfrm>
            <a:off x="6840872" y="1260135"/>
            <a:ext cx="3505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1A8273E-5459-4D26-9688-DCCAA53938DC}"/>
              </a:ext>
            </a:extLst>
          </p:cNvPr>
          <p:cNvSpPr txBox="1"/>
          <p:nvPr/>
        </p:nvSpPr>
        <p:spPr>
          <a:xfrm>
            <a:off x="3736977" y="1942024"/>
            <a:ext cx="169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বহিঃস্থর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342496-BD35-460E-8878-8C865C18DD9A}"/>
              </a:ext>
            </a:extLst>
          </p:cNvPr>
          <p:cNvCxnSpPr>
            <a:cxnSpLocks/>
          </p:cNvCxnSpPr>
          <p:nvPr/>
        </p:nvCxnSpPr>
        <p:spPr>
          <a:xfrm>
            <a:off x="4529044" y="2467979"/>
            <a:ext cx="40479" cy="10143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57E8ED4-B899-40A2-AA9D-E78533A47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28" y="1616233"/>
            <a:ext cx="2897767" cy="3291033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9C84D9-874A-453A-9050-CC33511FF39D}"/>
              </a:ext>
            </a:extLst>
          </p:cNvPr>
          <p:cNvCxnSpPr>
            <a:cxnSpLocks/>
          </p:cNvCxnSpPr>
          <p:nvPr/>
        </p:nvCxnSpPr>
        <p:spPr>
          <a:xfrm flipV="1">
            <a:off x="4213008" y="4227226"/>
            <a:ext cx="0" cy="10175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ECA41F-AFAF-4511-A8C1-696837E30635}"/>
              </a:ext>
            </a:extLst>
          </p:cNvPr>
          <p:cNvCxnSpPr>
            <a:cxnSpLocks/>
          </p:cNvCxnSpPr>
          <p:nvPr/>
        </p:nvCxnSpPr>
        <p:spPr>
          <a:xfrm flipV="1">
            <a:off x="3173626" y="4408675"/>
            <a:ext cx="0" cy="8303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AAD6495-6EF6-44A2-9240-329970E70E17}"/>
              </a:ext>
            </a:extLst>
          </p:cNvPr>
          <p:cNvSpPr/>
          <p:nvPr/>
        </p:nvSpPr>
        <p:spPr>
          <a:xfrm>
            <a:off x="6941857" y="1259886"/>
            <a:ext cx="4276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হৃৎপিন্ডের প্রাচীরে  কয়টি  স্তর  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96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0671B36-0054-49EF-A6BC-E2BFE2A62AC4}"/>
              </a:ext>
            </a:extLst>
          </p:cNvPr>
          <p:cNvSpPr/>
          <p:nvPr/>
        </p:nvSpPr>
        <p:spPr>
          <a:xfrm>
            <a:off x="834188" y="2626894"/>
            <a:ext cx="10732169" cy="3793156"/>
          </a:xfrm>
          <a:prstGeom prst="ellipse">
            <a:avLst/>
          </a:prstGeom>
          <a:solidFill>
            <a:schemeClr val="bg1">
              <a:lumMod val="50000"/>
              <a:alpha val="42000"/>
            </a:schemeClr>
          </a:solidFill>
          <a:ln>
            <a:solidFill>
              <a:schemeClr val="bg1"/>
            </a:solidFill>
          </a:ln>
          <a:scene3d>
            <a:camera prst="perspectiveRelaxedModerately">
              <a:rot lat="17390653" lon="0" rev="0"/>
            </a:camera>
            <a:lightRig rig="threePt" dir="t">
              <a:rot lat="0" lon="0" rev="9600000"/>
            </a:lightRig>
          </a:scene3d>
          <a:sp3d extrusionH="63500">
            <a:extrusionClr>
              <a:schemeClr val="bg1">
                <a:lumMod val="6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C3D66A-C48C-454D-BA2B-558AB4BECF5E}"/>
              </a:ext>
            </a:extLst>
          </p:cNvPr>
          <p:cNvSpPr/>
          <p:nvPr/>
        </p:nvSpPr>
        <p:spPr>
          <a:xfrm>
            <a:off x="3545305" y="4862163"/>
            <a:ext cx="5101389" cy="2213810"/>
          </a:xfrm>
          <a:prstGeom prst="ellipse">
            <a:avLst/>
          </a:prstGeom>
          <a:gradFill flip="none" rotWithShape="1">
            <a:gsLst>
              <a:gs pos="72000">
                <a:schemeClr val="bg1">
                  <a:lumMod val="75000"/>
                </a:schemeClr>
              </a:gs>
              <a:gs pos="37000">
                <a:schemeClr val="bg1">
                  <a:lumMod val="50000"/>
                </a:schemeClr>
              </a:gs>
              <a:gs pos="97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isometricOffAxis2Top">
              <a:rot lat="19642065" lon="4597473" rev="17033465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F906A6-1BEF-40D1-82C1-414DFC2A0EC0}"/>
              </a:ext>
            </a:extLst>
          </p:cNvPr>
          <p:cNvGrpSpPr/>
          <p:nvPr/>
        </p:nvGrpSpPr>
        <p:grpSpPr>
          <a:xfrm>
            <a:off x="1722520" y="643894"/>
            <a:ext cx="2438400" cy="4038194"/>
            <a:chOff x="1722520" y="643894"/>
            <a:chExt cx="2438400" cy="403819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548437-831C-40B2-99C7-E98350489D9E}"/>
                </a:ext>
              </a:extLst>
            </p:cNvPr>
            <p:cNvSpPr/>
            <p:nvPr/>
          </p:nvSpPr>
          <p:spPr>
            <a:xfrm>
              <a:off x="1722520" y="643894"/>
              <a:ext cx="2438400" cy="4038194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এটি মূলত যোজক কলা দ্বারা </a:t>
              </a:r>
            </a:p>
            <a:p>
              <a:pPr algn="ctr"/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গঠিত । এই স্তর টিতে বিক্ষিপ্ত ভাবে চর্বি থাকে এবং আবরনী কলা দ্বারা আবৃত ।</a:t>
              </a:r>
            </a:p>
            <a:p>
              <a:pPr algn="just"/>
              <a:endPara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04C035-D7C0-440E-B66B-DFF76D3D4851}"/>
                </a:ext>
              </a:extLst>
            </p:cNvPr>
            <p:cNvSpPr/>
            <p:nvPr/>
          </p:nvSpPr>
          <p:spPr>
            <a:xfrm>
              <a:off x="1722520" y="643894"/>
              <a:ext cx="2438400" cy="8539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বহিঃস্তর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(Epicardium)</a:t>
              </a:r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8C478E-9A63-43EC-88D0-B43F7B63BD3D}"/>
              </a:ext>
            </a:extLst>
          </p:cNvPr>
          <p:cNvGrpSpPr/>
          <p:nvPr/>
        </p:nvGrpSpPr>
        <p:grpSpPr>
          <a:xfrm>
            <a:off x="5049252" y="437950"/>
            <a:ext cx="2438400" cy="3793156"/>
            <a:chOff x="5093367" y="1317658"/>
            <a:chExt cx="2438400" cy="3793156"/>
          </a:xfrm>
          <a:solidFill>
            <a:schemeClr val="bg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8CFBE8-6CBA-40C8-968F-C711CD627BFC}"/>
                </a:ext>
              </a:extLst>
            </p:cNvPr>
            <p:cNvSpPr/>
            <p:nvPr/>
          </p:nvSpPr>
          <p:spPr>
            <a:xfrm>
              <a:off x="5093367" y="1317658"/>
              <a:ext cx="2438400" cy="37931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এটি বহিঃস্তর এবং অন্ত স্তরের মাঝখানে অবস্তিত</a:t>
              </a:r>
            </a:p>
            <a:p>
              <a:pPr algn="ctr"/>
              <a:r>
                <a:rPr lang="bn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দৃঢ় অনৈচ্ছিক পেশি          দ্বারা গঠিত ।    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জেত্ত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3EFC13-DA64-4FBC-96C3-95DABAA5FD1D}"/>
                </a:ext>
              </a:extLst>
            </p:cNvPr>
            <p:cNvSpPr/>
            <p:nvPr/>
          </p:nvSpPr>
          <p:spPr>
            <a:xfrm>
              <a:off x="5093367" y="1317658"/>
              <a:ext cx="2438400" cy="973991"/>
            </a:xfrm>
            <a:prstGeom prst="rect">
              <a:avLst/>
            </a:prstGeom>
            <a:solidFill>
              <a:srgbClr val="00206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মধ্য স্তর</a:t>
              </a: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(Myocardium)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4767E0-7C9F-4796-B9B7-147C282F328F}"/>
              </a:ext>
            </a:extLst>
          </p:cNvPr>
          <p:cNvGrpSpPr/>
          <p:nvPr/>
        </p:nvGrpSpPr>
        <p:grpSpPr>
          <a:xfrm>
            <a:off x="8375984" y="651516"/>
            <a:ext cx="2660421" cy="3893814"/>
            <a:chOff x="8375984" y="651516"/>
            <a:chExt cx="2660421" cy="38938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75C752C-5FF1-4421-8156-6E34DAB9B121}"/>
                </a:ext>
              </a:extLst>
            </p:cNvPr>
            <p:cNvGrpSpPr/>
            <p:nvPr/>
          </p:nvGrpSpPr>
          <p:grpSpPr>
            <a:xfrm>
              <a:off x="8375984" y="730316"/>
              <a:ext cx="2438400" cy="3815014"/>
              <a:chOff x="8245643" y="699133"/>
              <a:chExt cx="2438400" cy="3815014"/>
            </a:xfrm>
            <a:scene3d>
              <a:camera prst="perspectiveContrastingLeftFacing">
                <a:rot lat="565097" lon="1420592" rev="21480077"/>
              </a:camera>
              <a:lightRig rig="threePt" dir="t"/>
            </a:scene3d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9F1DAE3-55AA-4131-94BC-94329ADDD612}"/>
                  </a:ext>
                </a:extLst>
              </p:cNvPr>
              <p:cNvSpPr/>
              <p:nvPr/>
            </p:nvSpPr>
            <p:spPr>
              <a:xfrm>
                <a:off x="8245643" y="720991"/>
                <a:ext cx="2438400" cy="3793156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IN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bn-IN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bn-IN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bn-IN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এটি সবচেয়ে ভিতরের স্তর </a:t>
                </a:r>
              </a:p>
              <a:p>
                <a:pPr algn="ctr"/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প্রকোষ্ঠগুলো অন্তঃস্তর দিয়ে আবৃত  হৃৎপিন্ডের  ভিতররের স্তর ফাঁপাএবং চারটি প্রকষ্ঠে বিভক্ত। উপরের প্রকষ্ঠ দুটি নিচের চেয়ে ছোট ।</a:t>
                </a:r>
              </a:p>
              <a:p>
                <a:pPr algn="ctr"/>
                <a:endParaRPr lang="bn-IN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bn-IN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26653BC-F2B0-430D-933F-D25D666DEAB6}"/>
                  </a:ext>
                </a:extLst>
              </p:cNvPr>
              <p:cNvSpPr/>
              <p:nvPr/>
            </p:nvSpPr>
            <p:spPr>
              <a:xfrm>
                <a:off x="8245643" y="699133"/>
                <a:ext cx="2438400" cy="802105"/>
              </a:xfrm>
              <a:prstGeom prst="rect">
                <a:avLst/>
              </a:prstGeom>
              <a:solidFill>
                <a:srgbClr val="EEA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9CE4D4-7798-4E3F-88CF-B7807913DD83}"/>
                </a:ext>
              </a:extLst>
            </p:cNvPr>
            <p:cNvSpPr/>
            <p:nvPr/>
          </p:nvSpPr>
          <p:spPr>
            <a:xfrm rot="248481">
              <a:off x="8678067" y="651516"/>
              <a:ext cx="2358338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অন্তঃস্তর</a:t>
              </a:r>
              <a:endParaRPr lang="bn-IN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(Endocardium)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0C50E44-1818-4BA0-ACA9-448CF89362D1}"/>
              </a:ext>
            </a:extLst>
          </p:cNvPr>
          <p:cNvSpPr txBox="1"/>
          <p:nvPr/>
        </p:nvSpPr>
        <p:spPr>
          <a:xfrm>
            <a:off x="1469126" y="4329989"/>
            <a:ext cx="9345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স্তরের গঠন ও বৈশিষ্ঠ্য-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63804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372</Words>
  <Application>Microsoft Office PowerPoint</Application>
  <PresentationFormat>Widescreen</PresentationFormat>
  <Paragraphs>96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82</cp:revision>
  <dcterms:created xsi:type="dcterms:W3CDTF">2019-11-23T17:23:41Z</dcterms:created>
  <dcterms:modified xsi:type="dcterms:W3CDTF">2019-11-29T09:05:26Z</dcterms:modified>
</cp:coreProperties>
</file>