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2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0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1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663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92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7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4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45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6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9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3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4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2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0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7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0719E1-09FF-43A2-8A9B-7F577F8405AF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C12D-7337-4085-90E3-3598D6761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0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0574" y="3285457"/>
            <a:ext cx="4712736" cy="24006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15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IN" sz="15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50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8274" y="576284"/>
            <a:ext cx="65811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        </a:t>
            </a:r>
            <a:r>
              <a:rPr lang="en-US" sz="9600" dirty="0" err="1" smtClean="0"/>
              <a:t>Ict</a:t>
            </a:r>
            <a:r>
              <a:rPr lang="en-US" sz="5400" dirty="0" smtClean="0"/>
              <a:t> </a:t>
            </a:r>
          </a:p>
          <a:p>
            <a:r>
              <a:rPr lang="en-US" sz="5400" dirty="0" smtClean="0"/>
              <a:t>     </a:t>
            </a:r>
            <a:r>
              <a:rPr lang="en-US" sz="6600" dirty="0" err="1" smtClean="0"/>
              <a:t>ক্লাসে</a:t>
            </a:r>
            <a:r>
              <a:rPr lang="en-US" sz="6600" dirty="0" smtClean="0"/>
              <a:t> </a:t>
            </a:r>
            <a:r>
              <a:rPr lang="en-US" sz="6600" dirty="0" err="1" smtClean="0"/>
              <a:t>সবাইকে</a:t>
            </a:r>
            <a:endParaRPr lang="en-US" sz="66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64450" y="574799"/>
            <a:ext cx="2813050" cy="27447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8458610" y="540668"/>
            <a:ext cx="2813050" cy="27447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81" y="3485546"/>
            <a:ext cx="2813050" cy="27447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8492741" y="3385130"/>
            <a:ext cx="2813050" cy="27447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431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54688" y="630252"/>
            <a:ext cx="8229600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কেমন হতে পারে?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274"/>
          <a:stretch/>
        </p:blipFill>
        <p:spPr>
          <a:xfrm>
            <a:off x="1026553" y="1443198"/>
            <a:ext cx="4343400" cy="2711631"/>
          </a:xfrm>
          <a:prstGeom prst="rect">
            <a:avLst/>
          </a:prstGeom>
          <a:ln w="38100" cap="sq" cmpd="thickThin">
            <a:solidFill>
              <a:schemeClr val="tx2">
                <a:lumMod val="90000"/>
                <a:lumOff val="10000"/>
              </a:schemeClr>
            </a:solidFill>
            <a:prstDash val="lgDashDot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335706" y="2799013"/>
            <a:ext cx="2137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তথ্য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460643" y="3013655"/>
            <a:ext cx="1875064" cy="1545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5" b="11455"/>
          <a:stretch/>
        </p:blipFill>
        <p:spPr>
          <a:xfrm>
            <a:off x="5898747" y="3587144"/>
            <a:ext cx="4685541" cy="2636260"/>
          </a:xfrm>
          <a:prstGeom prst="rect">
            <a:avLst/>
          </a:prstGeom>
          <a:ln w="38100" cap="sq" cmpd="thickThin">
            <a:solidFill>
              <a:schemeClr val="tx2">
                <a:lumMod val="90000"/>
                <a:lumOff val="10000"/>
              </a:schemeClr>
            </a:solidFill>
            <a:prstDash val="lgDashDot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/>
          <p:cNvSpPr/>
          <p:nvPr/>
        </p:nvSpPr>
        <p:spPr>
          <a:xfrm>
            <a:off x="2899893" y="5134390"/>
            <a:ext cx="1524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9547683">
            <a:off x="4488715" y="5016035"/>
            <a:ext cx="1949902" cy="2080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88159" y="626771"/>
            <a:ext cx="4533900" cy="2590800"/>
            <a:chOff x="3539865" y="381000"/>
            <a:chExt cx="4533900" cy="2590800"/>
          </a:xfrm>
        </p:grpSpPr>
        <p:pic>
          <p:nvPicPr>
            <p:cNvPr id="5" name="Sleep Away[1]">
              <a:hlinkClick r:id="" action="ppaction://media"/>
              <a:hlinkHover r:id="" action="ppaction://ole?verb=0"/>
            </p:cNvPr>
            <p:cNvPicPr>
              <a:picLocks noChangeAspect="1"/>
            </p:cNvPicPr>
            <p:nvPr/>
          </p:nvPicPr>
          <p:blipFill rotWithShape="1">
            <a:blip r:embed="rId2"/>
            <a:srcRect t="17211" b="25645"/>
            <a:stretch/>
          </p:blipFill>
          <p:spPr>
            <a:xfrm>
              <a:off x="3539865" y="381000"/>
              <a:ext cx="4533900" cy="2590800"/>
            </a:xfrm>
            <a:prstGeom prst="rect">
              <a:avLst/>
            </a:prstGeom>
            <a:ln w="57150" cap="sq" cmpd="thickThin">
              <a:solidFill>
                <a:schemeClr val="bg1">
                  <a:lumMod val="50000"/>
                </a:schemeClr>
              </a:solidFill>
              <a:prstDash val="sysDot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4249305" y="1414790"/>
              <a:ext cx="11608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400" b="1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ক্লিক করুন</a:t>
              </a:r>
              <a:endParaRPr lang="en-US" sz="2400" dirty="0"/>
            </a:p>
          </p:txBody>
        </p:sp>
      </p:grpSp>
      <p:pic>
        <p:nvPicPr>
          <p:cNvPr id="7" name="Amazon Starts Selling Nintendo Digital Content   IGN News">
            <a:hlinkClick r:id="" action="ppaction://media"/>
            <a:hlinkHover r:id="" action="ppaction://ole?verb=0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102" y="3412899"/>
            <a:ext cx="4604068" cy="259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sp>
        <p:nvSpPr>
          <p:cNvPr id="8" name="Rectangle 7"/>
          <p:cNvSpPr/>
          <p:nvPr/>
        </p:nvSpPr>
        <p:spPr>
          <a:xfrm>
            <a:off x="6361026" y="4446689"/>
            <a:ext cx="14586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8026" y="2122226"/>
            <a:ext cx="1143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5736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805724" y="642335"/>
            <a:ext cx="8915401" cy="594038"/>
          </a:xfrm>
          <a:prstGeom prst="roundRect">
            <a:avLst>
              <a:gd name="adj" fmla="val 15378"/>
            </a:avLst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কন্টেন্টের প্রকারভেদ</a:t>
            </a:r>
            <a:endParaRPr lang="bn-BD" sz="40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4327" y="1415071"/>
            <a:ext cx="8738194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কন্টেন্টকে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প্রধানত চার ভাগে ভাগ করা যায়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6554" r="2628" b="30525"/>
          <a:stretch/>
        </p:blipFill>
        <p:spPr>
          <a:xfrm>
            <a:off x="1894327" y="2046273"/>
            <a:ext cx="8686801" cy="31242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823434" y="5278455"/>
            <a:ext cx="45107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টেকস্ট বা লিখিত কন্টেন্ট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0993" y="5838941"/>
            <a:ext cx="873819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সব ধরণের লিখিত তথ্য থাকবে। যেমন- নিবন্ধন, ব্লগ ও শ্বেতপত্র ইত্যাদি।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280743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r="10062"/>
          <a:stretch/>
        </p:blipFill>
        <p:spPr>
          <a:xfrm>
            <a:off x="1663020" y="601551"/>
            <a:ext cx="3971986" cy="2103012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r="10789"/>
          <a:stretch/>
        </p:blipFill>
        <p:spPr>
          <a:xfrm>
            <a:off x="6836923" y="575767"/>
            <a:ext cx="3953039" cy="2128796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9"/>
          <a:stretch/>
        </p:blipFill>
        <p:spPr>
          <a:xfrm>
            <a:off x="4109122" y="2842477"/>
            <a:ext cx="3939410" cy="2347912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064284" y="5190389"/>
            <a:ext cx="7725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কার্টুন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এনিমেটেড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ডিজিটাল বাংলাদেশ[1]">
            <a:hlinkClick r:id="" action="ppaction://media"/>
            <a:hlinkHover r:id="" action="ppaction://ole?verb=0"/>
          </p:cNvPr>
          <p:cNvPicPr>
            <a:picLocks noChangeAspect="1"/>
          </p:cNvPicPr>
          <p:nvPr/>
        </p:nvPicPr>
        <p:blipFill rotWithShape="1">
          <a:blip r:embed="rId2"/>
          <a:srcRect l="12000" t="15038" r="12000" b="15789"/>
          <a:stretch/>
        </p:blipFill>
        <p:spPr>
          <a:xfrm>
            <a:off x="1042396" y="832052"/>
            <a:ext cx="3916065" cy="2370250"/>
          </a:xfrm>
          <a:prstGeom prst="rect">
            <a:avLst/>
          </a:prstGeom>
        </p:spPr>
      </p:pic>
      <p:sp>
        <p:nvSpPr>
          <p:cNvPr id="3" name="&quot;No&quot; Symbol 2"/>
          <p:cNvSpPr/>
          <p:nvPr/>
        </p:nvSpPr>
        <p:spPr>
          <a:xfrm>
            <a:off x="6945702" y="746438"/>
            <a:ext cx="3271840" cy="2911162"/>
          </a:xfrm>
          <a:prstGeom prst="noSmoking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endParaRPr lang="bn-BD" dirty="0">
              <a:solidFill>
                <a:schemeClr val="tx1"/>
              </a:solidFill>
            </a:endParaRP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endParaRPr lang="bn-BD" dirty="0">
              <a:solidFill>
                <a:schemeClr val="tx1"/>
              </a:solidFill>
            </a:endParaRP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endParaRPr lang="bn-BD" dirty="0">
              <a:solidFill>
                <a:schemeClr val="tx1"/>
              </a:solidFill>
            </a:endParaRP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endParaRPr lang="bn-BD" dirty="0">
              <a:solidFill>
                <a:schemeClr val="tx1"/>
              </a:solidFill>
            </a:endParaRP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r>
              <a:rPr lang="bn-BD" sz="2800" b="1" i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81559" y="3427654"/>
            <a:ext cx="38862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ভিডিও ও এনিমেশন</a:t>
            </a:r>
            <a:endParaRPr lang="bn-BD" sz="28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9098" y="4401579"/>
            <a:ext cx="10084157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ইউটিউবে ভিডিও শেয়ারিং সাইটের কারণে বা ইন্টারনেটে কোন ঘটনার ভিডিও সরাসরি প্রচারিত হওয়ার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কন্টেন্টের পরিমাণ বৃদ্ধি পাচ্ছে। </a:t>
            </a:r>
          </a:p>
        </p:txBody>
      </p:sp>
    </p:spTree>
    <p:extLst>
      <p:ext uri="{BB962C8B-B14F-4D97-AF65-F5344CB8AC3E}">
        <p14:creationId xmlns:p14="http://schemas.microsoft.com/office/powerpoint/2010/main" val="3257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7000">
        <p14:warp dir="i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Water Cycle[1]">
            <a:hlinkClick r:id="" action="ppaction://media"/>
            <a:hlinkHover r:id="" action="ppaction://ole?verb=0"/>
          </p:cNvPr>
          <p:cNvPicPr>
            <a:picLocks noChangeAspect="1"/>
          </p:cNvPicPr>
          <p:nvPr/>
        </p:nvPicPr>
        <p:blipFill rotWithShape="1">
          <a:blip r:embed="rId2"/>
          <a:srcRect t="9302" b="16279"/>
          <a:stretch/>
        </p:blipFill>
        <p:spPr>
          <a:xfrm>
            <a:off x="2700271" y="738168"/>
            <a:ext cx="6248400" cy="3506972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647127" y="4448571"/>
            <a:ext cx="3479442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বা অডিও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5465" y="5359888"/>
            <a:ext cx="944021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 বিষয়ের অডিও ফাইল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প্রচারিত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ওয়েবিনারো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কন্টেন্টের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prism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07077" y="704582"/>
            <a:ext cx="2805112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6070" y="1918139"/>
            <a:ext cx="724804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6070" y="2685778"/>
            <a:ext cx="7248042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কন্টেন্ট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0806" y="3427937"/>
            <a:ext cx="7203306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 বা ভিডিও কী ডিজিটাল কন্টেন্ট?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356070" y="4170096"/>
            <a:ext cx="724804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কত প্রকার?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352901" y="1918139"/>
            <a:ext cx="953036" cy="734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১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352901" y="2652234"/>
            <a:ext cx="953036" cy="734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২.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1352901" y="3340438"/>
            <a:ext cx="953036" cy="734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৩.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1371766" y="4074533"/>
            <a:ext cx="953036" cy="734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67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4198513" y="631065"/>
            <a:ext cx="3979571" cy="112046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9" b="4679"/>
          <a:stretch/>
        </p:blipFill>
        <p:spPr>
          <a:xfrm>
            <a:off x="1916389" y="1918955"/>
            <a:ext cx="8543818" cy="2369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1429554" y="4667346"/>
            <a:ext cx="97235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ডিজিটাল কন্টেন্টের মাধ্যমে বাংলাদেশের শিক্ষা ব্যবস্থার উন্নতি লাভ হচ্ছে তার একটি তালিকা তৈরি করে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8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6128" y="1058408"/>
            <a:ext cx="5004895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5000" b="1" dirty="0" smtClean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5000" b="1" dirty="0" smtClean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5000" b="1" dirty="0" err="1" smtClean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5000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6350" y="981602"/>
            <a:ext cx="171713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785787" y="981602"/>
            <a:ext cx="144623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66090" y="3469767"/>
            <a:ext cx="31724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নবম-দশম</a:t>
            </a:r>
          </a:p>
          <a:p>
            <a:pPr>
              <a:spcBef>
                <a:spcPct val="0"/>
              </a:spcBef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27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69" y="1511919"/>
            <a:ext cx="1545466" cy="173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22986" y="1930884"/>
            <a:ext cx="8568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600" dirty="0" err="1"/>
              <a:t>মোঃজাকির</a:t>
            </a:r>
            <a:r>
              <a:rPr lang="en-US" sz="3600" dirty="0"/>
              <a:t> </a:t>
            </a:r>
            <a:r>
              <a:rPr lang="en-US" sz="3600" dirty="0" err="1"/>
              <a:t>হোসেন</a:t>
            </a:r>
            <a:r>
              <a:rPr lang="en-US" sz="3600" dirty="0"/>
              <a:t>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 err="1"/>
              <a:t>প্রধান</a:t>
            </a:r>
            <a:r>
              <a:rPr lang="en-US" sz="3600" dirty="0"/>
              <a:t> </a:t>
            </a:r>
            <a:r>
              <a:rPr lang="en-US" sz="3600" dirty="0" err="1"/>
              <a:t>শিক্ষক</a:t>
            </a:r>
            <a:r>
              <a:rPr lang="en-US" sz="3600" dirty="0"/>
              <a:t>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 err="1"/>
              <a:t>দক্ষিণ</a:t>
            </a:r>
            <a:r>
              <a:rPr lang="en-US" sz="3600" dirty="0"/>
              <a:t> </a:t>
            </a:r>
            <a:r>
              <a:rPr lang="en-US" sz="3600" dirty="0" err="1"/>
              <a:t>লালমোহন</a:t>
            </a:r>
            <a:r>
              <a:rPr lang="en-US" sz="3600" dirty="0"/>
              <a:t> </a:t>
            </a:r>
            <a:r>
              <a:rPr lang="en-US" sz="3600" dirty="0" err="1"/>
              <a:t>মাধ্যমিক</a:t>
            </a:r>
            <a:r>
              <a:rPr lang="en-US" sz="3600" dirty="0"/>
              <a:t> </a:t>
            </a:r>
            <a:r>
              <a:rPr lang="en-US" sz="3600" dirty="0" err="1"/>
              <a:t>বিদ্যালয়</a:t>
            </a:r>
            <a:endParaRPr lang="en-US" sz="3600" dirty="0"/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 err="1"/>
              <a:t>লালমোহন</a:t>
            </a:r>
            <a:r>
              <a:rPr lang="en-US" sz="3600" dirty="0"/>
              <a:t> ,</a:t>
            </a:r>
            <a:r>
              <a:rPr lang="en-US" sz="3600" dirty="0" err="1"/>
              <a:t>ভোলা</a:t>
            </a:r>
            <a:endParaRPr lang="en-US" sz="3600" dirty="0"/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/>
              <a:t>ই </a:t>
            </a:r>
            <a:r>
              <a:rPr lang="en-US" sz="3600" dirty="0" smtClean="0"/>
              <a:t>মেইল-zakirhosen@gmail.com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37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13248" y="463637"/>
            <a:ext cx="4931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4000" b="1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 দেখে চিন্তা</a:t>
            </a:r>
            <a:r>
              <a:rPr lang="en-US" sz="4000" b="1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b="1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বলি</a:t>
            </a:r>
            <a:endParaRPr lang="en-US" sz="4000" b="1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36" y="1390461"/>
            <a:ext cx="3487424" cy="2189865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69" y="1390461"/>
            <a:ext cx="3546392" cy="2189865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16" y="3876311"/>
            <a:ext cx="3486044" cy="2263948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r="17309"/>
          <a:stretch/>
        </p:blipFill>
        <p:spPr>
          <a:xfrm>
            <a:off x="7067499" y="3876311"/>
            <a:ext cx="3457362" cy="2263948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2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6032"/>
          <a:stretch/>
        </p:blipFill>
        <p:spPr>
          <a:xfrm>
            <a:off x="1412650" y="774502"/>
            <a:ext cx="3972596" cy="3282343"/>
          </a:xfrm>
          <a:prstGeom prst="rect">
            <a:avLst/>
          </a:prstGeom>
          <a:ln w="57150" cap="sq" cmpd="thickThin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"/>
          <a:stretch/>
        </p:blipFill>
        <p:spPr>
          <a:xfrm>
            <a:off x="6399351" y="774502"/>
            <a:ext cx="4414841" cy="3282342"/>
          </a:xfrm>
          <a:prstGeom prst="rect">
            <a:avLst/>
          </a:prstGeom>
          <a:ln w="57150" cap="sq" cmpd="thickThin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lowchart: Punched Tape 6"/>
          <p:cNvSpPr/>
          <p:nvPr/>
        </p:nvSpPr>
        <p:spPr>
          <a:xfrm>
            <a:off x="3760631" y="4481848"/>
            <a:ext cx="4846140" cy="1519707"/>
          </a:xfrm>
          <a:prstGeom prst="flowChartPunchedTape">
            <a:avLst/>
          </a:prstGeom>
          <a:noFill/>
          <a:ln w="762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</a:t>
            </a:r>
            <a:endParaRPr lang="en-US" sz="60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9000">
        <p14:shred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r="1839"/>
          <a:stretch/>
        </p:blipFill>
        <p:spPr>
          <a:xfrm>
            <a:off x="749145" y="463636"/>
            <a:ext cx="10689439" cy="5898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2550564" y="2416394"/>
            <a:ext cx="7086600" cy="1993007"/>
          </a:xfrm>
          <a:prstGeom prst="leftRightArrow">
            <a:avLst>
              <a:gd name="adj1" fmla="val 44697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 </a:t>
            </a:r>
            <a:endParaRPr lang="en-US" sz="6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 flipH="1">
            <a:off x="3839853" y="470520"/>
            <a:ext cx="355262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u="sng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</a:t>
            </a:r>
            <a:endParaRPr lang="en-US" sz="3600" b="1" u="sng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71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crush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paration 4"/>
          <p:cNvSpPr/>
          <p:nvPr/>
        </p:nvSpPr>
        <p:spPr>
          <a:xfrm>
            <a:off x="3078051" y="695459"/>
            <a:ext cx="5383369" cy="1184856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8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0731" y="1880315"/>
            <a:ext cx="49391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38304" y="3121170"/>
            <a:ext cx="8211848" cy="659757"/>
            <a:chOff x="2038304" y="3121170"/>
            <a:chExt cx="8211848" cy="659757"/>
          </a:xfrm>
        </p:grpSpPr>
        <p:sp>
          <p:nvSpPr>
            <p:cNvPr id="8" name="Right Arrow 7"/>
            <p:cNvSpPr/>
            <p:nvPr/>
          </p:nvSpPr>
          <p:spPr>
            <a:xfrm>
              <a:off x="2038304" y="3121170"/>
              <a:ext cx="810228" cy="659757"/>
            </a:xfrm>
            <a:prstGeom prst="rightArrow">
              <a:avLst>
                <a:gd name="adj1" fmla="val 67544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1.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848532" y="3202712"/>
              <a:ext cx="7401620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 কন্টেন্ট কী তা বলতে পারবে। 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304" y="4149068"/>
            <a:ext cx="8211848" cy="659757"/>
            <a:chOff x="703552" y="3978948"/>
            <a:chExt cx="8211848" cy="659757"/>
          </a:xfrm>
        </p:grpSpPr>
        <p:sp>
          <p:nvSpPr>
            <p:cNvPr id="11" name="Right Arrow 10"/>
            <p:cNvSpPr/>
            <p:nvPr/>
          </p:nvSpPr>
          <p:spPr>
            <a:xfrm>
              <a:off x="703552" y="3978948"/>
              <a:ext cx="810228" cy="659757"/>
            </a:xfrm>
            <a:prstGeom prst="rightArrow">
              <a:avLst>
                <a:gd name="adj1" fmla="val 67544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২.</a:t>
              </a: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1513780" y="4047212"/>
              <a:ext cx="7401620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 কন্টেন্টের ধারণা ব্যাখ্যা </a:t>
              </a:r>
              <a:r>
                <a:rPr lang="bn-BD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bn-IN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72903" y="5056494"/>
            <a:ext cx="8277249" cy="659757"/>
            <a:chOff x="703552" y="4960022"/>
            <a:chExt cx="8211848" cy="659757"/>
          </a:xfrm>
        </p:grpSpPr>
        <p:sp>
          <p:nvSpPr>
            <p:cNvPr id="14" name="Right Arrow 13"/>
            <p:cNvSpPr/>
            <p:nvPr/>
          </p:nvSpPr>
          <p:spPr>
            <a:xfrm>
              <a:off x="703552" y="4960022"/>
              <a:ext cx="810228" cy="659757"/>
            </a:xfrm>
            <a:prstGeom prst="rightArrow">
              <a:avLst>
                <a:gd name="adj1" fmla="val 67544"/>
                <a:gd name="adj2" fmla="val 50000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৩.</a:t>
              </a:r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1513780" y="5028287"/>
              <a:ext cx="7401620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ডিজিটাল কন্টেন্টের প্রকারভেদ </a:t>
              </a:r>
              <a:r>
                <a:rPr lang="bn-BD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 করতে</a:t>
              </a:r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3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031087" y="643944"/>
            <a:ext cx="4417454" cy="953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 </a:t>
            </a:r>
            <a:endParaRPr lang="bn-BD" sz="60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4208"/>
          <a:stretch/>
        </p:blipFill>
        <p:spPr>
          <a:xfrm>
            <a:off x="2386244" y="1777288"/>
            <a:ext cx="3289685" cy="2752948"/>
          </a:xfrm>
          <a:prstGeom prst="roundRect">
            <a:avLst>
              <a:gd name="adj" fmla="val 11840"/>
            </a:avLst>
          </a:prstGeom>
          <a:ln w="38100">
            <a:solidFill>
              <a:schemeClr val="tx2">
                <a:lumMod val="90000"/>
                <a:lumOff val="1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r="8903"/>
          <a:stretch/>
        </p:blipFill>
        <p:spPr>
          <a:xfrm>
            <a:off x="7138343" y="1777288"/>
            <a:ext cx="3289685" cy="2765077"/>
          </a:xfrm>
          <a:prstGeom prst="roundRect">
            <a:avLst>
              <a:gd name="adj" fmla="val 12644"/>
            </a:avLst>
          </a:prstGeom>
          <a:ln w="38100">
            <a:solidFill>
              <a:schemeClr val="tx2">
                <a:lumMod val="90000"/>
                <a:lumOff val="1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386244" y="4761304"/>
            <a:ext cx="83547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কোনো তথ্য আধেয় বা কন্টেন্ট যদি ডিজিটাল উপাত্ত আকারে বিরাজ করে, প্রকাশিত হয় কিংবা প্রেরিত-</a:t>
            </a:r>
            <a:endParaRPr lang="en-US" sz="2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গৃহিত হয় তাহলে সেটিই ডিজিটাল কন্টেন্ট।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32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eelOff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86899" y="463637"/>
            <a:ext cx="65838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কন্টেন্টের ধারণা  </a:t>
            </a:r>
            <a:endParaRPr lang="bn-BD" sz="6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1716" y="1357938"/>
            <a:ext cx="8674220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7165" y="2068114"/>
            <a:ext cx="862877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860736" y="2591334"/>
            <a:ext cx="4436180" cy="1037729"/>
            <a:chOff x="2392663" y="1519333"/>
            <a:chExt cx="4436180" cy="103772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392663" y="2056999"/>
              <a:ext cx="4436180" cy="0"/>
            </a:xfrm>
            <a:prstGeom prst="line">
              <a:avLst/>
            </a:prstGeom>
            <a:ln w="762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793555" y="2056999"/>
              <a:ext cx="0" cy="50006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14527" y="2056999"/>
              <a:ext cx="0" cy="50006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572000" y="1519333"/>
              <a:ext cx="0" cy="500063"/>
            </a:xfrm>
            <a:prstGeom prst="straightConnector1">
              <a:avLst/>
            </a:prstGeom>
            <a:ln w="111125" cmpd="sng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6"/>
          <a:stretch/>
        </p:blipFill>
        <p:spPr>
          <a:xfrm>
            <a:off x="2597934" y="3948582"/>
            <a:ext cx="3085708" cy="1615091"/>
          </a:xfrm>
          <a:prstGeom prst="rect">
            <a:avLst/>
          </a:prstGeom>
          <a:ln w="28575" cap="sq" cmpd="thickThin">
            <a:solidFill>
              <a:schemeClr val="accent4">
                <a:lumMod val="50000"/>
              </a:schemeClr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1" r="1870"/>
          <a:stretch/>
        </p:blipFill>
        <p:spPr>
          <a:xfrm>
            <a:off x="6718774" y="3948582"/>
            <a:ext cx="3085708" cy="1615091"/>
          </a:xfrm>
          <a:prstGeom prst="rect">
            <a:avLst/>
          </a:prstGeom>
          <a:ln w="28575" cap="sq" cmpd="thickThin">
            <a:solidFill>
              <a:schemeClr val="accent4">
                <a:lumMod val="50000"/>
              </a:schemeClr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3473482" y="5628745"/>
            <a:ext cx="1592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7648341" y="5628970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25062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244698"/>
            <a:ext cx="11565229" cy="63364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9069" y="463637"/>
            <a:ext cx="10719516" cy="589852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70239" y="656010"/>
            <a:ext cx="54171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সম্প্রচারের পদ্ধতি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8872"/>
          <a:stretch/>
        </p:blipFill>
        <p:spPr>
          <a:xfrm>
            <a:off x="1928139" y="1585253"/>
            <a:ext cx="3527097" cy="324408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r="8809"/>
          <a:stretch/>
        </p:blipFill>
        <p:spPr>
          <a:xfrm>
            <a:off x="6664306" y="1589129"/>
            <a:ext cx="3522882" cy="32402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2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Down Arrow 6"/>
          <p:cNvSpPr/>
          <p:nvPr/>
        </p:nvSpPr>
        <p:spPr>
          <a:xfrm rot="6951624">
            <a:off x="4435675" y="2818621"/>
            <a:ext cx="188182" cy="1965705"/>
          </a:xfrm>
          <a:prstGeom prst="downArrow">
            <a:avLst>
              <a:gd name="adj1" fmla="val 50000"/>
              <a:gd name="adj2" fmla="val 10187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6790" y="5173805"/>
            <a:ext cx="4629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ফাইল আকারে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7013647" y="5173805"/>
            <a:ext cx="3090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পদ্ধতিতে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61205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</TotalTime>
  <Words>315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NikoshBAN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16</cp:revision>
  <dcterms:created xsi:type="dcterms:W3CDTF">2019-09-28T21:00:11Z</dcterms:created>
  <dcterms:modified xsi:type="dcterms:W3CDTF">2019-11-29T04:53:01Z</dcterms:modified>
</cp:coreProperties>
</file>