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5437-ABB4-4869-BA89-2FC68056A6E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773DA-2B17-4589-A233-502FB398B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3296-9EAC-431F-8582-A99B91A72327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05C37-E657-4055-BAD5-D82852F35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hakhawath747@gam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599"/>
            <a:ext cx="8839200" cy="137160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/>
              <a:t>শুভেচ্ছা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6106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Red-and-white-rose-Happy-Rose-Day-2016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8915400" cy="3810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4800" dirty="0" smtClean="0">
                <a:solidFill>
                  <a:srgbClr val="0070C0"/>
                </a:solidFill>
              </a:rPr>
              <a:t>ব্যাংকিং ব্যবসায়ের তহবিলের মূল উৎস হলো আমানত।  </a:t>
            </a:r>
            <a:endParaRPr lang="en-US" sz="48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752600" y="304800"/>
            <a:ext cx="4648200" cy="914400"/>
          </a:xfrm>
          <a:prstGeom prst="triangle">
            <a:avLst>
              <a:gd name="adj" fmla="val 4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উত্তর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bn-IN" sz="7200" dirty="0" smtClean="0"/>
              <a:t>সঞ্চয়ী হিসাব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IN" sz="4800" dirty="0" smtClean="0">
                <a:solidFill>
                  <a:srgbClr val="00B050"/>
                </a:solidFill>
              </a:rPr>
              <a:t>প্রতিদিন বা সপ্তাহে যতবার খুশি টাকা জমা রাখা যায়। </a:t>
            </a:r>
          </a:p>
          <a:p>
            <a:r>
              <a:rPr lang="bn-IN" sz="4800" dirty="0" smtClean="0">
                <a:solidFill>
                  <a:srgbClr val="00B050"/>
                </a:solidFill>
              </a:rPr>
              <a:t>অব্যবসায়ী বা নির্দিষ্ট আয়ের জনগ্ণ এ হিসাব খোলে।</a:t>
            </a:r>
          </a:p>
          <a:p>
            <a:r>
              <a:rPr lang="bn-IN" sz="4800" dirty="0" smtClean="0">
                <a:solidFill>
                  <a:srgbClr val="00B050"/>
                </a:solidFill>
              </a:rPr>
              <a:t>সঞ্চয়ের উদ্দেশ্য এ হিসাব খোলা হয়।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>
              <a:buNone/>
            </a:pPr>
            <a:r>
              <a:rPr lang="bn-IN" sz="3200" dirty="0" smtClean="0">
                <a:solidFill>
                  <a:srgbClr val="7030A0"/>
                </a:solidFill>
              </a:rPr>
              <a:t>নির্দিষ্ট মেয়াদের জন্য এ হিসাব খোলা হয়।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এ হিসাবের বিপরীতে সুদের হার বেশি ।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মেয়াদ পূর্তির আগে সাধারণত টাকা উত্তোলন  করা যায় না।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685800" y="457200"/>
            <a:ext cx="7620000" cy="10698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স্থায়ী হিসাব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bn-IN" dirty="0" smtClean="0"/>
          </a:p>
          <a:p>
            <a:pPr>
              <a:buNone/>
            </a:pPr>
            <a:r>
              <a:rPr lang="bn-IN" dirty="0" smtClean="0"/>
              <a:t>           </a:t>
            </a:r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533400" y="228600"/>
            <a:ext cx="8153400" cy="1371600"/>
          </a:xfrm>
          <a:prstGeom prst="wave">
            <a:avLst>
              <a:gd name="adj1" fmla="val 12500"/>
              <a:gd name="adj2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অন্যান্য হিসাব 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514600"/>
            <a:ext cx="3124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3581400"/>
            <a:ext cx="3048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4572000"/>
            <a:ext cx="3124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5638800"/>
            <a:ext cx="3200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1447800"/>
            <a:ext cx="3048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60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স্কুল সঞ্চয়ী  হিসাব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67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C000"/>
                </a:solidFill>
              </a:rPr>
              <a:t>বিমা সঞ্চয়ী হিসাব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733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</a:rPr>
              <a:t>বৈদেশিক মুদ্রা সঞ্চয়ী হিসাব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24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FF00"/>
                </a:solidFill>
              </a:rPr>
              <a:t>ডিপোজিট পেনশন স্কিম হিসাব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01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ঋণ আমানতি হিসাব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Autofit/>
          </a:bodyPr>
          <a:lstStyle/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ব্যাংকের অবস্থান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দক্ষতা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বহুমুখী সেবা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বৈদেশিক বিনিময়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সুনাম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শাখা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তালিকাভুক্ত ব্যাংক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ঋণ সুবিধা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সুদ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সেবার ওপর চার্জ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</a:rPr>
              <a:t>ইলেকট্রনিক ব্যাংকিং সেবা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533400" y="609600"/>
            <a:ext cx="8153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     ব্যাংক হিসাব খোলার ক্ষেত্রে গ্রাহকের বিবেচ্য  বিষয়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uble Wave 3"/>
          <p:cNvSpPr/>
          <p:nvPr/>
        </p:nvSpPr>
        <p:spPr>
          <a:xfrm>
            <a:off x="685800" y="381000"/>
            <a:ext cx="80010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ব্যাংক হিসাব খোলার পদ্ধতি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57200" y="1447800"/>
            <a:ext cx="22098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গ্রাহকের নাম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33400" y="2362200"/>
            <a:ext cx="22098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আয়ের  উৎস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33400" y="3200400"/>
            <a:ext cx="21336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জাতীয় পরিচয়পত্র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33400" y="4038600"/>
            <a:ext cx="21336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গ্রাহকের পেশা </a:t>
            </a:r>
            <a:endParaRPr lang="en-US" sz="2400" dirty="0"/>
          </a:p>
        </p:txBody>
      </p:sp>
      <p:sp>
        <p:nvSpPr>
          <p:cNvPr id="9" name="Horizontal Scroll 8"/>
          <p:cNvSpPr/>
          <p:nvPr/>
        </p:nvSpPr>
        <p:spPr>
          <a:xfrm>
            <a:off x="533400" y="4953000"/>
            <a:ext cx="21336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গ্রাহকের ছবি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400800" y="1524000"/>
            <a:ext cx="22098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নমিনির ছবি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6477000" y="2362200"/>
            <a:ext cx="21336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আমানতের পরিমাণ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400800" y="3276600"/>
            <a:ext cx="22098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বর্তমান ঠিকানা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6400800" y="4191000"/>
            <a:ext cx="2286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স্থায়ী ঠিকানা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6400800" y="5029200"/>
            <a:ext cx="22098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কর্মস্থলের ঠিকানা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3124200" y="2286000"/>
            <a:ext cx="27432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ব্যাংক হিসাব খোলার পদ্ধতি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7030A0"/>
                </a:solidFill>
              </a:rPr>
              <a:t>ব্যবসায়ীদের জন্য কোন হিসাব সুবিধাজনক ?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609600" y="381000"/>
            <a:ext cx="7696200" cy="1219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দলীয় কাজ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5" name="Picture 4" descr="IMG_20181029_104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362200"/>
            <a:ext cx="51816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7030A0"/>
                </a:solidFill>
              </a:rPr>
              <a:t>উত্তর 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00B050"/>
                </a:solidFill>
              </a:rPr>
              <a:t>ব্যবসায়ীদের জন্য সুবিধাজনক হিসাব হলো চলতি হিসাব । 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G201911281947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Horizontal Scroll 4"/>
          <p:cNvSpPr/>
          <p:nvPr/>
        </p:nvSpPr>
        <p:spPr>
          <a:xfrm>
            <a:off x="533400" y="228600"/>
            <a:ext cx="8001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হিসাব খোলার আবেদন ফরম নমুনা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ব্যাংক হিসাব বন্ধ করার পদ্ধতি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990600" y="304800"/>
            <a:ext cx="73152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2677887">
            <a:off x="3759611" y="2080449"/>
            <a:ext cx="2101590" cy="231781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2004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</a:rPr>
              <a:t>হিসাব বন্ধ করার অনুরোধ পত্র ( কোম্পানির ক্ষেত্রে অনুমোদিত সভার অনুরোধপ্ত্র ) জমা দিতে হবে।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0480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অব্যবহূত চেক বই, পাস বই ,ডেবিট/ ক্রেডিট কার্ড ফেরত দিতে হবে।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আজকের পাঠ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FF0000"/>
                </a:solidFill>
              </a:rPr>
              <a:t>ব্যাংক আমানত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 descr="IMG20191129193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81300" y="2095500"/>
            <a:ext cx="3657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62500" lnSpcReduction="20000"/>
          </a:bodyPr>
          <a:lstStyle/>
          <a:p>
            <a:r>
              <a:rPr lang="bn-IN" sz="2600" dirty="0" smtClean="0">
                <a:solidFill>
                  <a:srgbClr val="FF0000"/>
                </a:solidFill>
              </a:rPr>
              <a:t>শিক্ষক পরিচিতি</a:t>
            </a:r>
            <a:r>
              <a:rPr lang="en-US" sz="2600" dirty="0" smtClean="0">
                <a:solidFill>
                  <a:srgbClr val="FF0000"/>
                </a:solidFill>
              </a:rPr>
              <a:t>                        </a:t>
            </a:r>
            <a:r>
              <a:rPr lang="bn-IN" sz="2600" dirty="0" smtClean="0">
                <a:solidFill>
                  <a:srgbClr val="FF0000"/>
                </a:solidFill>
              </a:rPr>
              <a:t>                      </a:t>
            </a:r>
            <a:r>
              <a:rPr lang="bn-IN" sz="4000" dirty="0" smtClean="0">
                <a:solidFill>
                  <a:srgbClr val="FF0000"/>
                </a:solidFill>
              </a:rPr>
              <a:t>পাঠ পরিচিতি </a:t>
            </a:r>
          </a:p>
          <a:p>
            <a:r>
              <a:rPr lang="bn-IN" sz="4000" dirty="0" smtClean="0">
                <a:solidFill>
                  <a:srgbClr val="FF0000"/>
                </a:solidFill>
              </a:rPr>
              <a:t>                                          বিষয়ঃফিন্যাস ও ব্যাংকিং </a:t>
            </a:r>
          </a:p>
          <a:p>
            <a:r>
              <a:rPr lang="bn-IN" dirty="0" smtClean="0"/>
              <a:t>                                                     পাঠ শিরোনামঃ ব্যাংকের আমানত </a:t>
            </a:r>
          </a:p>
          <a:p>
            <a:r>
              <a:rPr lang="bn-IN" dirty="0" smtClean="0"/>
              <a:t>                                                                   অধ্যায়ঃ একাদশ </a:t>
            </a:r>
          </a:p>
          <a:p>
            <a:r>
              <a:rPr lang="bn-IN" dirty="0" smtClean="0"/>
              <a:t>প প</a:t>
            </a:r>
            <a:r>
              <a:rPr lang="en-US" dirty="0" err="1" smtClean="0"/>
              <a:t>পাঠ</a:t>
            </a:r>
            <a:r>
              <a:rPr lang="en-US" dirty="0" smtClean="0"/>
              <a:t>            </a:t>
            </a:r>
            <a:r>
              <a:rPr lang="bn-IN" dirty="0" smtClean="0"/>
              <a:t>                                                           শেণিঃ নবম </a:t>
            </a:r>
          </a:p>
          <a:p>
            <a:r>
              <a:rPr lang="bn-IN" dirty="0" smtClean="0"/>
              <a:t>                                                                                            সময়ঃ </a:t>
            </a:r>
          </a:p>
          <a:p>
            <a:r>
              <a:rPr lang="bn-IN" dirty="0" smtClean="0"/>
              <a:t>                                                                                                 তারিখঃ </a:t>
            </a:r>
          </a:p>
          <a:p>
            <a:r>
              <a:rPr lang="bn-IN" dirty="0" smtClean="0"/>
              <a:t>                                       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এম সাখাওয়াত হোসেন।             </a:t>
            </a:r>
          </a:p>
          <a:p>
            <a:r>
              <a:rPr lang="bn-IN" sz="2900" dirty="0" smtClean="0"/>
              <a:t>সহকারি শিক্ষক (ব্যবসায়ায় শিক্ষা)</a:t>
            </a:r>
          </a:p>
          <a:p>
            <a:r>
              <a:rPr lang="bn-IN" sz="2900" dirty="0" smtClean="0"/>
              <a:t>মোক্তাল হোসেন উচ্চ বিদ্যালয়</a:t>
            </a:r>
            <a:r>
              <a:rPr lang="en-US" sz="2900" dirty="0" smtClean="0"/>
              <a:t>। </a:t>
            </a:r>
            <a:endParaRPr lang="bn-IN" sz="2900" dirty="0" smtClean="0"/>
          </a:p>
          <a:p>
            <a:r>
              <a:rPr lang="bn-IN" sz="2900" dirty="0" smtClean="0"/>
              <a:t>চল্লিশা,সদর,নেত্রকোণা</a:t>
            </a:r>
          </a:p>
          <a:p>
            <a:r>
              <a:rPr lang="en-US" sz="2900" dirty="0" smtClean="0">
                <a:hlinkClick r:id="rId2"/>
              </a:rPr>
              <a:t>shakhawath747@gamil.com</a:t>
            </a:r>
            <a:endParaRPr lang="en-US" sz="2900" dirty="0" smtClean="0"/>
          </a:p>
          <a:p>
            <a:r>
              <a:rPr lang="en-US" sz="2900" dirty="0" smtClean="0"/>
              <a:t> Mob:01917636486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752600" y="228600"/>
            <a:ext cx="52578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838200" y="4572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6934200" y="3810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G_9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70522" y="1896478"/>
            <a:ext cx="2116556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2247900" y="3162300"/>
            <a:ext cx="4724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286000" y="3124200"/>
            <a:ext cx="4648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2286000" y="3048000"/>
            <a:ext cx="4572000" cy="1524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bn-IN" dirty="0" smtClean="0">
                <a:solidFill>
                  <a:srgbClr val="0070C0"/>
                </a:solidFill>
              </a:rPr>
              <a:t>পাঠ শেষে শিক্ষার্থীরা- 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ব্যাংক আমানতের ধরন উদ্দেশ্য বর্ণনা করতে পারবে।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ব্যাংক হিসাবের ধরণ বিশ্লেষণ করতে পারবে ।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ব্যাংক হিসাব খোলার অনুশীলন করতে পারবে।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Moon 3"/>
          <p:cNvSpPr/>
          <p:nvPr/>
        </p:nvSpPr>
        <p:spPr>
          <a:xfrm rot="16200000" flipH="1">
            <a:off x="4076700" y="-3238500"/>
            <a:ext cx="1143000" cy="807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28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ব্যাংক আমানতের ধারণা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Display 3"/>
          <p:cNvSpPr/>
          <p:nvPr/>
        </p:nvSpPr>
        <p:spPr>
          <a:xfrm rot="150119">
            <a:off x="627906" y="1831207"/>
            <a:ext cx="1880717" cy="989656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isplay 4"/>
          <p:cNvSpPr/>
          <p:nvPr/>
        </p:nvSpPr>
        <p:spPr>
          <a:xfrm>
            <a:off x="4114800" y="3429000"/>
            <a:ext cx="1524000" cy="11430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isplay 6"/>
          <p:cNvSpPr/>
          <p:nvPr/>
        </p:nvSpPr>
        <p:spPr>
          <a:xfrm>
            <a:off x="6019800" y="3733800"/>
            <a:ext cx="1600200" cy="12192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splay 7"/>
          <p:cNvSpPr/>
          <p:nvPr/>
        </p:nvSpPr>
        <p:spPr>
          <a:xfrm>
            <a:off x="2514600" y="2667000"/>
            <a:ext cx="1524000" cy="11430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গ্রাহকদের  চলতি  হিসাবের আমানতের সমষ্টি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5908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</a:rPr>
              <a:t>গ্রাহকদের  সঞ্চয়ী হিসাবের আমাতের সমষ্টি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352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গ্রাহকের স্থায়ী হিসাবের আমানতের সমষ্টি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6576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</a:rPr>
              <a:t>গ্রাহকের অন্যান্য  হিসাবের আমানতের সমষ্টি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50292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67600" y="5257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ব্যাংক আমানত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n-IN" dirty="0" smtClean="0"/>
              <a:t>                                                                </a:t>
            </a:r>
            <a:r>
              <a:rPr lang="bn-IN" sz="1800" dirty="0" smtClean="0">
                <a:solidFill>
                  <a:srgbClr val="FF0000"/>
                </a:solidFill>
              </a:rPr>
              <a:t>অর্থের নিরাপত্তা                                                                             </a:t>
            </a:r>
          </a:p>
          <a:p>
            <a:pPr>
              <a:buNone/>
            </a:pPr>
            <a:r>
              <a:rPr lang="bn-IN" sz="1800" dirty="0" smtClean="0">
                <a:solidFill>
                  <a:srgbClr val="FF0000"/>
                </a:solidFill>
              </a:rPr>
              <a:t>                     </a:t>
            </a:r>
          </a:p>
          <a:p>
            <a:pPr>
              <a:buNone/>
            </a:pPr>
            <a:r>
              <a:rPr lang="bn-IN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ঋাণের সুবিধা </a:t>
            </a:r>
          </a:p>
          <a:p>
            <a:r>
              <a:rPr lang="bn-IN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ব্যবসায়িক লেনদেন </a:t>
            </a:r>
          </a:p>
          <a:p>
            <a:r>
              <a:rPr lang="bn-IN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সেবা অর্জন  </a:t>
            </a:r>
          </a:p>
          <a:p>
            <a:r>
              <a:rPr lang="bn-IN" sz="1800" dirty="0" smtClean="0">
                <a:solidFill>
                  <a:srgbClr val="FF0000"/>
                </a:solidFill>
              </a:rPr>
              <a:t>সঞ্চয় প্রবণতা সূষ্টি                       </a:t>
            </a:r>
          </a:p>
          <a:p>
            <a:endParaRPr lang="bn-IN" sz="1800" dirty="0" smtClean="0">
              <a:solidFill>
                <a:srgbClr val="FF0000"/>
              </a:solidFill>
            </a:endParaRPr>
          </a:p>
          <a:p>
            <a:r>
              <a:rPr lang="bn-IN" sz="1800" dirty="0" smtClean="0">
                <a:solidFill>
                  <a:srgbClr val="FF0000"/>
                </a:solidFill>
              </a:rPr>
              <a:t>পুঁজি বা মূলধন গঠন </a:t>
            </a:r>
          </a:p>
          <a:p>
            <a:r>
              <a:rPr lang="bn-IN" sz="1800" dirty="0" smtClean="0">
                <a:solidFill>
                  <a:srgbClr val="FF0000"/>
                </a:solidFill>
              </a:rPr>
              <a:t>বিনিয়োগ ও উৎপাদন </a:t>
            </a:r>
          </a:p>
          <a:p>
            <a:r>
              <a:rPr lang="bn-IN" sz="1800" dirty="0" smtClean="0">
                <a:solidFill>
                  <a:srgbClr val="FF0000"/>
                </a:solidFill>
              </a:rPr>
              <a:t>আন্তর্জাতিক বাণি</a:t>
            </a:r>
            <a:r>
              <a:rPr lang="bn-IN" sz="1800" dirty="0" smtClean="0"/>
              <a:t>জ্য  </a:t>
            </a:r>
            <a:endParaRPr lang="en-US" sz="1800" dirty="0" smtClean="0"/>
          </a:p>
          <a:p>
            <a:pPr>
              <a:buNone/>
            </a:pPr>
            <a:r>
              <a:rPr lang="bn-IN" sz="1800" dirty="0" smtClean="0">
                <a:solidFill>
                  <a:srgbClr val="FF0000"/>
                </a:solidFill>
              </a:rPr>
              <a:t>                                                                                          ব্যব                                                </a:t>
            </a:r>
          </a:p>
          <a:p>
            <a:pPr>
              <a:buNone/>
            </a:pPr>
            <a:r>
              <a:rPr lang="bn-IN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bn-IN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আমানত গ্রহন</a:t>
            </a:r>
          </a:p>
          <a:p>
            <a:pPr>
              <a:buNone/>
            </a:pPr>
            <a:r>
              <a:rPr lang="bn-IN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বিনিয়োগ </a:t>
            </a:r>
          </a:p>
          <a:p>
            <a:pPr>
              <a:buNone/>
            </a:pPr>
            <a:r>
              <a:rPr lang="bn-IN" sz="14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বৈদেশিক বিনিময়               </a:t>
            </a:r>
          </a:p>
          <a:p>
            <a:pPr>
              <a:buNone/>
            </a:pPr>
            <a:r>
              <a:rPr lang="bn-IN" sz="1800" dirty="0" smtClean="0">
                <a:solidFill>
                  <a:srgbClr val="FF0000"/>
                </a:solidFill>
              </a:rPr>
              <a:t> 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57200"/>
            <a:ext cx="845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ব্যাংক আমানতের  উদ্দেশ্য ও গুরুত্ব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3429000"/>
            <a:ext cx="1676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ব্যাংক আমানতের  উদ্দেশ্য ও গুরুত্ব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18288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4419600"/>
            <a:ext cx="1600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/>
              <a:t>সামগ্রিক অর্থনৈতিক উন্নয়নের ক্ষেত্রে 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5715000" y="41148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093843">
            <a:off x="3300039" y="4216931"/>
            <a:ext cx="4896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413403">
            <a:off x="5105400" y="41910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1612932">
            <a:off x="4041328" y="2868166"/>
            <a:ext cx="484632" cy="574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গ্রাহকের  ক্ষেত্রে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4343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ব্যাংকের  ক্ষেত্রে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029200" y="19812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81600" y="21336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29200" y="21336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29200" y="2133600"/>
            <a:ext cx="2209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4953000" y="19812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oon 45"/>
          <p:cNvSpPr/>
          <p:nvPr/>
        </p:nvSpPr>
        <p:spPr>
          <a:xfrm>
            <a:off x="6705600" y="4419600"/>
            <a:ext cx="381000" cy="838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 rot="16200000">
            <a:off x="6815328" y="4767072"/>
            <a:ext cx="484632" cy="24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H="1">
            <a:off x="647700" y="40767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5400000">
            <a:off x="381000" y="3505200"/>
            <a:ext cx="8382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838200" y="31242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B0F0"/>
                </a:solidFill>
              </a:rPr>
              <a:t>ব্যাংক হিসাবের প্রকারভেদ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None/>
            </a:pP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3429000"/>
            <a:ext cx="1981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ব্যাংক হিসাবের প্রকারভেদ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 rot="17775790">
            <a:off x="1219200" y="1905000"/>
            <a:ext cx="16002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 rot="1604451">
            <a:off x="5867400" y="1905000"/>
            <a:ext cx="17526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স্থায়ী  হিসাব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rot="4503817">
            <a:off x="6477000" y="4876800"/>
            <a:ext cx="1828800" cy="1374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অন্যান্য হিসাব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535506">
            <a:off x="1371600" y="19812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চলতি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হিসাব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rot="14111935">
            <a:off x="990600" y="4648200"/>
            <a:ext cx="1676400" cy="11460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সঞ্চয়ী হিসাব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70C0"/>
                </a:solidFill>
              </a:rPr>
              <a:t>চলতি হিসাব 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প্রতিদিন বা সপ্তাহে প্রয়োজনমতো টাকা জমা রাখা ও উত্তোলন করা যায়।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ব্যবসায়ীদের জন্য এ হিসাব সুবিধাজনক।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এ হিসাব কোনো সুদ প্রদান করা হয় না।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এ হিসাবের বিপরীতে জমাতিরিক্ত টাকা উত্তোলন করা যায়।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lowchart: Punched Tape 2"/>
          <p:cNvSpPr/>
          <p:nvPr/>
        </p:nvSpPr>
        <p:spPr>
          <a:xfrm>
            <a:off x="457200" y="304800"/>
            <a:ext cx="8153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একক কাজ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3" descr="IMG_8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73580" y="1440180"/>
            <a:ext cx="405384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ব্যাংকিং ব্যবসায়ের তহবিলের মূল উৎস কী?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418</Words>
  <Application>Microsoft Office PowerPoint</Application>
  <PresentationFormat>On-screen Show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শুভেচ্ছা </vt:lpstr>
      <vt:lpstr>আজকের পাঠ </vt:lpstr>
      <vt:lpstr>Slide 3</vt:lpstr>
      <vt:lpstr>Slide 4</vt:lpstr>
      <vt:lpstr>ব্যাংক আমানতের ধারণা </vt:lpstr>
      <vt:lpstr>Slide 6</vt:lpstr>
      <vt:lpstr>ব্যাংক হিসাবের প্রকারভেদ </vt:lpstr>
      <vt:lpstr>চলতি হিসাব </vt:lpstr>
      <vt:lpstr>Slide 9</vt:lpstr>
      <vt:lpstr>Slide 10</vt:lpstr>
      <vt:lpstr>সঞ্চয়ী হিসাব </vt:lpstr>
      <vt:lpstr>Slide 12</vt:lpstr>
      <vt:lpstr>  </vt:lpstr>
      <vt:lpstr>Slide 14</vt:lpstr>
      <vt:lpstr>Slide 15</vt:lpstr>
      <vt:lpstr>Slide 16</vt:lpstr>
      <vt:lpstr>উত্তর </vt:lpstr>
      <vt:lpstr>Slide 18</vt:lpstr>
      <vt:lpstr>ব্যাংক হিসাব বন্ধ করার পদ্ধতি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sagor khan</dc:creator>
  <cp:lastModifiedBy>sagor khan</cp:lastModifiedBy>
  <cp:revision>36</cp:revision>
  <dcterms:created xsi:type="dcterms:W3CDTF">2019-11-27T04:11:18Z</dcterms:created>
  <dcterms:modified xsi:type="dcterms:W3CDTF">2019-11-30T03:40:14Z</dcterms:modified>
</cp:coreProperties>
</file>