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78" r:id="rId2"/>
    <p:sldId id="277" r:id="rId3"/>
    <p:sldId id="276" r:id="rId4"/>
    <p:sldId id="259" r:id="rId5"/>
    <p:sldId id="291" r:id="rId6"/>
    <p:sldId id="260" r:id="rId7"/>
    <p:sldId id="289" r:id="rId8"/>
    <p:sldId id="261" r:id="rId9"/>
    <p:sldId id="282" r:id="rId10"/>
    <p:sldId id="272" r:id="rId11"/>
    <p:sldId id="292" r:id="rId12"/>
    <p:sldId id="283" r:id="rId13"/>
    <p:sldId id="275" r:id="rId14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DF38"/>
    <a:srgbClr val="99FF99"/>
    <a:srgbClr val="ABAB0D"/>
    <a:srgbClr val="9F4C19"/>
    <a:srgbClr val="AA0EA3"/>
    <a:srgbClr val="A49472"/>
    <a:srgbClr val="F1EE7A"/>
    <a:srgbClr val="3B7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210" y="174"/>
      </p:cViewPr>
      <p:guideLst>
        <p:guide orient="horz" pos="2472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1"/>
            <a:ext cx="88087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166" y="413808"/>
            <a:ext cx="223456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471" y="413808"/>
            <a:ext cx="657415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9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5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73" y="1937705"/>
            <a:ext cx="893826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5201393"/>
            <a:ext cx="893826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413810"/>
            <a:ext cx="893826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21" y="1905318"/>
            <a:ext cx="438411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821" y="2839085"/>
            <a:ext cx="438411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905318"/>
            <a:ext cx="440571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839085"/>
            <a:ext cx="440571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10" y="1119083"/>
            <a:ext cx="524637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710" y="1119083"/>
            <a:ext cx="524637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413810"/>
            <a:ext cx="893826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4C97-08BD-4D28-98F5-32A6B0D56E0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7AAE-6072-4CA9-A240-208D317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D8890A3-5E4C-413E-8385-C93AE10897BD}"/>
              </a:ext>
            </a:extLst>
          </p:cNvPr>
          <p:cNvGrpSpPr/>
          <p:nvPr/>
        </p:nvGrpSpPr>
        <p:grpSpPr>
          <a:xfrm>
            <a:off x="2548328" y="1457290"/>
            <a:ext cx="4227226" cy="5093411"/>
            <a:chOff x="136332" y="2417380"/>
            <a:chExt cx="13443335" cy="3735680"/>
          </a:xfrm>
          <a:solidFill>
            <a:srgbClr val="11DF38"/>
          </a:solidFill>
          <a:effectLst>
            <a:reflection blurRad="6350" stA="50000" endA="300" endPos="55000" dir="5400000" sy="-100000" algn="bl" rotWithShape="0"/>
          </a:effectLst>
          <a:scene3d>
            <a:camera prst="isometricRightUp"/>
            <a:lightRig rig="threePt" dir="t"/>
          </a:scene3d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6B690AB-99E4-4F02-95A7-5172BF7E37E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B3BCA9E-20E0-42C7-AB71-6E57B812B5D5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DE5A5B5-90DE-48B9-85F1-45A675358D36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5347B1-A03E-4318-A51A-71FA0109B0CA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EDCB5B-8A9B-4B05-878F-3159AC25F121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BD94FF-4E20-4B32-B2E6-1B5E3A7CA520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12D9DD-461D-4803-A190-F1E2857C79D0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346350-D260-47DC-BDB2-F1318B5D52A4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7A67D2-3079-4749-A41C-E956C2E5281B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802" y="996258"/>
            <a:ext cx="5391391" cy="582618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86" y="949959"/>
            <a:ext cx="4897541" cy="58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65246-CCFB-440E-BC15-8C6C6496532E}"/>
              </a:ext>
            </a:extLst>
          </p:cNvPr>
          <p:cNvSpPr txBox="1"/>
          <p:nvPr/>
        </p:nvSpPr>
        <p:spPr>
          <a:xfrm>
            <a:off x="2842384" y="564614"/>
            <a:ext cx="4678431" cy="5121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সাথে সংযোগ </a:t>
            </a:r>
            <a:endParaRPr lang="en-US" sz="24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4B318-8E6C-47E9-8A75-F8695E0A8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1565" y="2436606"/>
            <a:ext cx="5400064" cy="384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F3312-3252-487E-AC94-F4C0FA1DE862}"/>
              </a:ext>
            </a:extLst>
          </p:cNvPr>
          <p:cNvSpPr txBox="1"/>
          <p:nvPr/>
        </p:nvSpPr>
        <p:spPr>
          <a:xfrm rot="20128949">
            <a:off x="759485" y="4588266"/>
            <a:ext cx="8844225" cy="5121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1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৯</a:t>
            </a:r>
            <a:r>
              <a:rPr lang="bn-IN" sz="241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1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মনোযোগ সহকারে পড়</a:t>
            </a:r>
            <a:r>
              <a:rPr lang="bn-BD" sz="24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7E3D8-283D-4218-855D-06134408304E}"/>
              </a:ext>
            </a:extLst>
          </p:cNvPr>
          <p:cNvSpPr txBox="1"/>
          <p:nvPr/>
        </p:nvSpPr>
        <p:spPr>
          <a:xfrm>
            <a:off x="2774920" y="588222"/>
            <a:ext cx="435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000" dirty="0">
                <a:solidFill>
                  <a:srgbClr val="11D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বাছাই কর</a:t>
            </a:r>
            <a:endParaRPr lang="en-US" sz="3600" dirty="0">
              <a:solidFill>
                <a:srgbClr val="11DF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B256F-ED4B-4D9B-84D9-0BCADE3B47BD}"/>
              </a:ext>
            </a:extLst>
          </p:cNvPr>
          <p:cNvSpPr txBox="1"/>
          <p:nvPr/>
        </p:nvSpPr>
        <p:spPr>
          <a:xfrm>
            <a:off x="285750" y="-129257"/>
            <a:ext cx="25463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6B2E6-C799-40EA-A77E-E1445AF132E6}"/>
              </a:ext>
            </a:extLst>
          </p:cNvPr>
          <p:cNvSpPr txBox="1"/>
          <p:nvPr/>
        </p:nvSpPr>
        <p:spPr>
          <a:xfrm>
            <a:off x="222250" y="1296108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বাড়তি মানুষের চাহিদা পূরণে বিজ্ঞান ও প্রযুক্তি অধিক কী উৎপাদনে সাহায্য করছে?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C08C17-B090-40AA-957C-4FC283A0CB05}"/>
              </a:ext>
            </a:extLst>
          </p:cNvPr>
          <p:cNvSpPr/>
          <p:nvPr/>
        </p:nvSpPr>
        <p:spPr>
          <a:xfrm>
            <a:off x="521548" y="1880322"/>
            <a:ext cx="562614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A87A60-D8ED-4F08-84A3-A8D6E6547570}"/>
              </a:ext>
            </a:extLst>
          </p:cNvPr>
          <p:cNvSpPr/>
          <p:nvPr/>
        </p:nvSpPr>
        <p:spPr>
          <a:xfrm>
            <a:off x="3095466" y="1932715"/>
            <a:ext cx="565150" cy="52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3D0098-E9CA-4810-A6F8-B00C0FDD0C27}"/>
              </a:ext>
            </a:extLst>
          </p:cNvPr>
          <p:cNvSpPr/>
          <p:nvPr/>
        </p:nvSpPr>
        <p:spPr>
          <a:xfrm>
            <a:off x="5344223" y="1959986"/>
            <a:ext cx="565150" cy="52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6039A0-D7F0-4F06-A40F-F8A4597EC989}"/>
              </a:ext>
            </a:extLst>
          </p:cNvPr>
          <p:cNvSpPr/>
          <p:nvPr/>
        </p:nvSpPr>
        <p:spPr>
          <a:xfrm>
            <a:off x="7460994" y="1855711"/>
            <a:ext cx="562613" cy="590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56B01-681F-4EF9-9B66-3D3ADEC652D0}"/>
              </a:ext>
            </a:extLst>
          </p:cNvPr>
          <p:cNvSpPr txBox="1"/>
          <p:nvPr/>
        </p:nvSpPr>
        <p:spPr>
          <a:xfrm>
            <a:off x="101600" y="2567062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২।পুষ্টিসম্পন্ন, রোগ প্রতিরোধী এবং অধিক উৎপাদনশীল ফসল উদ্ভাবন করছে কী ব্যবহার করে</a:t>
            </a:r>
            <a:r>
              <a:rPr lang="bn-IN" dirty="0"/>
              <a:t>?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26CD62-26DF-446E-8224-BC607DAA9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48" y="3090282"/>
            <a:ext cx="581465" cy="7346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6A144-38E5-4977-8547-546072B122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916" y="3134235"/>
            <a:ext cx="581465" cy="738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32E724-7F78-43E1-AC12-DDC4735D07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416" y="4382933"/>
            <a:ext cx="740032" cy="892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8E57D1-CD64-4903-9DD1-E9AD5F4D9B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008" y="3110787"/>
            <a:ext cx="591763" cy="77123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8BE410-3C98-4357-A35E-6EDA508D9652}"/>
              </a:ext>
            </a:extLst>
          </p:cNvPr>
          <p:cNvSpPr txBox="1"/>
          <p:nvPr/>
        </p:nvSpPr>
        <p:spPr>
          <a:xfrm>
            <a:off x="50253" y="3794272"/>
            <a:ext cx="1004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৩।বিজ্ঞান ও প্রযুক্তির অনবায়নযোগ্য শক্তির ব্যবহার কমিয়ে কী কমাতে সহায়তা করে?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CE16A5-5C55-4702-A67E-FF0BE68E88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66" y="4199247"/>
            <a:ext cx="731967" cy="955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FD7A61-46C3-48AE-86D6-CD57D0651D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933" y="5630119"/>
            <a:ext cx="676715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A99A97-BF8B-47ED-B3F7-B39C28A07D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94" y="5537534"/>
            <a:ext cx="89009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831080-1C21-4E15-9827-C3E24C2C173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993" y="4411837"/>
            <a:ext cx="683783" cy="8911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2BE08C-D5E2-4F2D-9490-137366D4F05E}"/>
              </a:ext>
            </a:extLst>
          </p:cNvPr>
          <p:cNvSpPr txBox="1"/>
          <p:nvPr/>
        </p:nvSpPr>
        <p:spPr>
          <a:xfrm>
            <a:off x="57150" y="5080719"/>
            <a:ext cx="1004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জীবাশ্ম জালানির ব্যবহার কমাতে ভূমিকা রাখছে--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3C6776-1892-4769-A471-749C3DA61673}"/>
              </a:ext>
            </a:extLst>
          </p:cNvPr>
          <p:cNvSpPr/>
          <p:nvPr/>
        </p:nvSpPr>
        <p:spPr>
          <a:xfrm>
            <a:off x="454238" y="5601166"/>
            <a:ext cx="562613" cy="5232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31BA69-BEFA-4FA2-9966-FB76C114E3BE}"/>
              </a:ext>
            </a:extLst>
          </p:cNvPr>
          <p:cNvSpPr/>
          <p:nvPr/>
        </p:nvSpPr>
        <p:spPr>
          <a:xfrm>
            <a:off x="3095465" y="4422202"/>
            <a:ext cx="618097" cy="523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E44E0D-10CC-44CC-A4F2-1C75DEFF2520}"/>
              </a:ext>
            </a:extLst>
          </p:cNvPr>
          <p:cNvSpPr/>
          <p:nvPr/>
        </p:nvSpPr>
        <p:spPr>
          <a:xfrm>
            <a:off x="5270541" y="3210285"/>
            <a:ext cx="600485" cy="5232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C82431-99FD-4BDD-A66A-F4B122FF2F16}"/>
              </a:ext>
            </a:extLst>
          </p:cNvPr>
          <p:cNvSpPr/>
          <p:nvPr/>
        </p:nvSpPr>
        <p:spPr>
          <a:xfrm>
            <a:off x="7546616" y="5683247"/>
            <a:ext cx="598160" cy="5175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1F0D17-0297-46F3-9B4F-E0156EDF7A8A}"/>
              </a:ext>
            </a:extLst>
          </p:cNvPr>
          <p:cNvSpPr txBox="1"/>
          <p:nvPr/>
        </p:nvSpPr>
        <p:spPr>
          <a:xfrm>
            <a:off x="101600" y="6307929"/>
            <a:ext cx="1004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৫।জনসংখ্যা বৃদ্ধিসংক্রান্ত বিভিন্ন সমস্যার সমাধানে গুরুত্বপূর্ণ ভূমিকা পালন করছে কী?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7834D6-FFE3-4824-BE1B-3BCFD6A58127}"/>
              </a:ext>
            </a:extLst>
          </p:cNvPr>
          <p:cNvSpPr/>
          <p:nvPr/>
        </p:nvSpPr>
        <p:spPr>
          <a:xfrm>
            <a:off x="387766" y="6831148"/>
            <a:ext cx="516331" cy="519784"/>
          </a:xfrm>
          <a:prstGeom prst="ellipse">
            <a:avLst/>
          </a:prstGeom>
          <a:solidFill>
            <a:srgbClr val="AA0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11D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11DF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C16CD5-2EB2-49F7-8C10-6DB2A6E2FBA8}"/>
              </a:ext>
            </a:extLst>
          </p:cNvPr>
          <p:cNvSpPr/>
          <p:nvPr/>
        </p:nvSpPr>
        <p:spPr>
          <a:xfrm>
            <a:off x="2964606" y="6858429"/>
            <a:ext cx="592737" cy="523219"/>
          </a:xfrm>
          <a:prstGeom prst="ellipse">
            <a:avLst/>
          </a:prstGeom>
          <a:solidFill>
            <a:srgbClr val="9F4C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99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99FF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553E6D-0EB2-4F61-8E32-395033D819C2}"/>
              </a:ext>
            </a:extLst>
          </p:cNvPr>
          <p:cNvSpPr/>
          <p:nvPr/>
        </p:nvSpPr>
        <p:spPr>
          <a:xfrm>
            <a:off x="5219109" y="6876730"/>
            <a:ext cx="622766" cy="523218"/>
          </a:xfrm>
          <a:prstGeom prst="ellipse">
            <a:avLst/>
          </a:prstGeom>
          <a:solidFill>
            <a:srgbClr val="ABAB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2E90A1-5461-4E7E-81F2-7A03CF5EC094}"/>
              </a:ext>
            </a:extLst>
          </p:cNvPr>
          <p:cNvSpPr/>
          <p:nvPr/>
        </p:nvSpPr>
        <p:spPr>
          <a:xfrm>
            <a:off x="7752701" y="6754057"/>
            <a:ext cx="557923" cy="520911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958684-F42E-4682-BC4D-4D92637961F9}"/>
              </a:ext>
            </a:extLst>
          </p:cNvPr>
          <p:cNvSpPr txBox="1"/>
          <p:nvPr/>
        </p:nvSpPr>
        <p:spPr>
          <a:xfrm>
            <a:off x="1509310" y="1921293"/>
            <a:ext cx="111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A66A60-B0AE-4754-B55D-6A4B7D06F5E6}"/>
              </a:ext>
            </a:extLst>
          </p:cNvPr>
          <p:cNvSpPr txBox="1"/>
          <p:nvPr/>
        </p:nvSpPr>
        <p:spPr>
          <a:xfrm>
            <a:off x="3713563" y="1884762"/>
            <a:ext cx="122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6B25B7-8588-4D37-A119-2B374A54D9AD}"/>
              </a:ext>
            </a:extLst>
          </p:cNvPr>
          <p:cNvSpPr txBox="1"/>
          <p:nvPr/>
        </p:nvSpPr>
        <p:spPr>
          <a:xfrm>
            <a:off x="6109608" y="1890515"/>
            <a:ext cx="1052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8A3227-9F30-4413-A813-1BD78DB93397}"/>
              </a:ext>
            </a:extLst>
          </p:cNvPr>
          <p:cNvSpPr txBox="1"/>
          <p:nvPr/>
        </p:nvSpPr>
        <p:spPr>
          <a:xfrm>
            <a:off x="8023607" y="1936120"/>
            <a:ext cx="153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5A47E8-AB1A-48C8-9AF1-39733D574410}"/>
              </a:ext>
            </a:extLst>
          </p:cNvPr>
          <p:cNvSpPr txBox="1"/>
          <p:nvPr/>
        </p:nvSpPr>
        <p:spPr>
          <a:xfrm>
            <a:off x="1084162" y="3199631"/>
            <a:ext cx="132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2A7FB8-F521-4D9C-8500-DED4051DE18E}"/>
              </a:ext>
            </a:extLst>
          </p:cNvPr>
          <p:cNvSpPr txBox="1"/>
          <p:nvPr/>
        </p:nvSpPr>
        <p:spPr>
          <a:xfrm>
            <a:off x="3724056" y="3180335"/>
            <a:ext cx="145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A4C6A4-DDB9-4F29-9A0B-4570ED07E291}"/>
              </a:ext>
            </a:extLst>
          </p:cNvPr>
          <p:cNvSpPr txBox="1"/>
          <p:nvPr/>
        </p:nvSpPr>
        <p:spPr>
          <a:xfrm>
            <a:off x="5993283" y="3202203"/>
            <a:ext cx="137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D7B541-B128-4564-AF1C-AB23FC4908FF}"/>
              </a:ext>
            </a:extLst>
          </p:cNvPr>
          <p:cNvSpPr txBox="1"/>
          <p:nvPr/>
        </p:nvSpPr>
        <p:spPr>
          <a:xfrm>
            <a:off x="7965644" y="3237895"/>
            <a:ext cx="181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গাড়ি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35FA89-0390-4285-B9A0-DC6CF9D9B21E}"/>
              </a:ext>
            </a:extLst>
          </p:cNvPr>
          <p:cNvSpPr txBox="1"/>
          <p:nvPr/>
        </p:nvSpPr>
        <p:spPr>
          <a:xfrm>
            <a:off x="1186205" y="4361662"/>
            <a:ext cx="143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3637A0-1945-496E-AA31-D3DE7EFF50FD}"/>
              </a:ext>
            </a:extLst>
          </p:cNvPr>
          <p:cNvSpPr txBox="1"/>
          <p:nvPr/>
        </p:nvSpPr>
        <p:spPr>
          <a:xfrm>
            <a:off x="3792038" y="4437495"/>
            <a:ext cx="1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2091D7-8509-4331-A9C7-A8BB71290983}"/>
              </a:ext>
            </a:extLst>
          </p:cNvPr>
          <p:cNvSpPr txBox="1"/>
          <p:nvPr/>
        </p:nvSpPr>
        <p:spPr>
          <a:xfrm flipH="1">
            <a:off x="5975213" y="4435942"/>
            <a:ext cx="140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F6BE09-E5A1-4BC8-8184-DD53D4B6C5D0}"/>
              </a:ext>
            </a:extLst>
          </p:cNvPr>
          <p:cNvSpPr txBox="1"/>
          <p:nvPr/>
        </p:nvSpPr>
        <p:spPr>
          <a:xfrm>
            <a:off x="8208623" y="4422202"/>
            <a:ext cx="179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927EE3-F9DB-48A3-A87F-0064AC5D9365}"/>
              </a:ext>
            </a:extLst>
          </p:cNvPr>
          <p:cNvSpPr txBox="1"/>
          <p:nvPr/>
        </p:nvSpPr>
        <p:spPr>
          <a:xfrm>
            <a:off x="1016851" y="5701464"/>
            <a:ext cx="161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গাড়ি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1ECADB-4906-46D8-ADA5-38EA3E8A9265}"/>
              </a:ext>
            </a:extLst>
          </p:cNvPr>
          <p:cNvSpPr txBox="1"/>
          <p:nvPr/>
        </p:nvSpPr>
        <p:spPr>
          <a:xfrm>
            <a:off x="3731498" y="5787914"/>
            <a:ext cx="154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11297C-9AF8-4A0B-9C14-6F2EECB398D1}"/>
              </a:ext>
            </a:extLst>
          </p:cNvPr>
          <p:cNvSpPr txBox="1"/>
          <p:nvPr/>
        </p:nvSpPr>
        <p:spPr>
          <a:xfrm>
            <a:off x="5909373" y="5750205"/>
            <a:ext cx="147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93A910-47C8-4A9A-AF56-F16741D8EFFF}"/>
              </a:ext>
            </a:extLst>
          </p:cNvPr>
          <p:cNvSpPr txBox="1"/>
          <p:nvPr/>
        </p:nvSpPr>
        <p:spPr>
          <a:xfrm>
            <a:off x="8144777" y="5677565"/>
            <a:ext cx="161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F8AA96-BB8D-40EA-88ED-8F017C141D02}"/>
              </a:ext>
            </a:extLst>
          </p:cNvPr>
          <p:cNvSpPr txBox="1"/>
          <p:nvPr/>
        </p:nvSpPr>
        <p:spPr>
          <a:xfrm>
            <a:off x="900358" y="6801482"/>
            <a:ext cx="202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A3E6D71-8D90-4C5C-8F59-5BF2CF68783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25" y="6789830"/>
            <a:ext cx="1938696" cy="7498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FDA2BC3-E26D-437E-AE6C-89B734D1CD3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925" y="6819823"/>
            <a:ext cx="1572904" cy="64623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3286EF1-E074-4E07-BCA1-1EEE23FD369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73" y="6751748"/>
            <a:ext cx="167044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9" grpId="0" animBg="1"/>
      <p:bldP spid="10" grpId="0" animBg="1"/>
      <p:bldP spid="11" grpId="0" animBg="1"/>
      <p:bldP spid="12" grpId="0"/>
      <p:bldP spid="17" grpId="0"/>
      <p:bldP spid="23" grpId="0"/>
      <p:bldP spid="26" grpId="0" animBg="1"/>
      <p:bldP spid="29" grpId="0"/>
      <p:bldP spid="34" grpId="0"/>
      <p:bldP spid="36" grpId="0"/>
      <p:bldP spid="37" grpId="0"/>
      <p:bldP spid="38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9F3AE-B738-4030-A687-1C1205C52A4A}"/>
              </a:ext>
            </a:extLst>
          </p:cNvPr>
          <p:cNvSpPr txBox="1"/>
          <p:nvPr/>
        </p:nvSpPr>
        <p:spPr>
          <a:xfrm>
            <a:off x="827256" y="2866208"/>
            <a:ext cx="8545343" cy="3225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Plain">
              <a:avLst/>
            </a:prstTxWarp>
            <a:spAutoFit/>
            <a:sp3d extrusionH="57150">
              <a:bevelT w="38100" h="38100" prst="relaxedInset"/>
            </a:sp3d>
          </a:bodyPr>
          <a:lstStyle/>
          <a:p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5400" dirty="0">
                <a:ln w="0"/>
                <a:solidFill>
                  <a:srgbClr val="11DF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solidFill>
                  <a:srgbClr val="11DF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বৃদ্ধিজনিত সমস্যা সমাধানে উন্নত প্রযুক্তি কীভাবে সাহায্য করবে</a:t>
            </a:r>
            <a:r>
              <a:rPr lang="bn-BD" sz="5400" dirty="0">
                <a:ln w="0"/>
                <a:solidFill>
                  <a:srgbClr val="11DF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5400" dirty="0">
                <a:ln w="0"/>
                <a:solidFill>
                  <a:srgbClr val="11DF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সম্পর্কে ৫ টি বাক্য লিখে আনবে বাড়ি থেকে।</a:t>
            </a:r>
            <a:r>
              <a:rPr lang="bn-BD" sz="5400" dirty="0">
                <a:ln w="0"/>
                <a:solidFill>
                  <a:srgbClr val="11DF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rgbClr val="11DF3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F20B70-5BE6-47B5-9D5B-61579BE0ECAC}"/>
              </a:ext>
            </a:extLst>
          </p:cNvPr>
          <p:cNvSpPr/>
          <p:nvPr/>
        </p:nvSpPr>
        <p:spPr>
          <a:xfrm>
            <a:off x="3385427" y="660394"/>
            <a:ext cx="3429000" cy="13312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noFill/>
              </a:rPr>
              <a:t>বাব</a:t>
            </a:r>
            <a:endParaRPr lang="en-US" dirty="0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77B1E-BC38-454E-9A5C-AF3AC4D4604C}"/>
              </a:ext>
            </a:extLst>
          </p:cNvPr>
          <p:cNvSpPr txBox="1"/>
          <p:nvPr/>
        </p:nvSpPr>
        <p:spPr>
          <a:xfrm>
            <a:off x="3583016" y="753779"/>
            <a:ext cx="3197168" cy="114448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7"/>
              </a:avLst>
            </a:prstTxWarp>
            <a:spAutoFit/>
          </a:bodyPr>
          <a:lstStyle/>
          <a:p>
            <a:r>
              <a:rPr lang="bn-IN" sz="241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241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2418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725FEF-94D6-4021-9307-E082548C1684}"/>
              </a:ext>
            </a:extLst>
          </p:cNvPr>
          <p:cNvSpPr/>
          <p:nvPr/>
        </p:nvSpPr>
        <p:spPr>
          <a:xfrm>
            <a:off x="629586" y="3342807"/>
            <a:ext cx="9368852" cy="391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none" lIns="86087" tIns="43043" rIns="86087" bIns="43043" numCol="1">
            <a:prstTxWarp prst="textArchUp">
              <a:avLst>
                <a:gd name="adj" fmla="val 10834661"/>
              </a:avLst>
            </a:prstTxWarp>
            <a:spAutoFit/>
          </a:bodyPr>
          <a:lstStyle/>
          <a:p>
            <a:pPr algn="ctr"/>
            <a:endParaRPr lang="en-US" sz="15565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B4252-5255-418C-A11F-1EA980549B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86" y="3442447"/>
            <a:ext cx="9368852" cy="3711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837A34-AB71-4559-BE1E-A7E0DFD17D7B}"/>
              </a:ext>
            </a:extLst>
          </p:cNvPr>
          <p:cNvSpPr txBox="1"/>
          <p:nvPr/>
        </p:nvSpPr>
        <p:spPr>
          <a:xfrm>
            <a:off x="1708879" y="1019331"/>
            <a:ext cx="7090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ধন্যবাদ</a:t>
            </a:r>
            <a:endParaRPr lang="en-US" sz="88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0A565-4FEC-4F5C-9BF9-9A12D9B60C1F}"/>
              </a:ext>
            </a:extLst>
          </p:cNvPr>
          <p:cNvSpPr txBox="1"/>
          <p:nvPr/>
        </p:nvSpPr>
        <p:spPr>
          <a:xfrm>
            <a:off x="3942440" y="1737583"/>
            <a:ext cx="1827152" cy="5966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720" i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2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98608-916F-4AF2-AC33-0925F4B9D443}"/>
              </a:ext>
            </a:extLst>
          </p:cNvPr>
          <p:cNvSpPr txBox="1"/>
          <p:nvPr/>
        </p:nvSpPr>
        <p:spPr>
          <a:xfrm>
            <a:off x="119921" y="4303036"/>
            <a:ext cx="5061680" cy="3037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হিমিয়া আফরিন</a:t>
            </a:r>
          </a:p>
          <a:p>
            <a:pPr algn="ctr"/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  <a:r>
              <a:rPr lang="en-US" sz="272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দিঘলিয়া (</a:t>
            </a:r>
            <a:r>
              <a:rPr lang="en-US" sz="272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দঃ</a:t>
            </a:r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72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বিদ্যালয়, </a:t>
            </a:r>
            <a:r>
              <a:rPr lang="en-US" sz="272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দিঘলিয়া,খুলনা</a:t>
            </a:r>
            <a:r>
              <a:rPr lang="en-US" sz="272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72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637A1-210A-4800-ADA4-7CE9D3922105}"/>
              </a:ext>
            </a:extLst>
          </p:cNvPr>
          <p:cNvSpPr txBox="1"/>
          <p:nvPr/>
        </p:nvSpPr>
        <p:spPr>
          <a:xfrm>
            <a:off x="5283200" y="4303036"/>
            <a:ext cx="4775199" cy="30370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IN" sz="10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পাঠের শিরোনামঃ</a:t>
            </a:r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ও প্রাকৃতিক পরিবেশ</a:t>
            </a:r>
          </a:p>
          <a:p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১৪ </a:t>
            </a:r>
            <a:endParaRPr lang="bn-IN" sz="10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জনসংখ্যা সমস্যা সমাধানে বিজ্ঞান ও প্রযুক্তির ভূমিকা</a:t>
            </a:r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1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10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76BC8-5C87-475A-B5B1-CAD035C4F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080" y="775126"/>
            <a:ext cx="2243530" cy="30370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27DCE3-05F4-4CEC-A2A3-F37F9AF6F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08" y="704538"/>
            <a:ext cx="2428407" cy="3372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2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F7DD1-23AD-40FA-9630-F59FD5C68423}"/>
              </a:ext>
            </a:extLst>
          </p:cNvPr>
          <p:cNvSpPr txBox="1"/>
          <p:nvPr/>
        </p:nvSpPr>
        <p:spPr>
          <a:xfrm>
            <a:off x="3175820" y="1375710"/>
            <a:ext cx="3780633" cy="10586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72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272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20" b="1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1A400-96AF-4516-9C05-2AE7667E9139}"/>
              </a:ext>
            </a:extLst>
          </p:cNvPr>
          <p:cNvSpPr txBox="1"/>
          <p:nvPr/>
        </p:nvSpPr>
        <p:spPr>
          <a:xfrm>
            <a:off x="267438" y="3432742"/>
            <a:ext cx="982832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r>
              <a:rPr lang="bn-BD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১৮.</a:t>
            </a:r>
            <a:r>
              <a:rPr lang="bn-IN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</a:t>
            </a:r>
            <a:r>
              <a:rPr lang="bn-IN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8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 রূপান্তরে বিজ্ঞানের ভূমিকা বর্ণনা করতে পারবে।</a:t>
            </a:r>
            <a:endParaRPr lang="en-US" sz="408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be 13">
            <a:extLst>
              <a:ext uri="{FF2B5EF4-FFF2-40B4-BE49-F238E27FC236}">
                <a16:creationId xmlns:a16="http://schemas.microsoft.com/office/drawing/2014/main" id="{192AE291-8116-4269-A4DC-0FEE0AA489C7}"/>
              </a:ext>
            </a:extLst>
          </p:cNvPr>
          <p:cNvSpPr/>
          <p:nvPr/>
        </p:nvSpPr>
        <p:spPr>
          <a:xfrm>
            <a:off x="2418081" y="1731629"/>
            <a:ext cx="5367606" cy="1341902"/>
          </a:xfrm>
          <a:prstGeom prst="cube">
            <a:avLst>
              <a:gd name="adj" fmla="val 16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88" tIns="34544" rIns="69088" bIns="345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68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68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1CAFA-7205-4CB1-9584-53D746869F06}"/>
              </a:ext>
            </a:extLst>
          </p:cNvPr>
          <p:cNvSpPr txBox="1"/>
          <p:nvPr/>
        </p:nvSpPr>
        <p:spPr>
          <a:xfrm>
            <a:off x="1371600" y="36068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জনসংখ্যা সমস্যা সমাধানে বিজ্ঞান ও প্রযুক্তির ভূমিকা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F06A0-E1BC-4205-969A-19F483D1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3302000"/>
            <a:ext cx="4406900" cy="214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1BFC2-01E7-4423-B282-67E5F23A4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" y="186878"/>
            <a:ext cx="3390900" cy="290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3463E-FDA0-48CC-97D1-FB5A9859B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0" y="148779"/>
            <a:ext cx="3390900" cy="29064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143D03-3163-40FD-A8D7-C8FB83F720AA}"/>
              </a:ext>
            </a:extLst>
          </p:cNvPr>
          <p:cNvSpPr/>
          <p:nvPr/>
        </p:nvSpPr>
        <p:spPr>
          <a:xfrm>
            <a:off x="4025900" y="1358900"/>
            <a:ext cx="8128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F0C6-C43D-47F4-9D87-22106B26C7DB}"/>
              </a:ext>
            </a:extLst>
          </p:cNvPr>
          <p:cNvSpPr txBox="1"/>
          <p:nvPr/>
        </p:nvSpPr>
        <p:spPr>
          <a:xfrm>
            <a:off x="4229100" y="1286175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A9BCC2-79CD-4B91-ADA8-3F625FA7398D}"/>
              </a:ext>
            </a:extLst>
          </p:cNvPr>
          <p:cNvSpPr/>
          <p:nvPr/>
        </p:nvSpPr>
        <p:spPr>
          <a:xfrm>
            <a:off x="8686800" y="1286175"/>
            <a:ext cx="889000" cy="644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32944-520C-451E-A268-B4600D36B700}"/>
              </a:ext>
            </a:extLst>
          </p:cNvPr>
          <p:cNvSpPr txBox="1"/>
          <p:nvPr/>
        </p:nvSpPr>
        <p:spPr>
          <a:xfrm>
            <a:off x="8940800" y="122251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7F4F38-23DD-4555-B388-417E7B6C4764}"/>
              </a:ext>
            </a:extLst>
          </p:cNvPr>
          <p:cNvSpPr/>
          <p:nvPr/>
        </p:nvSpPr>
        <p:spPr>
          <a:xfrm>
            <a:off x="7112000" y="3920965"/>
            <a:ext cx="850900" cy="7961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D28E7-DD24-41A0-8599-27413E4018ED}"/>
              </a:ext>
            </a:extLst>
          </p:cNvPr>
          <p:cNvSpPr txBox="1"/>
          <p:nvPr/>
        </p:nvSpPr>
        <p:spPr>
          <a:xfrm>
            <a:off x="7289800" y="3903554"/>
            <a:ext cx="49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1DE24-5193-4D5F-96B5-B0D9939C0EAB}"/>
              </a:ext>
            </a:extLst>
          </p:cNvPr>
          <p:cNvSpPr txBox="1"/>
          <p:nvPr/>
        </p:nvSpPr>
        <p:spPr>
          <a:xfrm>
            <a:off x="482600" y="6108700"/>
            <a:ext cx="94869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জৈবপ্রযুক্তি ব্যবহার করে অধিক পুষ্টিসম্পন্ন,রোগ প্রতিরোধী এবং অধিক উৎপাদনশীল ফসল উদ্ভাবন করা হচ্ছে।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31247E6-B6B4-440B-A98F-D63A529CD997}"/>
              </a:ext>
            </a:extLst>
          </p:cNvPr>
          <p:cNvSpPr txBox="1"/>
          <p:nvPr/>
        </p:nvSpPr>
        <p:spPr>
          <a:xfrm>
            <a:off x="869557" y="5429959"/>
            <a:ext cx="3239989" cy="46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1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1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1F39-DA46-4989-A997-D72D821F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3" y="257968"/>
            <a:ext cx="4166837" cy="3919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627FDE-33A2-4FE7-818F-6943AF492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2" y="474662"/>
            <a:ext cx="4052885" cy="3702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54ADB2-FFA3-4278-AB28-1E543EC2D5AD}"/>
              </a:ext>
            </a:extLst>
          </p:cNvPr>
          <p:cNvSpPr txBox="1"/>
          <p:nvPr/>
        </p:nvSpPr>
        <p:spPr>
          <a:xfrm>
            <a:off x="869557" y="5429959"/>
            <a:ext cx="7029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প্যানেলের মাধ্যমে বিদ্যুৎ উৎপাদন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94C84-1A8C-4EF1-AA1E-CC694474C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" y="190500"/>
            <a:ext cx="4521200" cy="275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5E457-C649-4E8D-B1A4-856301E0C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9" t="-1335" r="-1" b="-2609"/>
          <a:stretch/>
        </p:blipFill>
        <p:spPr>
          <a:xfrm>
            <a:off x="5386149" y="285750"/>
            <a:ext cx="4316651" cy="256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F369B-3F91-4F1F-9412-A5E50D3C41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900" y="3060760"/>
            <a:ext cx="5105400" cy="2298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AD549-CD1F-4031-92BF-94CD74DDE6E3}"/>
              </a:ext>
            </a:extLst>
          </p:cNvPr>
          <p:cNvSpPr txBox="1"/>
          <p:nvPr/>
        </p:nvSpPr>
        <p:spPr>
          <a:xfrm>
            <a:off x="622300" y="6007100"/>
            <a:ext cx="896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গাড়িতে ব্যবহৃত হয় তেল এবং বিদ্যুৎ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D7B23-6474-4904-9182-808F90C23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346094"/>
            <a:ext cx="2921000" cy="4378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82D72-E646-4382-B1A8-F96D677793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913" y="346095"/>
            <a:ext cx="5483687" cy="4378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A0471-75BB-4004-B27A-67E3B494CC42}"/>
              </a:ext>
            </a:extLst>
          </p:cNvPr>
          <p:cNvSpPr txBox="1"/>
          <p:nvPr/>
        </p:nvSpPr>
        <p:spPr>
          <a:xfrm>
            <a:off x="825500" y="5930900"/>
            <a:ext cx="871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প্রযুক্তি শিক্ষা গুরুত্বপূর্ণ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D15F0F-AF69-4ED5-B406-42CA2CFCEF61}"/>
              </a:ext>
            </a:extLst>
          </p:cNvPr>
          <p:cNvSpPr txBox="1"/>
          <p:nvPr/>
        </p:nvSpPr>
        <p:spPr>
          <a:xfrm>
            <a:off x="3865355" y="1033343"/>
            <a:ext cx="2632491" cy="5328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4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C1ACD3-EFA7-44AF-8B87-EE7F454EA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56287"/>
              </p:ext>
            </p:extLst>
          </p:nvPr>
        </p:nvGraphicFramePr>
        <p:xfrm>
          <a:off x="838200" y="3632200"/>
          <a:ext cx="8686800" cy="264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01028">
                  <a:extLst>
                    <a:ext uri="{9D8B030D-6E8A-4147-A177-3AD203B41FA5}">
                      <a16:colId xmlns:a16="http://schemas.microsoft.com/office/drawing/2014/main" val="1467606310"/>
                    </a:ext>
                  </a:extLst>
                </a:gridCol>
                <a:gridCol w="2537572">
                  <a:extLst>
                    <a:ext uri="{9D8B030D-6E8A-4147-A177-3AD203B41FA5}">
                      <a16:colId xmlns:a16="http://schemas.microsoft.com/office/drawing/2014/main" val="12535123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15366791"/>
                    </a:ext>
                  </a:extLst>
                </a:gridCol>
              </a:tblGrid>
              <a:tr h="66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বিজ্ঞান ও প্রযুক্তি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ও প্রযুক্তি কীভাবে অবদান রাখে?</a:t>
                      </a:r>
                      <a:endParaRPr lang="en-US" sz="2800" b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5256"/>
                  </a:ext>
                </a:extLst>
              </a:tr>
              <a:tr h="661360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খাদ্য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45080"/>
                  </a:ext>
                </a:extLst>
              </a:tr>
              <a:tr h="661360"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67801"/>
                  </a:ext>
                </a:extLst>
              </a:tr>
              <a:tr h="661360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8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endParaRPr lang="en-US" sz="28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1107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B39567-169E-4EAC-AC60-7D4DDCA5723D}"/>
              </a:ext>
            </a:extLst>
          </p:cNvPr>
          <p:cNvSpPr txBox="1"/>
          <p:nvPr/>
        </p:nvSpPr>
        <p:spPr>
          <a:xfrm>
            <a:off x="977900" y="21717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প্রযুক্তি কীভাবে জনসংখ্যা বৃদ্ধির সাথে খাদ্য, পরিবহন এবং শক্তিসংক্রান্ত সমাধানে অবদান রাখে তার একটি তালিকা তৈরি কর।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304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ArhialkhanMJ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HP-NPC</cp:lastModifiedBy>
  <cp:revision>211</cp:revision>
  <dcterms:created xsi:type="dcterms:W3CDTF">2019-10-15T02:01:16Z</dcterms:created>
  <dcterms:modified xsi:type="dcterms:W3CDTF">2019-11-28T17:49:12Z</dcterms:modified>
</cp:coreProperties>
</file>