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4" r:id="rId5"/>
    <p:sldId id="259" r:id="rId6"/>
    <p:sldId id="267" r:id="rId7"/>
    <p:sldId id="265" r:id="rId8"/>
    <p:sldId id="260" r:id="rId9"/>
    <p:sldId id="262" r:id="rId10"/>
    <p:sldId id="263" r:id="rId11"/>
    <p:sldId id="264" r:id="rId12"/>
    <p:sldId id="269" r:id="rId13"/>
    <p:sldId id="270" r:id="rId14"/>
    <p:sldId id="268" r:id="rId15"/>
    <p:sldId id="272" r:id="rId16"/>
    <p:sldId id="275" r:id="rId17"/>
    <p:sldId id="273" r:id="rId18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CE3508-86A1-46DF-BB45-E066B2A32490}" type="doc">
      <dgm:prSet loTypeId="urn:microsoft.com/office/officeart/2005/8/layout/lProcess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x-none"/>
        </a:p>
      </dgm:t>
    </dgm:pt>
    <dgm:pt modelId="{63FC6982-06CD-49D1-8FD7-B4BEB660240A}" type="pres">
      <dgm:prSet presAssocID="{68CE3508-86A1-46DF-BB45-E066B2A32490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</dgm:ptLst>
  <dgm:cxnLst>
    <dgm:cxn modelId="{BA644973-E44A-4F56-A15E-14E0E297206C}" type="presOf" srcId="{68CE3508-86A1-46DF-BB45-E066B2A32490}" destId="{63FC6982-06CD-49D1-8FD7-B4BEB660240A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E9018E-3B2F-4B54-9122-54C89F28E5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CA8F74C-010D-4180-8E6B-2F5A067E5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28ABE1D-B207-4909-B028-835587CF0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DFA63-785E-4D31-BFA0-1642F51EEC75}" type="datetimeFigureOut">
              <a:rPr lang="x-none" smtClean="0"/>
              <a:t>28/11/19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58BB662-8324-4005-93A7-A07BB35E1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A3678E8-C582-4DD0-B9AD-0727F36DE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B2311-F4C5-4C47-8BC2-C849D9D9F07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96225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D43EAA-624B-4F7D-809F-B24CBB65A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FCAF4C0-8412-4262-A470-553A98D0D8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155042A-E33E-4C20-9290-EEBB9BF3B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DFA63-785E-4D31-BFA0-1642F51EEC75}" type="datetimeFigureOut">
              <a:rPr lang="x-none" smtClean="0"/>
              <a:t>28/11/19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CDB65D8-721F-4E7E-BDB9-25A17CDE4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D1626E4-5271-4656-9BD8-70B97F140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B2311-F4C5-4C47-8BC2-C849D9D9F07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38946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1AF1FE9-115E-430D-BBC7-10E30A1411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79D1D67-7FE3-4B8C-AB1A-B1A715C93F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2E975AA-DA6A-4666-8C78-5CB3C663C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DFA63-785E-4D31-BFA0-1642F51EEC75}" type="datetimeFigureOut">
              <a:rPr lang="x-none" smtClean="0"/>
              <a:t>28/11/19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B5C102B-D01B-4897-817D-ABFA35ABC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AA6B3D1-D283-4FC8-B658-D9F72EC58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B2311-F4C5-4C47-8BC2-C849D9D9F07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3363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29B0FF-73A4-4096-8E4E-4314C9332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CAE0DB-16E6-42A0-AFFC-C620BCE7FE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4456C05-7A49-4E42-9EEE-9B32F4CF8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DFA63-785E-4D31-BFA0-1642F51EEC75}" type="datetimeFigureOut">
              <a:rPr lang="x-none" smtClean="0"/>
              <a:t>28/11/19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99229E9-2304-4E0B-A48F-1F0FD594F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7927D11-4683-419F-A9F5-91F6B95A3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B2311-F4C5-4C47-8BC2-C849D9D9F07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39921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6FF2B3-3F1D-41F6-8A55-C873941DB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60E3270-BD7C-49C2-81C0-EAD31416C1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39BA9A1-FBB8-43AF-8DEA-A5A1AD0C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DFA63-785E-4D31-BFA0-1642F51EEC75}" type="datetimeFigureOut">
              <a:rPr lang="x-none" smtClean="0"/>
              <a:t>28/11/19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469B251-A582-449C-9FDE-6F3129827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18B94AC-AD72-44A0-AA4A-3868F26F8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B2311-F4C5-4C47-8BC2-C849D9D9F07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04735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947400-B77E-49F5-813B-B14C053A4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E1CCE13-AC9D-432F-9F33-96D1A3CC09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E4EDC54-59B9-4AD8-A723-4DF3CED463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5445F0F-AE3D-43D4-98AE-E485ABFD4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DFA63-785E-4D31-BFA0-1642F51EEC75}" type="datetimeFigureOut">
              <a:rPr lang="x-none" smtClean="0"/>
              <a:t>28/11/19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ECDDC02-6711-4CCE-A09A-46F31E09C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35FCCC6-B2EC-49C0-95B3-CF006FA72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B2311-F4C5-4C47-8BC2-C849D9D9F07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74677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B04017-7873-4D06-87E9-43FFE7BDA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B9CACDE-6838-4276-9605-23B852261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AC73AAB-03FF-4E04-8F6C-3BE310A17D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EEADFCD-C18E-44BE-B81D-92EA87FC86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AE06012-0ACE-4856-A117-271DD8F4D2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B80ABC02-8BAA-42D6-8F27-96F800A66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DFA63-785E-4D31-BFA0-1642F51EEC75}" type="datetimeFigureOut">
              <a:rPr lang="x-none" smtClean="0"/>
              <a:t>28/11/19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B92CE73-9BBB-4B43-B9CD-957F6BBD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3E9A98D-6F91-4407-8A89-41DEB984E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B2311-F4C5-4C47-8BC2-C849D9D9F07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699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D33FA-5AA4-448E-8F40-75D6BFC60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5D4123E-B388-4528-839D-BDA32F481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DFA63-785E-4D31-BFA0-1642F51EEC75}" type="datetimeFigureOut">
              <a:rPr lang="x-none" smtClean="0"/>
              <a:t>28/11/19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87F051F-9ABA-4223-97F0-6A8D3D9BF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6E3E1AC-0E8C-4947-8119-9D8A37A55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B2311-F4C5-4C47-8BC2-C849D9D9F07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54511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0570CA9-BE6D-4728-A382-A2267B444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DFA63-785E-4D31-BFA0-1642F51EEC75}" type="datetimeFigureOut">
              <a:rPr lang="x-none" smtClean="0"/>
              <a:t>28/11/19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1A3B2FF-A0BA-4212-86BE-914AEDA48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6337D69-8529-498C-9A09-E1CC8D068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B2311-F4C5-4C47-8BC2-C849D9D9F07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36061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266DB4-6E4F-4CE7-B047-2A34FBF0F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CA168D8-A70D-4479-8561-B5B200E15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63967A8-FDC4-4C8C-BC5D-69CB74EE6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7B3DCE6-F886-416D-860A-BE875C347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DFA63-785E-4D31-BFA0-1642F51EEC75}" type="datetimeFigureOut">
              <a:rPr lang="x-none" smtClean="0"/>
              <a:t>28/11/19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D7DD1D8-AC4B-4390-967C-4F7304F8D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460E3A1-2E63-4C95-89DC-4B0A2E14B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B2311-F4C5-4C47-8BC2-C849D9D9F07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6094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053ADE-395F-4F0A-847D-1B42DE6B3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ACF7D46-7769-4DFF-B32B-96667279F2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E4B600B-98B9-4560-92A2-B86B177F22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38BC3D3-C930-44C3-BC50-EC3BCD76E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DFA63-785E-4D31-BFA0-1642F51EEC75}" type="datetimeFigureOut">
              <a:rPr lang="x-none" smtClean="0"/>
              <a:t>28/11/19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4E903F7-4CAF-4B9E-A0BC-E18853775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470E7E9-9EF4-4429-9B9E-356CE2AF1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B2311-F4C5-4C47-8BC2-C849D9D9F07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62414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A8B22C5-1EF6-41A2-90ED-426B7E332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0069F05-344F-4B9E-9368-FE4254184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B64DA18-4E29-47DA-8B3E-E6C3DD6680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DFA63-785E-4D31-BFA0-1642F51EEC75}" type="datetimeFigureOut">
              <a:rPr lang="x-none" smtClean="0"/>
              <a:t>28/11/19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125D8E6-6A51-413F-A834-0AF2D107D5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038F77B-A0F8-49BF-9927-DEDE35F700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B2311-F4C5-4C47-8BC2-C849D9D9F07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9816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F794F5-5F9F-47C4-A9D2-C8F444DC7E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x-none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xmlns="" id="{92B49538-D75D-4D5F-B3ED-C23133948C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6800" y="4002158"/>
            <a:ext cx="4271224" cy="721952"/>
          </a:xfrm>
        </p:spPr>
        <p:txBody>
          <a:bodyPr/>
          <a:lstStyle/>
          <a:p>
            <a:endParaRPr lang="x-none" dirty="0"/>
          </a:p>
        </p:txBody>
      </p:sp>
      <p:pic>
        <p:nvPicPr>
          <p:cNvPr id="1028" name="Picture 4" descr="à¦¸à§à¦¬à¦¾à¦à¦¤à¦® à¦à¦° à¦à¦¬à¦¿à¦° à¦«à¦²à¦¾à¦«à¦²">
            <a:extLst>
              <a:ext uri="{FF2B5EF4-FFF2-40B4-BE49-F238E27FC236}">
                <a16:creationId xmlns:a16="http://schemas.microsoft.com/office/drawing/2014/main" xmlns="" id="{2F41649D-8F9C-44DD-96B6-C16DAAFEF8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97" y="1045915"/>
            <a:ext cx="11601411" cy="3977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3433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B8B9A5-2968-4E7A-99A8-ACB992231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  </a:t>
            </a:r>
            <a:r>
              <a:rPr lang="en-US" sz="6600" b="1" i="1" u="sng" dirty="0" err="1">
                <a:solidFill>
                  <a:schemeClr val="accent2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আওল</a:t>
            </a:r>
            <a:r>
              <a:rPr lang="en-US" sz="6600" b="1" i="1" u="sng" dirty="0">
                <a:solidFill>
                  <a:schemeClr val="accent2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6600" b="1" i="1" u="sng" dirty="0" err="1">
                <a:solidFill>
                  <a:schemeClr val="accent2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এর</a:t>
            </a:r>
            <a:r>
              <a:rPr lang="en-US" sz="6600" b="1" i="1" u="sng" dirty="0">
                <a:solidFill>
                  <a:schemeClr val="accent2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6600" b="1" i="1" u="sng" dirty="0" err="1">
                <a:solidFill>
                  <a:schemeClr val="accent2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বর্ননা</a:t>
            </a:r>
            <a:endParaRPr lang="x-none" sz="6600" b="1" i="1" u="sng" dirty="0">
              <a:solidFill>
                <a:schemeClr val="accent2">
                  <a:lumMod val="50000"/>
                </a:schemeClr>
              </a:solidFill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921970-8C8F-4FAD-BAD5-A38D5CA5D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আওল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এর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শাব্দিক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অর্থ-উঁচু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হওয়া,উচু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করে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দেওয়া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।</a:t>
            </a:r>
          </a:p>
          <a:p>
            <a:endParaRPr lang="en-US" sz="4800" dirty="0">
              <a:solidFill>
                <a:schemeClr val="accent1">
                  <a:lumMod val="50000"/>
                </a:schemeClr>
              </a:solidFill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ফারায়েজের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পরিভাষায়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-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আওল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অর্থ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ত্যাজ্য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সম্পত্তি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নিরুপনের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সংখ্যা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(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মাসয়ালা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)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এর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অংশ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সমূহের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উপর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বৃদ্ধিকরণ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,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যখন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অংশিদারদের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অংশ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সংখ্যা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হতে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ক্ষুদ্র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হবে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।</a:t>
            </a:r>
            <a:endParaRPr lang="x-none" sz="4800" dirty="0">
              <a:solidFill>
                <a:schemeClr val="accent1">
                  <a:lumMod val="50000"/>
                </a:schemeClr>
              </a:solidFill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741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CD72B7-01B8-46C5-AA63-AE3C71E63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 fontScale="90000"/>
          </a:bodyPr>
          <a:lstStyle/>
          <a:p>
            <a:r>
              <a:rPr lang="en-US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/>
            </a:r>
            <a:br>
              <a:rPr lang="en-US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</a:br>
            <a:r>
              <a:rPr lang="en-US" sz="5300" b="1" i="1" u="sng" dirty="0" err="1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আম</a:t>
            </a:r>
            <a:r>
              <a:rPr lang="as-IN" sz="53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র</a:t>
            </a:r>
            <a:r>
              <a:rPr lang="en-US" sz="53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া </a:t>
            </a:r>
            <a:r>
              <a:rPr lang="as-IN" sz="53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জ</a:t>
            </a:r>
            <a:r>
              <a:rPr lang="en-US" sz="53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া</a:t>
            </a:r>
            <a:r>
              <a:rPr lang="as-IN" sz="53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ন</a:t>
            </a:r>
            <a:r>
              <a:rPr lang="en-US" sz="53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ি ,</a:t>
            </a:r>
            <a:r>
              <a:rPr lang="en-US" sz="5300" b="1" i="1" u="sng" dirty="0" err="1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অং</a:t>
            </a:r>
            <a:r>
              <a:rPr lang="as-IN" sz="53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শ</a:t>
            </a:r>
            <a:r>
              <a:rPr lang="en-US" sz="53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as-IN" sz="53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ন</a:t>
            </a:r>
            <a:r>
              <a:rPr lang="en-US" sz="5300" b="1" i="1" u="sng" dirty="0" err="1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িরুপন</a:t>
            </a:r>
            <a:r>
              <a:rPr lang="as-IN" sz="53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ক</a:t>
            </a:r>
            <a:r>
              <a:rPr lang="en-US" sz="53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া</a:t>
            </a:r>
            <a:r>
              <a:rPr lang="as-IN" sz="53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র</a:t>
            </a:r>
            <a:r>
              <a:rPr lang="en-US" sz="53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ী </a:t>
            </a:r>
            <a:r>
              <a:rPr lang="as-IN" sz="53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স</a:t>
            </a:r>
            <a:r>
              <a:rPr lang="en-US" sz="5300" b="1" i="1" u="sng" dirty="0" err="1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ংখ্যা</a:t>
            </a:r>
            <a:r>
              <a:rPr lang="en-US" sz="53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5300" b="1" i="1" u="sng" dirty="0" err="1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মোট</a:t>
            </a:r>
            <a:r>
              <a:rPr lang="en-US" sz="53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5300" b="1" i="1" u="sng" dirty="0" err="1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সাতটি</a:t>
            </a:r>
            <a:r>
              <a:rPr lang="en-US" sz="53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।</a:t>
            </a:r>
            <a:br>
              <a:rPr lang="en-US" sz="53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</a:br>
            <a:r>
              <a:rPr lang="en-US" sz="5300" dirty="0" err="1">
                <a:solidFill>
                  <a:srgbClr val="FF0000"/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যথাঃ</a:t>
            </a:r>
            <a:r>
              <a:rPr lang="en-US" sz="5300" dirty="0">
                <a:solidFill>
                  <a:srgbClr val="FF0000"/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২, ৩, ৪, ৬, ৮, ১২, ২৪</a:t>
            </a:r>
            <a:r>
              <a:rPr lang="en-US" dirty="0">
                <a:solidFill>
                  <a:srgbClr val="FF0000"/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JumunaOMJ" panose="00000400000000000000" pitchFamily="2" charset="0"/>
                <a:cs typeface="JumunaOMJ" panose="00000400000000000000" pitchFamily="2" charset="0"/>
              </a:rPr>
            </a:br>
            <a:endParaRPr lang="x-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40A1CDE-4B35-4DDF-8629-1023CB901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dirty="0" err="1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তম্মধ্যে</a:t>
            </a:r>
            <a:r>
              <a:rPr lang="en-US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৪ </a:t>
            </a:r>
            <a:r>
              <a:rPr lang="en-US" sz="5400" dirty="0" err="1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টির</a:t>
            </a:r>
            <a:r>
              <a:rPr lang="en-US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5400" dirty="0" err="1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ক্</a:t>
            </a:r>
            <a:r>
              <a:rPr lang="as-IN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ষ</a:t>
            </a:r>
            <a:r>
              <a:rPr lang="en-US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ে</a:t>
            </a:r>
            <a:r>
              <a:rPr lang="as-IN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ত</a:t>
            </a:r>
            <a:r>
              <a:rPr lang="en-US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্</a:t>
            </a:r>
            <a:r>
              <a:rPr lang="as-IN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র</a:t>
            </a:r>
            <a:r>
              <a:rPr lang="en-US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ে </a:t>
            </a:r>
            <a:r>
              <a:rPr lang="as-IN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আ</a:t>
            </a:r>
            <a:r>
              <a:rPr lang="en-US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ও</a:t>
            </a:r>
            <a:r>
              <a:rPr lang="as-IN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en-US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হ</a:t>
            </a:r>
            <a:r>
              <a:rPr lang="en-US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য় </a:t>
            </a:r>
            <a:r>
              <a:rPr lang="as-IN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ন</a:t>
            </a:r>
            <a:r>
              <a:rPr lang="en-US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া।</a:t>
            </a:r>
            <a:r>
              <a:rPr lang="as-IN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স</a:t>
            </a:r>
            <a:r>
              <a:rPr lang="en-US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ে </a:t>
            </a:r>
            <a:r>
              <a:rPr lang="as-IN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গ</a:t>
            </a:r>
            <a:r>
              <a:rPr lang="en-US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ু</a:t>
            </a:r>
            <a:r>
              <a:rPr lang="as-IN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en-US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ি </a:t>
            </a:r>
            <a:r>
              <a:rPr lang="as-IN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হ</a:t>
            </a:r>
            <a:r>
              <a:rPr lang="en-US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ল </a:t>
            </a:r>
            <a:r>
              <a:rPr lang="as-IN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২</a:t>
            </a:r>
            <a:r>
              <a:rPr lang="en-US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,</a:t>
            </a:r>
            <a:r>
              <a:rPr lang="as-IN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৩</a:t>
            </a:r>
            <a:r>
              <a:rPr lang="en-US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,</a:t>
            </a:r>
            <a:r>
              <a:rPr lang="as-IN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৪</a:t>
            </a:r>
            <a:r>
              <a:rPr lang="en-US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,</a:t>
            </a:r>
            <a:r>
              <a:rPr lang="as-IN" sz="5400" dirty="0">
                <a:solidFill>
                  <a:srgbClr val="C0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৮</a:t>
            </a:r>
            <a:endParaRPr lang="en-US" sz="5400" dirty="0">
              <a:solidFill>
                <a:srgbClr val="C00000"/>
              </a:solidFill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r>
              <a:rPr lang="en-US" sz="54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আর</a:t>
            </a:r>
            <a:r>
              <a:rPr lang="en-US" sz="5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54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অপর</a:t>
            </a:r>
            <a:r>
              <a:rPr lang="en-US" sz="5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54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তিন</a:t>
            </a:r>
            <a:r>
              <a:rPr lang="en-US" sz="5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54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টির</a:t>
            </a:r>
            <a:r>
              <a:rPr lang="en-US" sz="5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54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ক্ষেত্রে</a:t>
            </a:r>
            <a:r>
              <a:rPr lang="en-US" sz="5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ক</a:t>
            </a:r>
            <a:r>
              <a:rPr lang="as-IN" sz="5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খ</a:t>
            </a:r>
            <a:r>
              <a:rPr lang="en-US" sz="54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নো</a:t>
            </a:r>
            <a:r>
              <a:rPr lang="en-US" sz="5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5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ক</a:t>
            </a:r>
            <a:r>
              <a:rPr lang="en-US" sz="5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খ</a:t>
            </a:r>
            <a:r>
              <a:rPr lang="as-IN" sz="5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ন</a:t>
            </a:r>
            <a:r>
              <a:rPr lang="en-US" sz="5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ো </a:t>
            </a:r>
            <a:r>
              <a:rPr lang="as-IN" sz="5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আ</a:t>
            </a:r>
            <a:r>
              <a:rPr lang="en-US" sz="5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ও</a:t>
            </a:r>
            <a:r>
              <a:rPr lang="as-IN" sz="5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en-US" sz="5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5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হ</a:t>
            </a:r>
            <a:r>
              <a:rPr lang="en-US" sz="5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য়।</a:t>
            </a:r>
          </a:p>
        </p:txBody>
      </p:sp>
    </p:spTree>
    <p:extLst>
      <p:ext uri="{BB962C8B-B14F-4D97-AF65-F5344CB8AC3E}">
        <p14:creationId xmlns:p14="http://schemas.microsoft.com/office/powerpoint/2010/main" val="3191109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0CFA3D-D5B3-445C-84B7-10439BD8C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149" y="781149"/>
            <a:ext cx="10452651" cy="2050156"/>
          </a:xfrm>
        </p:spPr>
        <p:txBody>
          <a:bodyPr>
            <a:noAutofit/>
          </a:bodyPr>
          <a:lstStyle/>
          <a:p>
            <a:r>
              <a:rPr lang="en-US" sz="48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৬স</a:t>
            </a:r>
            <a:r>
              <a:rPr lang="as-IN" sz="48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ং</a:t>
            </a:r>
            <a:r>
              <a:rPr lang="en-US" sz="48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খ্যাটি</a:t>
            </a:r>
            <a:r>
              <a:rPr lang="en-US" sz="48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১০ </a:t>
            </a:r>
            <a:r>
              <a:rPr lang="en-US" sz="48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পযর্ন্ত</a:t>
            </a:r>
            <a:r>
              <a:rPr lang="en-US" sz="48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সব</a:t>
            </a:r>
            <a:r>
              <a:rPr lang="en-US" sz="48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স</a:t>
            </a:r>
            <a:r>
              <a:rPr lang="as-IN" sz="48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ং</a:t>
            </a:r>
            <a:r>
              <a:rPr lang="en-US" sz="48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খ্যায়</a:t>
            </a:r>
            <a:r>
              <a:rPr lang="en-US" sz="48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আওল</a:t>
            </a:r>
            <a:r>
              <a:rPr lang="en-US" sz="48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8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হয়</a:t>
            </a:r>
            <a:r>
              <a:rPr lang="en-US" sz="48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।</a:t>
            </a:r>
            <a:br>
              <a:rPr lang="en-US" sz="4800" dirty="0">
                <a:latin typeface="BurigangaSushreeOMJ" panose="01010600010101010101" pitchFamily="2" charset="0"/>
                <a:cs typeface="BurigangaSushreeOMJ" panose="01010600010101010101" pitchFamily="2" charset="0"/>
              </a:rPr>
            </a:br>
            <a:r>
              <a:rPr lang="x-none" sz="48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/>
            </a:r>
            <a:br>
              <a:rPr lang="x-none" sz="4800" dirty="0">
                <a:latin typeface="BurigangaSushreeOMJ" panose="01010600010101010101" pitchFamily="2" charset="0"/>
                <a:cs typeface="BurigangaSushreeOMJ" panose="01010600010101010101" pitchFamily="2" charset="0"/>
              </a:rPr>
            </a:br>
            <a:endParaRPr lang="x-none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3D49BC-ABCE-4380-A535-A933CE25D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4218" y="1871344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(১)</a:t>
            </a:r>
            <a:r>
              <a:rPr lang="bn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৬সংখ্যাটি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র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আ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ও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৭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এ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র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উ</a:t>
            </a:r>
            <a:r>
              <a:rPr lang="en-US" sz="3200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দাহরনঃ</a:t>
            </a:r>
            <a:endParaRPr lang="en-US" sz="3200" b="1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marL="0" indent="0">
              <a:buNone/>
            </a:pP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ম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ৃ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ত     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ম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স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য়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৬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আ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ও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৭</a:t>
            </a:r>
            <a:endParaRPr lang="en-US" sz="3200" b="1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marL="0" indent="0">
              <a:buNone/>
            </a:pP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  </a:t>
            </a:r>
            <a:r>
              <a:rPr lang="en-US" sz="3200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স্বামী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                                    </a:t>
            </a:r>
            <a:r>
              <a:rPr lang="en-US" sz="3200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সহোদর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২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3200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বোন</a:t>
            </a:r>
            <a:endParaRPr lang="en-US" sz="3200" b="1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marL="0" indent="0">
              <a:buNone/>
            </a:pP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       ৩                                                       ৪</a:t>
            </a:r>
          </a:p>
          <a:p>
            <a:pPr marL="0" indent="0">
              <a:buNone/>
            </a:pPr>
            <a:r>
              <a:rPr lang="bn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(২) ৬সংখ্যাটি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র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আ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ও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৮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এ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র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উ</a:t>
            </a:r>
            <a:r>
              <a:rPr lang="en-US" sz="3200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দাহরনঃ</a:t>
            </a:r>
            <a:endParaRPr lang="en-US" sz="3200" b="1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marL="0" indent="0">
              <a:buNone/>
            </a:pP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ম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ৃ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ত     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ম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স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য়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৬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আ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ও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৮</a:t>
            </a:r>
          </a:p>
          <a:p>
            <a:pPr marL="0" indent="0">
              <a:buNone/>
            </a:pP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</a:t>
            </a:r>
            <a:r>
              <a:rPr lang="en-US" sz="3200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স্বামী</a:t>
            </a:r>
            <a:r>
              <a:rPr lang="bn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মা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</a:t>
            </a:r>
            <a:r>
              <a:rPr lang="en-US" sz="3200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সহোদর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3200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বোন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      </a:t>
            </a:r>
            <a:r>
              <a:rPr lang="en-US" sz="3200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বৈ</a:t>
            </a:r>
            <a:r>
              <a:rPr lang="bn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পি</a:t>
            </a:r>
            <a:r>
              <a:rPr lang="en-US" sz="3200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ত্রেয়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3200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বোন</a:t>
            </a:r>
            <a:r>
              <a:rPr lang="bn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endParaRPr lang="en-US" sz="3200" b="1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marL="0" indent="0">
              <a:buNone/>
            </a:pP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  ৩            </a:t>
            </a:r>
            <a:r>
              <a:rPr lang="bn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১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   ৩                               </a:t>
            </a:r>
            <a:r>
              <a:rPr lang="bn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১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</a:t>
            </a:r>
          </a:p>
          <a:p>
            <a:pPr marL="0" indent="0">
              <a:buNone/>
            </a:pPr>
            <a:endParaRPr lang="x-none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</p:txBody>
      </p:sp>
      <p:sp>
        <p:nvSpPr>
          <p:cNvPr id="5" name="Minus Sign 4">
            <a:extLst>
              <a:ext uri="{FF2B5EF4-FFF2-40B4-BE49-F238E27FC236}">
                <a16:creationId xmlns:a16="http://schemas.microsoft.com/office/drawing/2014/main" xmlns="" id="{11E5AE8C-924D-4945-9A8E-20C5F81CA729}"/>
              </a:ext>
            </a:extLst>
          </p:cNvPr>
          <p:cNvSpPr/>
          <p:nvPr/>
        </p:nvSpPr>
        <p:spPr>
          <a:xfrm>
            <a:off x="397565" y="2875722"/>
            <a:ext cx="11794435" cy="45719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Minus Sign 5">
            <a:extLst>
              <a:ext uri="{FF2B5EF4-FFF2-40B4-BE49-F238E27FC236}">
                <a16:creationId xmlns:a16="http://schemas.microsoft.com/office/drawing/2014/main" xmlns="" id="{A9B374E1-2070-4E29-97F7-A69D1592E000}"/>
              </a:ext>
            </a:extLst>
          </p:cNvPr>
          <p:cNvSpPr/>
          <p:nvPr/>
        </p:nvSpPr>
        <p:spPr>
          <a:xfrm>
            <a:off x="732182" y="4876258"/>
            <a:ext cx="11669142" cy="45719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9711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9CB3A98-27AA-4047-9852-686188627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3304" y="429491"/>
            <a:ext cx="10260496" cy="5747472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(১)</a:t>
            </a:r>
            <a:r>
              <a:rPr lang="bn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৬সংখ্যাটি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র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আ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ও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bn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৯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এ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র 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উ</a:t>
            </a:r>
            <a:r>
              <a:rPr lang="en-US" sz="36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দাহরনঃ</a:t>
            </a:r>
            <a:endParaRPr lang="en-US" sz="3600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marL="0" indent="0">
              <a:buNone/>
            </a:pP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ম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ৃ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ত      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ম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স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য়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৬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আ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ও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৯</a:t>
            </a:r>
          </a:p>
          <a:p>
            <a:pPr marL="0" indent="0">
              <a:buNone/>
            </a:pP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</a:t>
            </a:r>
            <a:r>
              <a:rPr lang="en-US" sz="36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স্বামী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bn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</a:t>
            </a:r>
            <a:r>
              <a:rPr lang="en-US" sz="36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বৈ</a:t>
            </a:r>
            <a:r>
              <a:rPr lang="bn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পি</a:t>
            </a:r>
            <a:r>
              <a:rPr lang="en-US" sz="36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ত্রেয়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bn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দুই ভাই 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</a:t>
            </a:r>
            <a:r>
              <a:rPr lang="en-US" sz="36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সহোদর</a:t>
            </a:r>
            <a:r>
              <a:rPr lang="bn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দুই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36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বোন</a:t>
            </a:r>
            <a:endParaRPr lang="en-US" sz="3600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marL="0" indent="0">
              <a:buNone/>
            </a:pP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       ৩              </a:t>
            </a:r>
            <a:r>
              <a:rPr lang="bn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২                        ৪ 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                                                     </a:t>
            </a:r>
          </a:p>
          <a:p>
            <a:pPr marL="0" indent="0">
              <a:buNone/>
            </a:pPr>
            <a:r>
              <a:rPr lang="bn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(২) ৬সংখ্যাটি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র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আ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ও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৮ 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এ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র 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উ</a:t>
            </a:r>
            <a:r>
              <a:rPr lang="en-US" sz="36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দাহরনঃ</a:t>
            </a:r>
            <a:endParaRPr lang="en-US" sz="3600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marL="0" indent="0">
              <a:buNone/>
            </a:pP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ম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ৃ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ত      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ম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স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য়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৬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আ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ও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১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০</a:t>
            </a:r>
          </a:p>
          <a:p>
            <a:pPr marL="0" indent="0">
              <a:buNone/>
            </a:pP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</a:t>
            </a:r>
            <a:r>
              <a:rPr lang="en-US" sz="36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স্বামী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</a:t>
            </a:r>
            <a:r>
              <a:rPr lang="en-US" sz="36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সহোদর</a:t>
            </a:r>
            <a:r>
              <a:rPr lang="bn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দুই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36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বোন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</a:t>
            </a:r>
            <a:r>
              <a:rPr lang="en-US" sz="36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বৈমাত্রেয়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bn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দুই </a:t>
            </a:r>
            <a:r>
              <a:rPr lang="en-US" sz="36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বোন</a:t>
            </a:r>
            <a:r>
              <a:rPr lang="bn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মাতা </a:t>
            </a:r>
            <a:endParaRPr lang="en-US" sz="3600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marL="0" indent="0">
              <a:buNone/>
            </a:pP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</a:t>
            </a:r>
            <a:r>
              <a:rPr lang="bn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৩                </a:t>
            </a:r>
            <a:r>
              <a:rPr lang="bn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৪                     ২                   ১ </a:t>
            </a:r>
            <a:endParaRPr lang="en-US" sz="3600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endParaRPr lang="x-none" dirty="0"/>
          </a:p>
        </p:txBody>
      </p:sp>
      <p:sp>
        <p:nvSpPr>
          <p:cNvPr id="4" name="Minus Sign 3">
            <a:extLst>
              <a:ext uri="{FF2B5EF4-FFF2-40B4-BE49-F238E27FC236}">
                <a16:creationId xmlns:a16="http://schemas.microsoft.com/office/drawing/2014/main" xmlns="" id="{6D7DDC4C-8222-4957-8EEE-0173757B3476}"/>
              </a:ext>
            </a:extLst>
          </p:cNvPr>
          <p:cNvSpPr/>
          <p:nvPr/>
        </p:nvSpPr>
        <p:spPr>
          <a:xfrm>
            <a:off x="583096" y="1505265"/>
            <a:ext cx="10770704" cy="45719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" name="Minus Sign 4">
            <a:extLst>
              <a:ext uri="{FF2B5EF4-FFF2-40B4-BE49-F238E27FC236}">
                <a16:creationId xmlns:a16="http://schemas.microsoft.com/office/drawing/2014/main" xmlns="" id="{9EEB03BF-5F16-4C75-BF76-988F28F439C6}"/>
              </a:ext>
            </a:extLst>
          </p:cNvPr>
          <p:cNvSpPr/>
          <p:nvPr/>
        </p:nvSpPr>
        <p:spPr>
          <a:xfrm>
            <a:off x="838200" y="3976193"/>
            <a:ext cx="10515600" cy="45719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7107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173C227-151C-4BFC-AC35-9C618B0A2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256" y="110836"/>
            <a:ext cx="10425544" cy="6747164"/>
          </a:xfrm>
        </p:spPr>
        <p:txBody>
          <a:bodyPr>
            <a:normAutofit fontScale="77500" lnSpcReduction="20000"/>
          </a:bodyPr>
          <a:lstStyle/>
          <a:p>
            <a:r>
              <a:rPr lang="en-US" sz="43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*</a:t>
            </a:r>
            <a:r>
              <a:rPr lang="en-US" sz="4300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আর</a:t>
            </a:r>
            <a:r>
              <a:rPr lang="en-US" sz="43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১২(</a:t>
            </a:r>
            <a:r>
              <a:rPr lang="en-US" sz="4300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বার</a:t>
            </a:r>
            <a:r>
              <a:rPr lang="en-US" sz="43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) </a:t>
            </a:r>
            <a:r>
              <a:rPr lang="en-US" sz="4300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সংখ্যাটি</a:t>
            </a:r>
            <a:r>
              <a:rPr lang="en-US" sz="43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-১৭ প</a:t>
            </a:r>
            <a:r>
              <a:rPr lang="as-IN" sz="43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র</a:t>
            </a:r>
            <a:r>
              <a:rPr lang="en-US" sz="4300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্যন্ত</a:t>
            </a:r>
            <a:r>
              <a:rPr lang="en-US" sz="43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300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বেজড়</a:t>
            </a:r>
            <a:r>
              <a:rPr lang="en-US" sz="43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300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সং</a:t>
            </a:r>
            <a:r>
              <a:rPr lang="as-IN" sz="43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খ</a:t>
            </a:r>
            <a:r>
              <a:rPr lang="en-US" sz="43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্</a:t>
            </a:r>
            <a:r>
              <a:rPr lang="as-IN" sz="43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য</a:t>
            </a:r>
            <a:r>
              <a:rPr lang="en-US" sz="43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as-IN" sz="43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য়</a:t>
            </a:r>
            <a:r>
              <a:rPr lang="en-US" sz="43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43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আ</a:t>
            </a:r>
            <a:r>
              <a:rPr lang="en-US" sz="43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ও</a:t>
            </a:r>
            <a:r>
              <a:rPr lang="as-IN" sz="43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en-US" sz="43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43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হ</a:t>
            </a:r>
            <a:r>
              <a:rPr lang="en-US" sz="43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য়।</a:t>
            </a:r>
          </a:p>
          <a:p>
            <a:pPr marL="0" indent="0">
              <a:buNone/>
            </a:pP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(২) 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১২ </a:t>
            </a:r>
            <a:r>
              <a:rPr lang="en-US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সংখ্যাটি</a:t>
            </a:r>
            <a:r>
              <a:rPr lang="as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র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আ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ও</a:t>
            </a:r>
            <a:r>
              <a:rPr lang="as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১৩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এ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র </a:t>
            </a:r>
            <a:r>
              <a:rPr lang="as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উ</a:t>
            </a:r>
            <a:r>
              <a:rPr lang="en-US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দাহরনঃ</a:t>
            </a:r>
            <a:endParaRPr lang="en-US" b="1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marL="0" indent="0">
              <a:buNone/>
            </a:pPr>
            <a:r>
              <a:rPr lang="en-US" sz="40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ম</a:t>
            </a:r>
            <a:r>
              <a:rPr lang="as-IN" sz="40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ৃ</a:t>
            </a:r>
            <a:r>
              <a:rPr lang="en-US" sz="40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ত     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ম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স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য়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bn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১২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আ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ও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১</a:t>
            </a:r>
            <a:r>
              <a:rPr lang="bn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৩</a:t>
            </a:r>
            <a:endParaRPr lang="en-US" sz="3200" b="1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marL="0" indent="0">
              <a:buNone/>
            </a:pP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      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স্ত্রী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       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দুই </a:t>
            </a:r>
            <a:r>
              <a:rPr lang="en-US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সহোদর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বোন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      </a:t>
            </a:r>
            <a:r>
              <a:rPr lang="en-US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মা</a:t>
            </a:r>
            <a:endParaRPr lang="en-US" b="1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marL="0" indent="0">
              <a:buNone/>
            </a:pP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       ৩ 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               ৮                          </a:t>
            </a:r>
            <a:r>
              <a:rPr lang="as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২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endParaRPr lang="bn-IN" b="1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marL="0" indent="0">
              <a:buNone/>
            </a:pP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(২) 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১২ </a:t>
            </a:r>
            <a:r>
              <a:rPr lang="en-US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সংখ্যাটি</a:t>
            </a:r>
            <a:r>
              <a:rPr lang="as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র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আ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ও</a:t>
            </a:r>
            <a:r>
              <a:rPr lang="as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১৫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এ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র </a:t>
            </a:r>
            <a:r>
              <a:rPr lang="as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উ</a:t>
            </a:r>
            <a:r>
              <a:rPr lang="en-US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দাহরনঃ</a:t>
            </a:r>
            <a:endParaRPr lang="en-US" b="1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marL="0" indent="0">
              <a:buNone/>
            </a:pPr>
            <a:r>
              <a:rPr lang="en-US" sz="40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ম</a:t>
            </a:r>
            <a:r>
              <a:rPr lang="as-IN" sz="40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ৃ</a:t>
            </a:r>
            <a:r>
              <a:rPr lang="en-US" sz="40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ত     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ম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স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য়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bn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১২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আ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ও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১</a:t>
            </a:r>
            <a:r>
              <a:rPr lang="bn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৫ </a:t>
            </a:r>
            <a:endParaRPr lang="en-US" sz="3200" b="1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marL="0" indent="0">
              <a:buNone/>
            </a:pP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     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স্ত্রী 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মা    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</a:t>
            </a:r>
            <a:r>
              <a:rPr lang="en-US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সহোদর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বোন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</a:t>
            </a:r>
            <a:r>
              <a:rPr lang="en-US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বৈমাত্রেয়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বোন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</a:t>
            </a:r>
            <a:r>
              <a:rPr lang="en-US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বৈমাত্রেয়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বোন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                      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</a:t>
            </a:r>
            <a:r>
              <a:rPr lang="as-IN" b="1" dirty="0">
                <a:solidFill>
                  <a:schemeClr val="bg1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২</a:t>
            </a:r>
            <a:r>
              <a:rPr lang="en-US" b="1" dirty="0">
                <a:solidFill>
                  <a:schemeClr val="bg1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   ৩           ২                  ৬                   ২                     ২</a:t>
            </a:r>
          </a:p>
          <a:p>
            <a:pPr marL="0" indent="0">
              <a:buNone/>
            </a:pP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(২) 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১২ </a:t>
            </a:r>
            <a:r>
              <a:rPr lang="en-US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সংখ্যাটি</a:t>
            </a:r>
            <a:r>
              <a:rPr lang="as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র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আ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ও</a:t>
            </a:r>
            <a:r>
              <a:rPr lang="as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১৭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এ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র </a:t>
            </a:r>
            <a:r>
              <a:rPr lang="as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উ</a:t>
            </a:r>
            <a:r>
              <a:rPr lang="en-US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দাহরনঃ</a:t>
            </a:r>
            <a:endParaRPr lang="en-US" b="1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marL="0" indent="0">
              <a:buNone/>
            </a:pPr>
            <a:r>
              <a:rPr lang="en-US" sz="40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ম</a:t>
            </a:r>
            <a:r>
              <a:rPr lang="as-IN" sz="40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ৃ</a:t>
            </a:r>
            <a:r>
              <a:rPr lang="en-US" sz="40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ত     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ম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স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য়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bn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১২   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আ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ও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en-US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১</a:t>
            </a:r>
            <a:r>
              <a:rPr lang="bn-IN" sz="3200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৭</a:t>
            </a:r>
            <a:endParaRPr lang="en-US" sz="3200" b="1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marL="0" indent="0">
              <a:buNone/>
            </a:pP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      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স্ত্রী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দাদী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       </a:t>
            </a:r>
            <a:r>
              <a:rPr lang="en-US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বৈমাত্রেয়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বোন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বৈ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পি</a:t>
            </a:r>
            <a:r>
              <a:rPr lang="en-US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ত্রেয়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b="1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বোন</a:t>
            </a:r>
            <a:endParaRPr lang="en-US" b="1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marL="0" indent="0">
              <a:buNone/>
            </a:pP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       ৩                 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২                 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৮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         </a:t>
            </a:r>
            <a:r>
              <a:rPr lang="bn-IN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৪</a:t>
            </a: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</a:p>
          <a:p>
            <a:pPr marL="0" indent="0">
              <a:buNone/>
            </a:pPr>
            <a:r>
              <a:rPr lang="en-US" b="1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</a:t>
            </a:r>
            <a:endParaRPr lang="x-none" b="1" dirty="0"/>
          </a:p>
        </p:txBody>
      </p:sp>
      <p:sp>
        <p:nvSpPr>
          <p:cNvPr id="4" name="Minus Sign 3">
            <a:extLst>
              <a:ext uri="{FF2B5EF4-FFF2-40B4-BE49-F238E27FC236}">
                <a16:creationId xmlns:a16="http://schemas.microsoft.com/office/drawing/2014/main" xmlns="" id="{913DE673-264B-4550-8299-B4FA3450FCB5}"/>
              </a:ext>
            </a:extLst>
          </p:cNvPr>
          <p:cNvSpPr/>
          <p:nvPr/>
        </p:nvSpPr>
        <p:spPr>
          <a:xfrm>
            <a:off x="429491" y="1584957"/>
            <a:ext cx="12358254" cy="45719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Minus Sign 4">
            <a:extLst>
              <a:ext uri="{FF2B5EF4-FFF2-40B4-BE49-F238E27FC236}">
                <a16:creationId xmlns:a16="http://schemas.microsoft.com/office/drawing/2014/main" xmlns="" id="{1A548D5F-CAE9-42C4-BD91-33DD25EEA0C3}"/>
              </a:ext>
            </a:extLst>
          </p:cNvPr>
          <p:cNvSpPr/>
          <p:nvPr/>
        </p:nvSpPr>
        <p:spPr>
          <a:xfrm flipV="1">
            <a:off x="429491" y="3548148"/>
            <a:ext cx="12718472" cy="45719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Minus Sign 5">
            <a:extLst>
              <a:ext uri="{FF2B5EF4-FFF2-40B4-BE49-F238E27FC236}">
                <a16:creationId xmlns:a16="http://schemas.microsoft.com/office/drawing/2014/main" xmlns="" id="{724DE41C-10A8-426F-A397-51C737EB1B04}"/>
              </a:ext>
            </a:extLst>
          </p:cNvPr>
          <p:cNvSpPr/>
          <p:nvPr/>
        </p:nvSpPr>
        <p:spPr>
          <a:xfrm flipV="1">
            <a:off x="429491" y="5273043"/>
            <a:ext cx="12718472" cy="45719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7459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0F585CD-7ED4-4953-9484-6D98931DB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236" y="457200"/>
            <a:ext cx="10328564" cy="5719763"/>
          </a:xfrm>
        </p:spPr>
        <p:txBody>
          <a:bodyPr/>
          <a:lstStyle/>
          <a:p>
            <a:r>
              <a:rPr lang="en-US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endParaRPr lang="bn-IN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r>
              <a:rPr lang="as-IN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২</a:t>
            </a:r>
            <a:r>
              <a:rPr lang="en-US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৪(</a:t>
            </a:r>
            <a:r>
              <a:rPr lang="as-IN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চ</a:t>
            </a:r>
            <a:r>
              <a:rPr lang="en-US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ব</a:t>
            </a:r>
            <a:r>
              <a:rPr lang="as-IN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্</a:t>
            </a:r>
            <a:r>
              <a:rPr lang="en-US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ব</a:t>
            </a:r>
            <a:r>
              <a:rPr lang="as-IN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ি</a:t>
            </a:r>
            <a:r>
              <a:rPr lang="en-US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শ) </a:t>
            </a:r>
            <a:r>
              <a:rPr lang="en-US" sz="40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সং</a:t>
            </a:r>
            <a:r>
              <a:rPr lang="as-IN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খ</a:t>
            </a:r>
            <a:r>
              <a:rPr lang="en-US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্</a:t>
            </a:r>
            <a:r>
              <a:rPr lang="as-IN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য</a:t>
            </a:r>
            <a:r>
              <a:rPr lang="en-US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as-IN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ট</a:t>
            </a:r>
            <a:r>
              <a:rPr lang="en-US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ি </a:t>
            </a:r>
            <a:r>
              <a:rPr lang="as-IN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ক</a:t>
            </a:r>
            <a:r>
              <a:rPr lang="en-US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ে</a:t>
            </a:r>
            <a:r>
              <a:rPr lang="as-IN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ব</a:t>
            </a:r>
            <a:r>
              <a:rPr lang="en-US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 </a:t>
            </a:r>
            <a:r>
              <a:rPr lang="as-IN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ম</a:t>
            </a:r>
            <a:r>
              <a:rPr lang="en-US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as-IN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ত</a:t>
            </a:r>
            <a:r>
              <a:rPr lang="en-US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্</a:t>
            </a:r>
            <a:r>
              <a:rPr lang="as-IN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র</a:t>
            </a:r>
            <a:r>
              <a:rPr lang="en-US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২</a:t>
            </a:r>
            <a:r>
              <a:rPr lang="en-US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৭ </a:t>
            </a:r>
            <a:r>
              <a:rPr lang="as-IN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প</a:t>
            </a:r>
            <a:r>
              <a:rPr lang="en-US" sz="40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র্যন্ত</a:t>
            </a:r>
            <a:r>
              <a:rPr lang="en-US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0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একবার</a:t>
            </a:r>
            <a:r>
              <a:rPr lang="en-US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0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আওল</a:t>
            </a:r>
            <a:r>
              <a:rPr lang="en-US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0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হয়</a:t>
            </a:r>
            <a:r>
              <a:rPr lang="en-US" sz="40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।</a:t>
            </a:r>
            <a:endParaRPr lang="bn-IN" sz="4000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marL="0" indent="0">
              <a:buNone/>
            </a:pP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(২) </a:t>
            </a:r>
            <a:r>
              <a:rPr lang="bn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২৪ </a:t>
            </a:r>
            <a:r>
              <a:rPr lang="en-US" sz="36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সংখ্যাটি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র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আ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ও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bn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২৭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এ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র 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উ</a:t>
            </a:r>
            <a:r>
              <a:rPr lang="en-US" sz="36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দাহরনঃ</a:t>
            </a:r>
            <a:r>
              <a:rPr lang="bn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endParaRPr lang="en-US" sz="3600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marL="0" indent="0">
              <a:buNone/>
            </a:pP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ম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ৃ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ত      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ম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স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য়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bn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২৪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আ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ও</a:t>
            </a:r>
            <a:r>
              <a:rPr lang="as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bn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২৭</a:t>
            </a:r>
            <a:endParaRPr lang="en-US" sz="3600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marL="0" indent="0">
              <a:buNone/>
            </a:pP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</a:t>
            </a:r>
            <a:r>
              <a:rPr lang="bn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স্ত্রী               দুই কন্যা             পিতা             মাতা</a:t>
            </a: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         </a:t>
            </a:r>
          </a:p>
          <a:p>
            <a:pPr marL="0" indent="0">
              <a:buNone/>
            </a:pPr>
            <a:r>
              <a:rPr lang="en-US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           </a:t>
            </a:r>
            <a:r>
              <a:rPr lang="bn-IN" sz="36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৩                 ১৬                   ৪                  ৪</a:t>
            </a:r>
          </a:p>
          <a:p>
            <a:endParaRPr lang="en-US" dirty="0"/>
          </a:p>
        </p:txBody>
      </p:sp>
      <p:sp>
        <p:nvSpPr>
          <p:cNvPr id="4" name="Minus Sign 3">
            <a:extLst>
              <a:ext uri="{FF2B5EF4-FFF2-40B4-BE49-F238E27FC236}">
                <a16:creationId xmlns:a16="http://schemas.microsoft.com/office/drawing/2014/main" xmlns="" id="{D5CEF440-DA46-4DBD-BD0E-D8779BD73CF6}"/>
              </a:ext>
            </a:extLst>
          </p:cNvPr>
          <p:cNvSpPr/>
          <p:nvPr/>
        </p:nvSpPr>
        <p:spPr>
          <a:xfrm flipV="1">
            <a:off x="678872" y="2701637"/>
            <a:ext cx="11277600" cy="45719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6111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EC5166-0CA1-44EA-8357-3A0E25748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7CA25B-22DE-4C81-9A2A-95E2B5FA0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bn-IN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১।</a:t>
            </a:r>
            <a:r>
              <a:rPr lang="en-US" sz="4800" i="1" dirty="0" err="1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ফুরুজুল</a:t>
            </a:r>
            <a:r>
              <a:rPr lang="en-US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 </a:t>
            </a:r>
            <a:r>
              <a:rPr lang="en-US" sz="4800" i="1" dirty="0" err="1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মু</a:t>
            </a:r>
            <a:r>
              <a:rPr lang="bn-IN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কা</a:t>
            </a:r>
            <a:r>
              <a:rPr lang="en-US" sz="4800" i="1" dirty="0" err="1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দ্দারা</a:t>
            </a:r>
            <a:r>
              <a:rPr lang="bn-IN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 কয়টি ও কি কি?</a:t>
            </a:r>
            <a:r>
              <a:rPr lang="as-IN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 ম</a:t>
            </a:r>
            <a:r>
              <a:rPr lang="en-US" sz="4800" i="1" dirty="0" err="1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াস</a:t>
            </a:r>
            <a:r>
              <a:rPr lang="as-IN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য়</a:t>
            </a:r>
            <a:r>
              <a:rPr lang="en-US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া</a:t>
            </a:r>
            <a:r>
              <a:rPr lang="as-IN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ল</a:t>
            </a:r>
            <a:r>
              <a:rPr lang="en-US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া</a:t>
            </a:r>
            <a:r>
              <a:rPr lang="as-IN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র</a:t>
            </a:r>
            <a:r>
              <a:rPr lang="en-US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 </a:t>
            </a:r>
            <a:r>
              <a:rPr lang="as-IN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ম</a:t>
            </a:r>
            <a:r>
              <a:rPr lang="en-US" sz="4800" i="1" dirty="0" err="1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ূল</a:t>
            </a:r>
            <a:r>
              <a:rPr lang="en-US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 </a:t>
            </a:r>
            <a:r>
              <a:rPr lang="en-US" sz="4800" i="1" dirty="0" err="1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সং</a:t>
            </a:r>
            <a:r>
              <a:rPr lang="as-IN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খ</a:t>
            </a:r>
            <a:r>
              <a:rPr lang="en-US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্</a:t>
            </a:r>
            <a:r>
              <a:rPr lang="as-IN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য</a:t>
            </a:r>
            <a:r>
              <a:rPr lang="en-US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া </a:t>
            </a:r>
            <a:r>
              <a:rPr lang="as-IN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অ</a:t>
            </a:r>
            <a:r>
              <a:rPr lang="en-US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ব</a:t>
            </a:r>
            <a:r>
              <a:rPr lang="as-IN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গ</a:t>
            </a:r>
            <a:r>
              <a:rPr lang="en-US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ত</a:t>
            </a:r>
            <a:r>
              <a:rPr lang="as-IN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ি</a:t>
            </a:r>
            <a:r>
              <a:rPr lang="en-US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র </a:t>
            </a:r>
            <a:r>
              <a:rPr lang="as-IN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স</a:t>
            </a:r>
            <a:r>
              <a:rPr lang="en-US" sz="4800" i="1" dirty="0" err="1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াধারন</a:t>
            </a:r>
            <a:r>
              <a:rPr lang="en-US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 </a:t>
            </a:r>
            <a:r>
              <a:rPr lang="as-IN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স</a:t>
            </a:r>
            <a:r>
              <a:rPr lang="en-US" sz="4800" i="1" dirty="0" err="1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ূত্র</a:t>
            </a:r>
            <a:r>
              <a:rPr lang="en-US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 </a:t>
            </a:r>
            <a:r>
              <a:rPr lang="bn-IN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বর্ননা কর।</a:t>
            </a:r>
          </a:p>
          <a:p>
            <a:pPr marL="0" indent="0">
              <a:buNone/>
            </a:pPr>
            <a:r>
              <a:rPr lang="bn-IN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২।আওল শব্দের শাব্দিক ও পারিভাষিক অর্থ বর্ননা কর।</a:t>
            </a:r>
          </a:p>
          <a:p>
            <a:pPr marL="0" indent="0">
              <a:buNone/>
            </a:pPr>
            <a:r>
              <a:rPr lang="bn-IN" sz="4800" i="1" dirty="0">
                <a:solidFill>
                  <a:srgbClr val="002060"/>
                </a:solidFill>
                <a:latin typeface="AtraiOMJ" panose="00000400000000000000" pitchFamily="2" charset="0"/>
                <a:cs typeface="AtraiOMJ" panose="00000400000000000000" pitchFamily="2" charset="0"/>
              </a:rPr>
              <a:t>৩।মাসয়ালার মূল সংখ্যা  কয়টি ও কি কি? কোন সংখ্যার আওল কত পর্যন্ত হয় বর্ননা কর।</a:t>
            </a:r>
            <a:endParaRPr lang="en-US" sz="4800" i="1" dirty="0">
              <a:solidFill>
                <a:srgbClr val="002060"/>
              </a:solidFill>
              <a:latin typeface="AtraiOMJ" panose="00000400000000000000" pitchFamily="2" charset="0"/>
              <a:cs typeface="AtraiOMJ" panose="00000400000000000000" pitchFamily="2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714321B1-D271-4B6F-8065-35D41EB01338}"/>
              </a:ext>
            </a:extLst>
          </p:cNvPr>
          <p:cNvSpPr/>
          <p:nvPr/>
        </p:nvSpPr>
        <p:spPr>
          <a:xfrm>
            <a:off x="3629891" y="365125"/>
            <a:ext cx="4336473" cy="1460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7200" dirty="0">
                <a:latin typeface="AtraiOMJ" panose="00000400000000000000" pitchFamily="2" charset="0"/>
                <a:cs typeface="AtraiOMJ" panose="00000400000000000000" pitchFamily="2" charset="0"/>
              </a:rPr>
              <a:t>মূল্যায়ন</a:t>
            </a:r>
            <a:endParaRPr lang="en-US" sz="7200" dirty="0">
              <a:latin typeface="AtraiOMJ" panose="00000400000000000000" pitchFamily="2" charset="0"/>
              <a:cs typeface="AtraiOMJ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403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E260F1D-2271-4202-8C05-F7A408E9BA9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4641273"/>
            <a:ext cx="10515600" cy="145886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6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BurigangaSushreeOMJ" panose="01010600010101010101" pitchFamily="2" charset="0"/>
                <a:cs typeface="BurigangaSushreeOMJ" panose="01010600010101010101" pitchFamily="2" charset="0"/>
              </a:rPr>
              <a:t>ধন্যবাদ</a:t>
            </a:r>
            <a:r>
              <a:rPr lang="en-US" sz="9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96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BurigangaSushreeOMJ" panose="01010600010101010101" pitchFamily="2" charset="0"/>
                <a:cs typeface="BurigangaSushreeOMJ" panose="01010600010101010101" pitchFamily="2" charset="0"/>
              </a:rPr>
              <a:t>সবাইকে</a:t>
            </a:r>
            <a:endParaRPr lang="en-US" sz="9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</p:txBody>
      </p:sp>
      <p:pic>
        <p:nvPicPr>
          <p:cNvPr id="1026" name="Picture 2" descr="Image result for à¦«à§à¦²à§à¦° picture">
            <a:extLst>
              <a:ext uri="{FF2B5EF4-FFF2-40B4-BE49-F238E27FC236}">
                <a16:creationId xmlns:a16="http://schemas.microsoft.com/office/drawing/2014/main" xmlns="" id="{BA86DE62-251D-4454-BB9A-EAE958D24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0391" y="144154"/>
            <a:ext cx="6794335" cy="3889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1924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6A7685BE-45CA-4589-AC89-E6811F02E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4648" y="78411"/>
            <a:ext cx="7722704" cy="15714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dirty="0"/>
              <a:t>بسم الله الرحمن الرحيم</a:t>
            </a:r>
            <a:endParaRPr lang="x-none" sz="6600" dirty="0"/>
          </a:p>
        </p:txBody>
      </p:sp>
      <p:pic>
        <p:nvPicPr>
          <p:cNvPr id="5" name="Picture 2" descr="à¦«à¦¾à¦°à¦¾à¦¯à¦¼à§à¦ à¦à¦° à¦à¦¬à¦¿à¦° à¦«à¦²à¦¾à¦«à¦²">
            <a:extLst>
              <a:ext uri="{FF2B5EF4-FFF2-40B4-BE49-F238E27FC236}">
                <a16:creationId xmlns:a16="http://schemas.microsoft.com/office/drawing/2014/main" xmlns="" id="{B000E3EB-7939-4B48-B559-373F633DB37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4503" y="1775792"/>
            <a:ext cx="7722849" cy="5792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2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7B9642-20EA-4BA9-AB6A-7CA441100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127" y="4138930"/>
            <a:ext cx="6625674" cy="2392499"/>
          </a:xfrm>
        </p:spPr>
        <p:txBody>
          <a:bodyPr>
            <a:normAutofit fontScale="90000"/>
          </a:bodyPr>
          <a:lstStyle/>
          <a:p>
            <a:r>
              <a:rPr lang="en-US" sz="7200" i="1" u="sng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/>
            </a:r>
            <a:br>
              <a:rPr lang="en-US" sz="7200" i="1" u="sng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</a:br>
            <a:r>
              <a:rPr lang="en-US" sz="7200" i="1" u="sng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   </a:t>
            </a:r>
            <a:r>
              <a:rPr lang="en-US" sz="7200" i="1" u="sng" dirty="0" err="1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বিষয়</a:t>
            </a:r>
            <a:r>
              <a:rPr lang="en-US" sz="7200" i="1" u="sng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7200" i="1" u="sng" dirty="0" err="1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পরিচিতিঃ</a:t>
            </a:r>
            <a:r>
              <a:rPr lang="en-US" sz="7200" i="1" u="sng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/>
            </a:r>
            <a:br>
              <a:rPr lang="en-US" sz="7200" i="1" u="sng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</a:br>
            <a:r>
              <a:rPr lang="en-US" sz="7200" i="1" u="sng" dirty="0" err="1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বি</a:t>
            </a:r>
            <a:r>
              <a:rPr lang="as-IN" sz="7200" i="1" u="sng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ষ</a:t>
            </a:r>
            <a:r>
              <a:rPr lang="en-US" sz="7200" i="1" u="sng" dirty="0" err="1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য়ের</a:t>
            </a:r>
            <a:r>
              <a:rPr lang="en-US" sz="7200" i="1" u="sng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7200" i="1" u="sng" dirty="0" err="1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নামঃ</a:t>
            </a:r>
            <a:r>
              <a:rPr lang="en-US" sz="7200" i="1" u="sng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7200" dirty="0" err="1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ফারায়েজ</a:t>
            </a:r>
            <a:r>
              <a:rPr lang="en-US" sz="7200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/>
            </a:r>
            <a:br>
              <a:rPr lang="en-US" sz="7200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</a:br>
            <a:r>
              <a:rPr lang="en-US" i="1" u="sng" dirty="0" err="1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অধ্যায়</a:t>
            </a:r>
            <a:r>
              <a:rPr lang="as-IN" i="1" u="sng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ে</a:t>
            </a:r>
            <a:r>
              <a:rPr lang="en-US" i="1" u="sng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র </a:t>
            </a:r>
            <a:r>
              <a:rPr lang="en-US" i="1" u="sng" dirty="0" err="1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নামঃ</a:t>
            </a:r>
            <a:r>
              <a:rPr lang="en-US" i="1" u="sng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বাবু</a:t>
            </a:r>
            <a:r>
              <a:rPr lang="en-US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মা</a:t>
            </a:r>
            <a:r>
              <a:rPr lang="as-IN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খ</a:t>
            </a:r>
            <a:r>
              <a:rPr lang="en-US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া</a:t>
            </a:r>
            <a:r>
              <a:rPr lang="as-IN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র</a:t>
            </a:r>
            <a:r>
              <a:rPr lang="en-US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ে</a:t>
            </a:r>
            <a:r>
              <a:rPr lang="as-IN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জ</a:t>
            </a:r>
            <a:r>
              <a:rPr lang="en-US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ি</a:t>
            </a:r>
            <a:r>
              <a:rPr lang="as-IN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ল</a:t>
            </a:r>
            <a:r>
              <a:rPr lang="en-US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ফ</a:t>
            </a:r>
            <a:r>
              <a:rPr lang="en-US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ু</a:t>
            </a:r>
            <a:r>
              <a:rPr lang="as-IN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র</a:t>
            </a:r>
            <a:r>
              <a:rPr lang="en-US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ু</a:t>
            </a:r>
            <a:r>
              <a:rPr lang="as-IN" dirty="0">
                <a:solidFill>
                  <a:srgbClr val="00206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জ</a:t>
            </a:r>
            <a:r>
              <a:rPr lang="x-none" dirty="0">
                <a:solidFill>
                  <a:srgbClr val="002060"/>
                </a:solidFill>
              </a:rPr>
              <a:t/>
            </a:r>
            <a:br>
              <a:rPr lang="x-none" dirty="0">
                <a:solidFill>
                  <a:srgbClr val="002060"/>
                </a:solidFill>
              </a:rPr>
            </a:br>
            <a:r>
              <a:rPr lang="en-US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/>
            </a:r>
            <a:br>
              <a:rPr lang="en-US" dirty="0">
                <a:latin typeface="BurigangaSushreeOMJ" panose="01010600010101010101" pitchFamily="2" charset="0"/>
                <a:cs typeface="BurigangaSushreeOMJ" panose="01010600010101010101" pitchFamily="2" charset="0"/>
              </a:rPr>
            </a:br>
            <a:endParaRPr lang="x-none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D4E6379F-8CEE-44CC-BA14-A9170272C5CD}"/>
              </a:ext>
            </a:extLst>
          </p:cNvPr>
          <p:cNvSpPr/>
          <p:nvPr/>
        </p:nvSpPr>
        <p:spPr>
          <a:xfrm>
            <a:off x="940904" y="185530"/>
            <a:ext cx="4956313" cy="2777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x-none" sz="6600" dirty="0">
              <a:solidFill>
                <a:srgbClr val="00206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2F5BD6D4-B02F-4A12-B9B1-8DAADF795EE2}"/>
              </a:ext>
            </a:extLst>
          </p:cNvPr>
          <p:cNvSpPr/>
          <p:nvPr/>
        </p:nvSpPr>
        <p:spPr>
          <a:xfrm>
            <a:off x="5363127" y="0"/>
            <a:ext cx="6625674" cy="4138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i="1" u="sng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শিক্ষক</a:t>
            </a:r>
            <a:r>
              <a:rPr lang="en-US" sz="4400" b="1" i="1" u="sng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400" b="1" i="1" u="sng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পরিচিতি</a:t>
            </a:r>
            <a:endParaRPr lang="en-US" sz="4400" b="1" i="1" u="sng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algn="ctr"/>
            <a:r>
              <a:rPr lang="en-US" sz="44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মোঃ</a:t>
            </a:r>
            <a:r>
              <a:rPr lang="en-US" sz="4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4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মোসাদ্দেক</a:t>
            </a:r>
            <a:r>
              <a:rPr lang="en-US" sz="4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4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হোসেন</a:t>
            </a:r>
            <a:endParaRPr lang="en-US" sz="4400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algn="ctr"/>
            <a:r>
              <a:rPr lang="en-US" sz="44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উপাধ্যক্ষ</a:t>
            </a:r>
            <a:endParaRPr lang="en-US" sz="4400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algn="ctr"/>
            <a:r>
              <a:rPr lang="en-US" sz="44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পলাশবাড়ী</a:t>
            </a:r>
            <a:r>
              <a:rPr lang="en-US" sz="4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4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চাঁচাইবাড়ী</a:t>
            </a:r>
            <a:r>
              <a:rPr lang="en-US" sz="4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4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ফাজিল</a:t>
            </a:r>
            <a:r>
              <a:rPr lang="en-US" sz="4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4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মাদ্রাসা</a:t>
            </a:r>
            <a:endParaRPr lang="en-US" sz="4400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  <a:p>
            <a:pPr algn="ctr"/>
            <a:r>
              <a:rPr lang="en-US" sz="44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পোরশা</a:t>
            </a:r>
            <a:r>
              <a:rPr lang="en-US" sz="4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, </a:t>
            </a:r>
            <a:r>
              <a:rPr lang="en-US" sz="44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নওগাঁ</a:t>
            </a:r>
            <a:r>
              <a:rPr lang="en-US" sz="4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।</a:t>
            </a:r>
          </a:p>
          <a:p>
            <a:pPr algn="ctr"/>
            <a:r>
              <a:rPr lang="en-US" sz="44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মোবাইল</a:t>
            </a:r>
            <a:r>
              <a:rPr lang="en-US" sz="4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4400" dirty="0" err="1">
                <a:latin typeface="BurigangaSushreeOMJ" panose="01010600010101010101" pitchFamily="2" charset="0"/>
                <a:cs typeface="BurigangaSushreeOMJ" panose="01010600010101010101" pitchFamily="2" charset="0"/>
              </a:rPr>
              <a:t>নং</a:t>
            </a:r>
            <a:r>
              <a:rPr lang="en-US" sz="4400" dirty="0">
                <a:latin typeface="BurigangaSushreeOMJ" panose="01010600010101010101" pitchFamily="2" charset="0"/>
                <a:cs typeface="BurigangaSushreeOMJ" panose="01010600010101010101" pitchFamily="2" charset="0"/>
              </a:rPr>
              <a:t> ০১৭১৮৮৫৭৪৪৮</a:t>
            </a:r>
            <a:endParaRPr lang="x-none" sz="4400" dirty="0"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29F821B-4AE2-487B-B995-1189FCE3A2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898" y="374926"/>
            <a:ext cx="3711436" cy="4948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502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33945" y="2431472"/>
            <a:ext cx="8697191" cy="33562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bn-IN" sz="3200" b="1" i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3200" b="1" i="1" u="sng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 ফল</a:t>
            </a:r>
          </a:p>
          <a:p>
            <a:pPr algn="just"/>
            <a:r>
              <a:rPr lang="bn-IN" sz="320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মাখারিজুল ফুরুজ অর্থ কী বলতে পারবে। </a:t>
            </a:r>
          </a:p>
          <a:p>
            <a:pPr algn="just"/>
            <a:r>
              <a:rPr lang="bn-IN" sz="320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আওল সম্পর্কে ব্যাখ্যা করতে পারবে।</a:t>
            </a:r>
            <a:endParaRPr lang="en-GB" sz="320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09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6A31D0-8383-4BE2-B3F6-1148E70AE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870" y="365125"/>
            <a:ext cx="10624930" cy="2444336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প</a:t>
            </a:r>
            <a:r>
              <a:rPr lang="as-IN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ব</a:t>
            </a:r>
            <a:r>
              <a:rPr lang="en-US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ি</a:t>
            </a:r>
            <a:r>
              <a:rPr lang="as-IN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ত</a:t>
            </a:r>
            <a:r>
              <a:rPr lang="en-US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্</a:t>
            </a:r>
            <a:r>
              <a:rPr lang="as-IN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র</a:t>
            </a:r>
            <a:r>
              <a:rPr lang="en-US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as-IN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ক</a:t>
            </a:r>
            <a:r>
              <a:rPr lang="en-US" sz="6000" dirty="0" err="1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ুর</a:t>
            </a:r>
            <a:r>
              <a:rPr lang="as-IN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আ</a:t>
            </a:r>
            <a:r>
              <a:rPr lang="en-US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ন</a:t>
            </a:r>
            <a:r>
              <a:rPr lang="as-IN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ে</a:t>
            </a:r>
            <a:r>
              <a:rPr lang="en-US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বর্নিত</a:t>
            </a:r>
            <a:r>
              <a:rPr lang="en-US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অ</a:t>
            </a:r>
            <a:r>
              <a:rPr lang="as-IN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ং</a:t>
            </a:r>
            <a:r>
              <a:rPr lang="en-US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শ </a:t>
            </a:r>
            <a:r>
              <a:rPr lang="en-US" sz="6000" dirty="0" err="1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গুলিকে</a:t>
            </a:r>
            <a:r>
              <a:rPr lang="en-US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ফুরুজুল</a:t>
            </a:r>
            <a:r>
              <a:rPr lang="en-US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মুকেদ্দারা</a:t>
            </a:r>
            <a:r>
              <a:rPr lang="en-US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বলা</a:t>
            </a:r>
            <a:r>
              <a:rPr lang="en-US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হয়,উক্ত</a:t>
            </a:r>
            <a:r>
              <a:rPr lang="en-US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অংশগুলি</a:t>
            </a:r>
            <a:r>
              <a:rPr lang="en-US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দুই</a:t>
            </a:r>
            <a:r>
              <a:rPr lang="en-US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প্রকা্রে</a:t>
            </a:r>
            <a:r>
              <a:rPr lang="en-US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মোট</a:t>
            </a:r>
            <a:r>
              <a:rPr lang="en-US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/>
            </a:r>
            <a:br>
              <a:rPr lang="en-US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</a:br>
            <a:r>
              <a:rPr lang="en-US" sz="6000" dirty="0" err="1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ছয়</a:t>
            </a:r>
            <a:r>
              <a:rPr lang="en-US" sz="6000" dirty="0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BurigangaSushreeOMJ" panose="01010600010101010101" pitchFamily="2" charset="0"/>
                <a:cs typeface="BurigangaSushreeOMJ" panose="01010600010101010101" pitchFamily="2" charset="0"/>
              </a:rPr>
              <a:t>টি।যথাঃ</a:t>
            </a:r>
            <a:endParaRPr lang="x-none" sz="6000" dirty="0">
              <a:solidFill>
                <a:srgbClr val="FF0000"/>
              </a:solidFill>
              <a:latin typeface="BurigangaSushreeOMJ" panose="01010600010101010101" pitchFamily="2" charset="0"/>
              <a:cs typeface="BurigangaSushreeOMJ" panose="01010600010101010101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6ACC8D26-968E-45F0-8641-156EDE76A82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59904" y="1931642"/>
                <a:ext cx="10515600" cy="4351338"/>
              </a:xfrm>
            </p:spPr>
            <p:txBody>
              <a:bodyPr/>
              <a:lstStyle/>
              <a:p>
                <a:endParaRPr lang="en-US" sz="5400" i="1" u="sng" dirty="0">
                  <a:solidFill>
                    <a:srgbClr val="002060"/>
                  </a:solidFill>
                  <a:latin typeface="BurigangaSushreeOMJ" panose="01010600010101010101" pitchFamily="2" charset="0"/>
                  <a:cs typeface="BurigangaSushreeOMJ" panose="01010600010101010101" pitchFamily="2" charset="0"/>
                </a:endParaRPr>
              </a:p>
              <a:p>
                <a:r>
                  <a:rPr lang="en-US" sz="5400" i="1" u="sng" dirty="0">
                    <a:solidFill>
                      <a:srgbClr val="002060"/>
                    </a:solidFill>
                    <a:latin typeface="BurigangaSushreeOMJ" panose="01010600010101010101" pitchFamily="2" charset="0"/>
                    <a:cs typeface="BurigangaSushreeOMJ" panose="01010600010101010101" pitchFamily="2" charset="0"/>
                  </a:rPr>
                  <a:t>প</a:t>
                </a:r>
                <a:r>
                  <a:rPr lang="as-IN" sz="5400" i="1" u="sng" dirty="0">
                    <a:solidFill>
                      <a:srgbClr val="002060"/>
                    </a:solidFill>
                    <a:latin typeface="BurigangaSushreeOMJ" panose="01010600010101010101" pitchFamily="2" charset="0"/>
                    <a:cs typeface="BurigangaSushreeOMJ" panose="01010600010101010101" pitchFamily="2" charset="0"/>
                  </a:rPr>
                  <a:t>্</a:t>
                </a:r>
                <a:r>
                  <a:rPr lang="en-US" sz="5400" i="1" u="sng" dirty="0" err="1">
                    <a:solidFill>
                      <a:srgbClr val="002060"/>
                    </a:solidFill>
                    <a:latin typeface="BurigangaSushreeOMJ" panose="01010600010101010101" pitchFamily="2" charset="0"/>
                    <a:cs typeface="BurigangaSushreeOMJ" panose="01010600010101010101" pitchFamily="2" charset="0"/>
                  </a:rPr>
                  <a:t>রথম</a:t>
                </a:r>
                <a:r>
                  <a:rPr lang="en-US" sz="5400" i="1" u="sng" dirty="0">
                    <a:solidFill>
                      <a:srgbClr val="002060"/>
                    </a:solidFill>
                    <a:latin typeface="BurigangaSushreeOMJ" panose="01010600010101010101" pitchFamily="2" charset="0"/>
                    <a:cs typeface="BurigangaSushreeOMJ" panose="01010600010101010101" pitchFamily="2" charset="0"/>
                  </a:rPr>
                  <a:t> </a:t>
                </a:r>
                <a:r>
                  <a:rPr lang="en-US" sz="5400" i="1" u="sng" dirty="0" err="1">
                    <a:solidFill>
                      <a:srgbClr val="002060"/>
                    </a:solidFill>
                    <a:latin typeface="BurigangaSushreeOMJ" panose="01010600010101010101" pitchFamily="2" charset="0"/>
                    <a:cs typeface="BurigangaSushreeOMJ" panose="01010600010101010101" pitchFamily="2" charset="0"/>
                  </a:rPr>
                  <a:t>শ্রেণীঃ</a:t>
                </a:r>
                <a:r>
                  <a:rPr lang="en-US" sz="5400" i="1" u="sng" dirty="0">
                    <a:solidFill>
                      <a:srgbClr val="002060"/>
                    </a:solidFill>
                    <a:latin typeface="BurigangaSushreeOMJ" panose="01010600010101010101" pitchFamily="2" charset="0"/>
                    <a:cs typeface="BurigangaSushreeOMJ" panose="01010600010101010101" pitchFamily="2" charset="0"/>
                  </a:rPr>
                  <a:t> </a:t>
                </a:r>
                <a:r>
                  <a:rPr lang="en-US" sz="4000" dirty="0" err="1">
                    <a:latin typeface="BurigangaSushreeOMJ" panose="01010600010101010101" pitchFamily="2" charset="0"/>
                    <a:cs typeface="BurigangaSushreeOMJ" panose="01010600010101010101" pitchFamily="2" charset="0"/>
                  </a:rPr>
                  <a:t>অর্ধাংশ</a:t>
                </a:r>
                <a:r>
                  <a:rPr lang="en-US" sz="4000" dirty="0">
                    <a:latin typeface="BurigangaSushreeOMJ" panose="01010600010101010101" pitchFamily="2" charset="0"/>
                    <a:cs typeface="BurigangaSushreeOMJ" panose="01010600010101010101" pitchFamily="2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BurigangaSushreeOMJ" panose="01010600010101010101" pitchFamily="2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BurigangaSushreeOMJ" panose="01010600010101010101" pitchFamily="2" charset="0"/>
                          </a:rPr>
                          <m:t>১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BurigangaSushreeOMJ" panose="01010600010101010101" pitchFamily="2" charset="0"/>
                          </a:rPr>
                          <m:t> 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BurigangaSushreeOMJ" panose="01010600010101010101" pitchFamily="2" charset="0"/>
                          </a:rPr>
                          <m:t>২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cs typeface="BurigangaSushreeOMJ" panose="01010600010101010101" pitchFamily="2" charset="0"/>
                      </a:rPr>
                      <m:t>, 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BurigangaSushreeOMJ" panose="01010600010101010101" pitchFamily="2" charset="0"/>
                      </a:rPr>
                      <m:t>একচতুর্থাংশ</m:t>
                    </m:r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BurigangaSushreeOMJ" panose="01010600010101010101" pitchFamily="2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BurigangaSushreeOMJ" panose="01010600010101010101" pitchFamily="2" charset="0"/>
                          </a:rPr>
                          <m:t>১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BurigangaSushreeOMJ" panose="01010600010101010101" pitchFamily="2" charset="0"/>
                          </a:rPr>
                          <m:t>  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BurigangaSushreeOMJ" panose="01010600010101010101" pitchFamily="2" charset="0"/>
                          </a:rPr>
                          <m:t>৪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cs typeface="BurigangaSushreeOMJ" panose="01010600010101010101" pitchFamily="2" charset="0"/>
                      </a:rPr>
                      <m:t>, 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BurigangaSushreeOMJ" panose="01010600010101010101" pitchFamily="2" charset="0"/>
                      </a:rPr>
                      <m:t>একঅ</m:t>
                    </m:r>
                    <m:r>
                      <a:rPr lang="bn-IN" sz="4000" b="0" i="1" smtClean="0">
                        <a:latin typeface="Cambria Math" panose="02040503050406030204" pitchFamily="18" charset="0"/>
                        <a:cs typeface="BurigangaSushreeOMJ" panose="01010600010101010101" pitchFamily="2" charset="0"/>
                      </a:rPr>
                      <m:t>ষ্ট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BurigangaSushreeOMJ" panose="01010600010101010101" pitchFamily="2" charset="0"/>
                      </a:rPr>
                      <m:t>মাংশ</m:t>
                    </m:r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BurigangaSushreeOMJ" panose="01010600010101010101" pitchFamily="2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BurigangaSushreeOMJ" panose="01010600010101010101" pitchFamily="2" charset="0"/>
                          </a:rPr>
                          <m:t>১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BurigangaSushreeOMJ" panose="01010600010101010101" pitchFamily="2" charset="0"/>
                          </a:rPr>
                          <m:t>৮</m:t>
                        </m:r>
                      </m:den>
                    </m:f>
                  </m:oMath>
                </a14:m>
                <a:endParaRPr lang="en-US" sz="4000" dirty="0">
                  <a:latin typeface="BurigangaSushreeOMJ" panose="01010600010101010101" pitchFamily="2" charset="0"/>
                  <a:cs typeface="BurigangaSushreeOMJ" panose="01010600010101010101" pitchFamily="2" charset="0"/>
                </a:endParaRPr>
              </a:p>
              <a:p>
                <a:r>
                  <a:rPr lang="bn-IN" sz="5400" i="1" u="sng" dirty="0">
                    <a:solidFill>
                      <a:srgbClr val="002060"/>
                    </a:solidFill>
                    <a:latin typeface="+mj-lt"/>
                    <a:cs typeface="BurigangaSushreeOMJ" panose="01010600010101010101" pitchFamily="2" charset="0"/>
                  </a:rPr>
                  <a:t>দ্বি</a:t>
                </a:r>
                <a:r>
                  <a:rPr lang="en-US" sz="5400" i="1" u="sng" dirty="0" err="1">
                    <a:solidFill>
                      <a:srgbClr val="002060"/>
                    </a:solidFill>
                    <a:latin typeface="+mj-lt"/>
                    <a:cs typeface="BurigangaSushreeOMJ" panose="01010600010101010101" pitchFamily="2" charset="0"/>
                  </a:rPr>
                  <a:t>তীয়</a:t>
                </a:r>
                <a:r>
                  <a:rPr lang="en-US" sz="5400" i="1" u="sng" dirty="0">
                    <a:solidFill>
                      <a:srgbClr val="002060"/>
                    </a:solidFill>
                    <a:latin typeface="+mj-lt"/>
                    <a:cs typeface="BurigangaSushreeOMJ" panose="01010600010101010101" pitchFamily="2" charset="0"/>
                  </a:rPr>
                  <a:t> </a:t>
                </a:r>
                <a:r>
                  <a:rPr lang="en-US" sz="5400" i="1" u="sng" dirty="0" err="1">
                    <a:solidFill>
                      <a:srgbClr val="002060"/>
                    </a:solidFill>
                    <a:latin typeface="+mj-lt"/>
                    <a:cs typeface="BurigangaSushreeOMJ" panose="01010600010101010101" pitchFamily="2" charset="0"/>
                  </a:rPr>
                  <a:t>শ্রেণীঃ</a:t>
                </a:r>
                <a:r>
                  <a:rPr lang="en-US" sz="4000" dirty="0">
                    <a:cs typeface="BurigangaSushreeOMJ" panose="01010600010101010101" pitchFamily="2" charset="0"/>
                  </a:rPr>
                  <a:t> </a:t>
                </a:r>
                <a:r>
                  <a:rPr lang="en-US" sz="4000" dirty="0" err="1">
                    <a:cs typeface="BurigangaSushreeOMJ" panose="01010600010101010101" pitchFamily="2" charset="0"/>
                  </a:rPr>
                  <a:t>একতৃতীয়াংশ</a:t>
                </a:r>
                <a:r>
                  <a:rPr lang="en-US" sz="4000" dirty="0">
                    <a:cs typeface="BurigangaSushreeOMJ" panose="01010600010101010101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x-none" sz="4000" i="1" smtClean="0">
                            <a:latin typeface="Cambria Math" panose="02040503050406030204" pitchFamily="18" charset="0"/>
                            <a:cs typeface="BurigangaSushreeOMJ" panose="01010600010101010101" pitchFamily="2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BurigangaSushreeOMJ" panose="01010600010101010101" pitchFamily="2" charset="0"/>
                          </a:rPr>
                          <m:t>১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BurigangaSushreeOMJ" panose="01010600010101010101" pitchFamily="2" charset="0"/>
                          </a:rPr>
                          <m:t>৩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cs typeface="BurigangaSushreeOMJ" panose="01010600010101010101" pitchFamily="2" charset="0"/>
                      </a:rPr>
                      <m:t>, 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BurigangaSushreeOMJ" panose="01010600010101010101" pitchFamily="2" charset="0"/>
                      </a:rPr>
                      <m:t>দুইতৃতীয়াংশ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BurigangaSushreeOMJ" panose="01010600010101010101" pitchFamily="2" charset="0"/>
                      </a:rPr>
                      <m:t> </m:t>
                    </m:r>
                    <m:f>
                      <m:fPr>
                        <m:ctrlPr>
                          <a:rPr lang="x-none" sz="4000" i="1" smtClean="0">
                            <a:latin typeface="Cambria Math" panose="02040503050406030204" pitchFamily="18" charset="0"/>
                            <a:cs typeface="BurigangaSushreeOMJ" panose="01010600010101010101" pitchFamily="2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BurigangaSushreeOMJ" panose="01010600010101010101" pitchFamily="2" charset="0"/>
                          </a:rPr>
                          <m:t>২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BurigangaSushreeOMJ" panose="01010600010101010101" pitchFamily="2" charset="0"/>
                          </a:rPr>
                          <m:t>৩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cs typeface="BurigangaSushreeOMJ" panose="01010600010101010101" pitchFamily="2" charset="0"/>
                      </a:rPr>
                      <m:t>, 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BurigangaSushreeOMJ" panose="01010600010101010101" pitchFamily="2" charset="0"/>
                      </a:rPr>
                      <m:t>একষষ্ঠাংশ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BurigangaSushreeOMJ" panose="01010600010101010101" pitchFamily="2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BurigangaSushreeOMJ" panose="01010600010101010101" pitchFamily="2" charset="0"/>
                          </a:rPr>
                          <m:t>১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BurigangaSushreeOMJ" panose="01010600010101010101" pitchFamily="2" charset="0"/>
                          </a:rPr>
                          <m:t>৬</m:t>
                        </m:r>
                      </m:den>
                    </m:f>
                  </m:oMath>
                </a14:m>
                <a:endParaRPr lang="en-US" sz="4000" dirty="0">
                  <a:latin typeface="BurigangaSushreeOMJ" panose="01010600010101010101" pitchFamily="2" charset="0"/>
                  <a:cs typeface="BurigangaSushreeOMJ" panose="01010600010101010101" pitchFamily="2" charset="0"/>
                </a:endParaRPr>
              </a:p>
              <a:p>
                <a:endParaRPr lang="en-US" sz="4000" dirty="0">
                  <a:latin typeface="BurigangaSushreeOMJ" panose="01010600010101010101" pitchFamily="2" charset="0"/>
                  <a:cs typeface="BurigangaSushreeOMJ" panose="01010600010101010101" pitchFamily="2" charset="0"/>
                </a:endParaRPr>
              </a:p>
              <a:p>
                <a:endParaRPr lang="x-none" dirty="0">
                  <a:latin typeface="BurigangaSushreeOMJ" panose="01010600010101010101" pitchFamily="2" charset="0"/>
                  <a:cs typeface="BurigangaSushreeOMJ" panose="01010600010101010101" pitchFamily="2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ACC8D26-968E-45F0-8641-156EDE76A8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9904" y="1931642"/>
                <a:ext cx="10515600" cy="4351338"/>
              </a:xfrm>
              <a:blipFill>
                <a:blip r:embed="rId2"/>
                <a:stretch>
                  <a:fillRect l="-28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lowchart: Process 5">
            <a:extLst>
              <a:ext uri="{FF2B5EF4-FFF2-40B4-BE49-F238E27FC236}">
                <a16:creationId xmlns:a16="http://schemas.microsoft.com/office/drawing/2014/main" xmlns="" id="{6509BE16-1CC7-40BB-9C98-3D224001EBB0}"/>
              </a:ext>
            </a:extLst>
          </p:cNvPr>
          <p:cNvSpPr/>
          <p:nvPr/>
        </p:nvSpPr>
        <p:spPr>
          <a:xfrm>
            <a:off x="838200" y="4667534"/>
            <a:ext cx="10793896" cy="1825341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err="1">
                <a:latin typeface="BurigangaKamalaOMJ" panose="01010600010101010101" pitchFamily="2" charset="0"/>
                <a:cs typeface="BurigangaKamalaOMJ" panose="01010600010101010101" pitchFamily="2" charset="0"/>
              </a:rPr>
              <a:t>এই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 </a:t>
            </a:r>
            <a:r>
              <a:rPr lang="en-US" sz="3600" dirty="0" err="1">
                <a:latin typeface="BurigangaKamalaOMJ" panose="01010600010101010101" pitchFamily="2" charset="0"/>
                <a:cs typeface="BurigangaKamalaOMJ" panose="01010600010101010101" pitchFamily="2" charset="0"/>
              </a:rPr>
              <a:t>ছয়টি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 স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ং</a:t>
            </a:r>
            <a:r>
              <a:rPr lang="en-US" sz="3600" dirty="0" err="1">
                <a:latin typeface="BurigangaKamalaOMJ" panose="01010600010101010101" pitchFamily="2" charset="0"/>
                <a:cs typeface="BurigangaKamalaOMJ" panose="01010600010101010101" pitchFamily="2" charset="0"/>
              </a:rPr>
              <a:t>খ্যা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র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 </a:t>
            </a:r>
            <a:r>
              <a:rPr lang="en-US" sz="3600" dirty="0" err="1">
                <a:latin typeface="BurigangaKamalaOMJ" panose="01010600010101010101" pitchFamily="2" charset="0"/>
                <a:cs typeface="BurigangaKamalaOMJ" panose="01010600010101010101" pitchFamily="2" charset="0"/>
              </a:rPr>
              <a:t>প্রথম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 </a:t>
            </a:r>
            <a:r>
              <a:rPr lang="en-US" sz="3600" dirty="0" err="1">
                <a:latin typeface="BurigangaKamalaOMJ" panose="01010600010101010101" pitchFamily="2" charset="0"/>
                <a:cs typeface="BurigangaKamalaOMJ" panose="01010600010101010101" pitchFamily="2" charset="0"/>
              </a:rPr>
              <a:t>শ্রেণীর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 </a:t>
            </a:r>
            <a:r>
              <a:rPr lang="en-US" sz="3600" dirty="0" err="1">
                <a:latin typeface="BurigangaKamalaOMJ" panose="01010600010101010101" pitchFamily="2" charset="0"/>
                <a:cs typeface="BurigangaKamalaOMJ" panose="01010600010101010101" pitchFamily="2" charset="0"/>
              </a:rPr>
              <a:t>তিন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ট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ি 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এ</a:t>
            </a:r>
            <a:r>
              <a:rPr lang="en-US" sz="3600" dirty="0" err="1">
                <a:latin typeface="BurigangaKamalaOMJ" panose="01010600010101010101" pitchFamily="2" charset="0"/>
                <a:cs typeface="BurigangaKamalaOMJ" panose="01010600010101010101" pitchFamily="2" charset="0"/>
              </a:rPr>
              <a:t>বং</a:t>
            </a:r>
            <a:r>
              <a:rPr lang="bn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 দ্বি</a:t>
            </a:r>
            <a:r>
              <a:rPr lang="en-US" sz="3600" dirty="0" err="1">
                <a:latin typeface="BurigangaKamalaOMJ" panose="01010600010101010101" pitchFamily="2" charset="0"/>
                <a:cs typeface="BurigangaKamalaOMJ" panose="01010600010101010101" pitchFamily="2" charset="0"/>
              </a:rPr>
              <a:t>তীয়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 </a:t>
            </a:r>
            <a:r>
              <a:rPr lang="en-US" sz="3600" dirty="0" err="1">
                <a:latin typeface="BurigangaKamalaOMJ" panose="01010600010101010101" pitchFamily="2" charset="0"/>
                <a:cs typeface="BurigangaKamalaOMJ" panose="01010600010101010101" pitchFamily="2" charset="0"/>
              </a:rPr>
              <a:t>শ্রেণীর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 </a:t>
            </a:r>
            <a:r>
              <a:rPr lang="en-US" sz="3600" dirty="0" err="1">
                <a:latin typeface="BurigangaKamalaOMJ" panose="01010600010101010101" pitchFamily="2" charset="0"/>
                <a:cs typeface="BurigangaKamalaOMJ" panose="01010600010101010101" pitchFamily="2" charset="0"/>
              </a:rPr>
              <a:t>তিন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ট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ি 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আ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ল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া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দ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া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 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ভ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া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ব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ে-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প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্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র</a:t>
            </a:r>
            <a:r>
              <a:rPr lang="en-US" sz="3600" dirty="0" err="1">
                <a:latin typeface="BurigangaKamalaOMJ" panose="01010600010101010101" pitchFamily="2" charset="0"/>
                <a:cs typeface="BurigangaKamalaOMJ" panose="01010600010101010101" pitchFamily="2" charset="0"/>
              </a:rPr>
              <a:t>থম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 </a:t>
            </a:r>
            <a:r>
              <a:rPr lang="en-US" sz="3600" dirty="0" err="1">
                <a:latin typeface="BurigangaKamalaOMJ" panose="01010600010101010101" pitchFamily="2" charset="0"/>
                <a:cs typeface="BurigangaKamalaOMJ" panose="01010600010101010101" pitchFamily="2" charset="0"/>
              </a:rPr>
              <a:t>থেকে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 </a:t>
            </a:r>
            <a:r>
              <a:rPr lang="en-US" sz="3600" dirty="0" err="1">
                <a:latin typeface="BurigangaKamalaOMJ" panose="01010600010101010101" pitchFamily="2" charset="0"/>
                <a:cs typeface="BurigangaKamalaOMJ" panose="01010600010101010101" pitchFamily="2" charset="0"/>
              </a:rPr>
              <a:t>অর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্</a:t>
            </a:r>
            <a:r>
              <a:rPr lang="en-US" sz="3600" dirty="0" err="1">
                <a:latin typeface="BurigangaKamalaOMJ" panose="01010600010101010101" pitchFamily="2" charset="0"/>
                <a:cs typeface="BurigangaKamalaOMJ" panose="01010600010101010101" pitchFamily="2" charset="0"/>
              </a:rPr>
              <a:t>ধেক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 </a:t>
            </a:r>
            <a:r>
              <a:rPr lang="en-US" sz="3600" dirty="0" err="1">
                <a:latin typeface="BurigangaKamalaOMJ" panose="01010600010101010101" pitchFamily="2" charset="0"/>
                <a:cs typeface="BurigangaKamalaOMJ" panose="01010600010101010101" pitchFamily="2" charset="0"/>
              </a:rPr>
              <a:t>অর্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ধ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ে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ক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 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এ</a:t>
            </a:r>
            <a:r>
              <a:rPr lang="en-US" sz="3600" dirty="0" err="1">
                <a:latin typeface="BurigangaKamalaOMJ" panose="01010600010101010101" pitchFamily="2" charset="0"/>
                <a:cs typeface="BurigangaKamalaOMJ" panose="01010600010101010101" pitchFamily="2" charset="0"/>
              </a:rPr>
              <a:t>বং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 </a:t>
            </a:r>
            <a:r>
              <a:rPr lang="en-US" sz="3600" dirty="0" err="1">
                <a:latin typeface="BurigangaKamalaOMJ" panose="01010600010101010101" pitchFamily="2" charset="0"/>
                <a:cs typeface="BurigangaKamalaOMJ" panose="01010600010101010101" pitchFamily="2" charset="0"/>
              </a:rPr>
              <a:t>শে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ষ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ে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র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 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দ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ি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ক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 </a:t>
            </a:r>
            <a:r>
              <a:rPr lang="en-US" sz="3600" dirty="0" err="1">
                <a:latin typeface="BurigangaKamalaOMJ" panose="01010600010101010101" pitchFamily="2" charset="0"/>
                <a:cs typeface="BurigangaKamalaOMJ" panose="01010600010101010101" pitchFamily="2" charset="0"/>
              </a:rPr>
              <a:t>থে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ক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ে</a:t>
            </a:r>
            <a:r>
              <a:rPr lang="bn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 দ্বি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গ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ু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ন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 </a:t>
            </a:r>
            <a:r>
              <a:rPr lang="bn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দ্বি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গ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ু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ন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 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হ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ি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স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া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ব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ে 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হ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ব</a:t>
            </a:r>
            <a:r>
              <a:rPr lang="as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ে</a:t>
            </a:r>
            <a:r>
              <a:rPr lang="en-US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।</a:t>
            </a:r>
            <a:r>
              <a:rPr lang="bn-IN" sz="3600" dirty="0">
                <a:latin typeface="BurigangaKamalaOMJ" panose="01010600010101010101" pitchFamily="2" charset="0"/>
                <a:cs typeface="BurigangaKamalaOMJ" panose="01010600010101010101" pitchFamily="2" charset="0"/>
              </a:rPr>
              <a:t> </a:t>
            </a:r>
            <a:endParaRPr lang="x-none" sz="3600" dirty="0"/>
          </a:p>
        </p:txBody>
      </p:sp>
    </p:spTree>
    <p:extLst>
      <p:ext uri="{BB962C8B-B14F-4D97-AF65-F5344CB8AC3E}">
        <p14:creationId xmlns:p14="http://schemas.microsoft.com/office/powerpoint/2010/main" val="3395011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08603E-12D9-4C25-81EC-CA843101A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822" y="627933"/>
            <a:ext cx="10712355" cy="2500905"/>
          </a:xfrm>
        </p:spPr>
        <p:txBody>
          <a:bodyPr/>
          <a:lstStyle/>
          <a:p>
            <a:r>
              <a:rPr lang="x-none" dirty="0"/>
              <a:t/>
            </a:r>
            <a:br>
              <a:rPr lang="x-none" dirty="0"/>
            </a:br>
            <a:r>
              <a:rPr lang="x-none" dirty="0"/>
              <a:t/>
            </a:r>
            <a:br>
              <a:rPr lang="x-none" dirty="0"/>
            </a:br>
            <a:endParaRPr lang="x-none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FCE39829-49B2-4C3A-8DE1-A580D1D55E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1314603"/>
              </p:ext>
            </p:extLst>
          </p:nvPr>
        </p:nvGraphicFramePr>
        <p:xfrm>
          <a:off x="641445" y="3002507"/>
          <a:ext cx="10712355" cy="317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3D631BB7-8EB0-402F-9C63-7952635E1EF4}"/>
              </a:ext>
            </a:extLst>
          </p:cNvPr>
          <p:cNvGrpSpPr/>
          <p:nvPr/>
        </p:nvGrpSpPr>
        <p:grpSpPr>
          <a:xfrm>
            <a:off x="3919760" y="2023873"/>
            <a:ext cx="1653169" cy="3333683"/>
            <a:chOff x="168761" y="2256756"/>
            <a:chExt cx="1653169" cy="3333683"/>
          </a:xfrm>
          <a:scene3d>
            <a:camera prst="orthographicFront"/>
            <a:lightRig rig="flat" dir="t"/>
          </a:scene3d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xmlns="" id="{8A40E7B2-1133-4066-B07A-A31F8EAAFE68}"/>
                </a:ext>
              </a:extLst>
            </p:cNvPr>
            <p:cNvSpPr/>
            <p:nvPr/>
          </p:nvSpPr>
          <p:spPr>
            <a:xfrm>
              <a:off x="206708" y="2256756"/>
              <a:ext cx="1615222" cy="2063396"/>
            </a:xfrm>
            <a:prstGeom prst="roundRect">
              <a:avLst>
                <a:gd name="adj" fmla="val 10000"/>
              </a:avLst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bn-IN" sz="7200" dirty="0">
                  <a:latin typeface="BurigangaSushreeOMJ" panose="01010600010101010101" pitchFamily="2" charset="0"/>
                  <a:cs typeface="BurigangaSushreeOMJ" panose="01010600010101010101" pitchFamily="2" charset="0"/>
                </a:rPr>
                <a:t>  </a:t>
              </a:r>
              <a:r>
                <a:rPr lang="bn-IN" sz="8800" dirty="0">
                  <a:latin typeface="BurigangaSushreeOMJ" panose="01010600010101010101" pitchFamily="2" charset="0"/>
                  <a:cs typeface="BurigangaSushreeOMJ" panose="01010600010101010101" pitchFamily="2" charset="0"/>
                </a:rPr>
                <a:t>৩</a:t>
              </a:r>
              <a:endParaRPr lang="en-US" sz="8800" dirty="0"/>
            </a:p>
          </p:txBody>
        </p:sp>
        <p:sp>
          <p:nvSpPr>
            <p:cNvPr id="7" name="Rectangle: Rounded Corners 4">
              <a:extLst>
                <a:ext uri="{FF2B5EF4-FFF2-40B4-BE49-F238E27FC236}">
                  <a16:creationId xmlns:a16="http://schemas.microsoft.com/office/drawing/2014/main" xmlns="" id="{70DBC677-05E6-4788-8FAB-2DCB4D336E4C}"/>
                </a:ext>
              </a:extLst>
            </p:cNvPr>
            <p:cNvSpPr txBox="1"/>
            <p:nvPr/>
          </p:nvSpPr>
          <p:spPr>
            <a:xfrm>
              <a:off x="168761" y="3621659"/>
              <a:ext cx="1520606" cy="19687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1760" tIns="83820" rIns="111760" bIns="83820" numCol="1" spcCol="1270" anchor="ctr" anchorCtr="0">
              <a:noAutofit/>
            </a:bodyPr>
            <a:lstStyle/>
            <a:p>
              <a:pPr marL="0" lvl="0" indent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9600" kern="1200" dirty="0">
                  <a:latin typeface="BurigangaSushreeOMJ" panose="01010600010101010101" pitchFamily="2" charset="0"/>
                  <a:cs typeface="BurigangaSushreeOMJ" panose="01010600010101010101" pitchFamily="2" charset="0"/>
                </a:rPr>
                <a:t>৩</a:t>
              </a:r>
              <a:endParaRPr lang="x-none" sz="9600" kern="1200" dirty="0">
                <a:latin typeface="BurigangaSushreeOMJ" panose="01010600010101010101" pitchFamily="2" charset="0"/>
                <a:cs typeface="BurigangaSushreeOMJ" panose="01010600010101010101" pitchFamily="2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B86E9FB1-7487-4826-A599-968BA8E3CBDE}"/>
              </a:ext>
            </a:extLst>
          </p:cNvPr>
          <p:cNvGrpSpPr/>
          <p:nvPr/>
        </p:nvGrpSpPr>
        <p:grpSpPr>
          <a:xfrm>
            <a:off x="2003683" y="1997159"/>
            <a:ext cx="1615222" cy="2063396"/>
            <a:chOff x="332513" y="2242397"/>
            <a:chExt cx="1615222" cy="2063396"/>
          </a:xfrm>
          <a:scene3d>
            <a:camera prst="orthographicFront"/>
            <a:lightRig rig="flat" dir="t"/>
          </a:scene3d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xmlns="" id="{272A31FD-75FD-424A-A76A-5A98498DD7C3}"/>
                </a:ext>
              </a:extLst>
            </p:cNvPr>
            <p:cNvSpPr/>
            <p:nvPr/>
          </p:nvSpPr>
          <p:spPr>
            <a:xfrm>
              <a:off x="332513" y="2242397"/>
              <a:ext cx="1615222" cy="2063396"/>
            </a:xfrm>
            <a:prstGeom prst="roundRect">
              <a:avLst>
                <a:gd name="adj" fmla="val 10000"/>
              </a:avLst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tangle: Rounded Corners 4">
              <a:extLst>
                <a:ext uri="{FF2B5EF4-FFF2-40B4-BE49-F238E27FC236}">
                  <a16:creationId xmlns:a16="http://schemas.microsoft.com/office/drawing/2014/main" xmlns="" id="{90C5A029-5CC8-41A2-B750-A8C5F2664F29}"/>
                </a:ext>
              </a:extLst>
            </p:cNvPr>
            <p:cNvSpPr txBox="1"/>
            <p:nvPr/>
          </p:nvSpPr>
          <p:spPr>
            <a:xfrm>
              <a:off x="400649" y="2242397"/>
              <a:ext cx="1520606" cy="19687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1760" tIns="83820" rIns="111760" bIns="83820" numCol="1" spcCol="1270" anchor="ctr" anchorCtr="0">
              <a:noAutofit/>
            </a:bodyPr>
            <a:lstStyle/>
            <a:p>
              <a:pPr marL="0" lvl="0" indent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9600" kern="1200" dirty="0">
                  <a:latin typeface="BurigangaSushreeOMJ" panose="01010600010101010101" pitchFamily="2" charset="0"/>
                  <a:cs typeface="BurigangaSushreeOMJ" panose="01010600010101010101" pitchFamily="2" charset="0"/>
                </a:rPr>
                <a:t>২</a:t>
              </a:r>
              <a:endParaRPr lang="x-none" sz="9600" kern="1200" dirty="0">
                <a:latin typeface="BurigangaSushreeOMJ" panose="01010600010101010101" pitchFamily="2" charset="0"/>
                <a:cs typeface="BurigangaSushreeOMJ" panose="01010600010101010101" pitchFamily="2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5B1BED0D-F9D1-445D-9AAA-3D4A2A3F4D76}"/>
              </a:ext>
            </a:extLst>
          </p:cNvPr>
          <p:cNvGrpSpPr/>
          <p:nvPr/>
        </p:nvGrpSpPr>
        <p:grpSpPr>
          <a:xfrm>
            <a:off x="5837006" y="2051490"/>
            <a:ext cx="1662530" cy="2063396"/>
            <a:chOff x="207656" y="952336"/>
            <a:chExt cx="1662530" cy="2063396"/>
          </a:xfrm>
          <a:scene3d>
            <a:camera prst="orthographicFront"/>
            <a:lightRig rig="flat" dir="t"/>
          </a:scene3d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xmlns="" id="{250DA9D3-F6A2-4CDF-8B4B-F1DE595F2DE6}"/>
                </a:ext>
              </a:extLst>
            </p:cNvPr>
            <p:cNvSpPr/>
            <p:nvPr/>
          </p:nvSpPr>
          <p:spPr>
            <a:xfrm>
              <a:off x="207656" y="952336"/>
              <a:ext cx="1615222" cy="2063396"/>
            </a:xfrm>
            <a:prstGeom prst="roundRect">
              <a:avLst>
                <a:gd name="adj" fmla="val 10000"/>
              </a:avLst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ctangle: Rounded Corners 4">
              <a:extLst>
                <a:ext uri="{FF2B5EF4-FFF2-40B4-BE49-F238E27FC236}">
                  <a16:creationId xmlns:a16="http://schemas.microsoft.com/office/drawing/2014/main" xmlns="" id="{0538F9AB-4E7E-413F-B00B-C1B35FE7C8B5}"/>
                </a:ext>
              </a:extLst>
            </p:cNvPr>
            <p:cNvSpPr txBox="1"/>
            <p:nvPr/>
          </p:nvSpPr>
          <p:spPr>
            <a:xfrm>
              <a:off x="254964" y="1020728"/>
              <a:ext cx="1615222" cy="194769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1760" tIns="83820" rIns="111760" bIns="83820" numCol="1" spcCol="1270" anchor="ctr" anchorCtr="0">
              <a:noAutofit/>
            </a:bodyPr>
            <a:lstStyle/>
            <a:p>
              <a:pPr marL="0" lvl="0" indent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9600" kern="1200" dirty="0">
                  <a:latin typeface="BurigangaSushreeOMJ" panose="01010600010101010101" pitchFamily="2" charset="0"/>
                  <a:cs typeface="BurigangaSushreeOMJ" panose="01010600010101010101" pitchFamily="2" charset="0"/>
                </a:rPr>
                <a:t>৪</a:t>
              </a:r>
              <a:endParaRPr lang="x-none" sz="9600" kern="1200" dirty="0">
                <a:latin typeface="BurigangaSushreeOMJ" panose="01010600010101010101" pitchFamily="2" charset="0"/>
                <a:cs typeface="BurigangaSushreeOMJ" panose="01010600010101010101" pitchFamily="2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3461D1C0-610F-4E8D-98A8-CAA2BF53FC63}"/>
              </a:ext>
            </a:extLst>
          </p:cNvPr>
          <p:cNvGrpSpPr/>
          <p:nvPr/>
        </p:nvGrpSpPr>
        <p:grpSpPr>
          <a:xfrm>
            <a:off x="7143477" y="4346522"/>
            <a:ext cx="2291772" cy="2195762"/>
            <a:chOff x="1341308" y="2110968"/>
            <a:chExt cx="1663977" cy="2063396"/>
          </a:xfrm>
          <a:scene3d>
            <a:camera prst="orthographicFront"/>
            <a:lightRig rig="flat" dir="t"/>
          </a:scene3d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xmlns="" id="{9D78820C-A843-48A8-95DA-421093F85558}"/>
                </a:ext>
              </a:extLst>
            </p:cNvPr>
            <p:cNvSpPr/>
            <p:nvPr/>
          </p:nvSpPr>
          <p:spPr>
            <a:xfrm>
              <a:off x="1390063" y="2110968"/>
              <a:ext cx="1615222" cy="2063396"/>
            </a:xfrm>
            <a:prstGeom prst="roundRect">
              <a:avLst>
                <a:gd name="adj" fmla="val 10000"/>
              </a:avLst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6" name="Rectangle: Rounded Corners 4">
              <a:extLst>
                <a:ext uri="{FF2B5EF4-FFF2-40B4-BE49-F238E27FC236}">
                  <a16:creationId xmlns:a16="http://schemas.microsoft.com/office/drawing/2014/main" xmlns="" id="{7EED87E7-7572-4AB3-A77E-2BD07FDC0D4E}"/>
                </a:ext>
              </a:extLst>
            </p:cNvPr>
            <p:cNvSpPr txBox="1"/>
            <p:nvPr/>
          </p:nvSpPr>
          <p:spPr>
            <a:xfrm>
              <a:off x="1341308" y="2132585"/>
              <a:ext cx="1520606" cy="19687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1760" tIns="83820" rIns="111760" bIns="83820" numCol="1" spcCol="1270" anchor="ctr" anchorCtr="0">
              <a:noAutofit/>
            </a:bodyPr>
            <a:lstStyle/>
            <a:p>
              <a:pPr marL="0" lvl="0" indent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9600" kern="1200" dirty="0">
                  <a:latin typeface="BurigangaSushreeOMJ" panose="01010600010101010101" pitchFamily="2" charset="0"/>
                  <a:cs typeface="BurigangaSushreeOMJ" panose="01010600010101010101" pitchFamily="2" charset="0"/>
                </a:rPr>
                <a:t>২</a:t>
              </a:r>
              <a:r>
                <a:rPr lang="as-IN" sz="9600" kern="1200" dirty="0">
                  <a:latin typeface="BurigangaSushreeOMJ" panose="01010600010101010101" pitchFamily="2" charset="0"/>
                  <a:cs typeface="BurigangaSushreeOMJ" panose="01010600010101010101" pitchFamily="2" charset="0"/>
                </a:rPr>
                <a:t>৪</a:t>
              </a:r>
              <a:r>
                <a:rPr lang="bn-IN" sz="9600" kern="1200" dirty="0">
                  <a:latin typeface="BurigangaSushreeOMJ" panose="01010600010101010101" pitchFamily="2" charset="0"/>
                  <a:cs typeface="BurigangaSushreeOMJ" panose="01010600010101010101" pitchFamily="2" charset="0"/>
                </a:rPr>
                <a:t> </a:t>
              </a:r>
              <a:endParaRPr lang="x-none" sz="9600" kern="1200" dirty="0">
                <a:latin typeface="BurigangaSushreeOMJ" panose="01010600010101010101" pitchFamily="2" charset="0"/>
                <a:cs typeface="BurigangaSushreeOMJ" panose="01010600010101010101" pitchFamily="2" charset="0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24CFCFA9-BB2B-4FCA-8FB0-EF47FC3D83BE}"/>
              </a:ext>
            </a:extLst>
          </p:cNvPr>
          <p:cNvGrpSpPr/>
          <p:nvPr/>
        </p:nvGrpSpPr>
        <p:grpSpPr>
          <a:xfrm>
            <a:off x="7716305" y="1876099"/>
            <a:ext cx="2175817" cy="2252816"/>
            <a:chOff x="2955947" y="-1321244"/>
            <a:chExt cx="2175817" cy="2252816"/>
          </a:xfrm>
          <a:scene3d>
            <a:camera prst="orthographicFront"/>
            <a:lightRig rig="flat" dir="t"/>
          </a:scene3d>
        </p:grpSpPr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xmlns="" id="{89CB06B2-3096-4052-BAF9-815BBE7FAAFC}"/>
                </a:ext>
              </a:extLst>
            </p:cNvPr>
            <p:cNvSpPr/>
            <p:nvPr/>
          </p:nvSpPr>
          <p:spPr>
            <a:xfrm>
              <a:off x="2955947" y="-1131824"/>
              <a:ext cx="1615222" cy="2063396"/>
            </a:xfrm>
            <a:prstGeom prst="roundRect">
              <a:avLst>
                <a:gd name="adj" fmla="val 10000"/>
              </a:avLst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en-US" sz="8800" dirty="0"/>
                <a:t> </a:t>
              </a:r>
              <a:r>
                <a:rPr lang="en-US" sz="8800" dirty="0">
                  <a:latin typeface="BurigangaSushreeOMJ" panose="01010600010101010101" pitchFamily="2" charset="0"/>
                  <a:cs typeface="BurigangaSushreeOMJ" panose="01010600010101010101" pitchFamily="2" charset="0"/>
                </a:rPr>
                <a:t>৬</a:t>
              </a:r>
              <a:endParaRPr lang="x-none" sz="8800" dirty="0">
                <a:latin typeface="BurigangaSushreeOMJ" panose="01010600010101010101" pitchFamily="2" charset="0"/>
                <a:cs typeface="BurigangaSushreeOMJ" panose="01010600010101010101" pitchFamily="2" charset="0"/>
              </a:endParaRPr>
            </a:p>
          </p:txBody>
        </p:sp>
        <p:sp>
          <p:nvSpPr>
            <p:cNvPr id="19" name="Rectangle: Rounded Corners 4">
              <a:extLst>
                <a:ext uri="{FF2B5EF4-FFF2-40B4-BE49-F238E27FC236}">
                  <a16:creationId xmlns:a16="http://schemas.microsoft.com/office/drawing/2014/main" xmlns="" id="{9181FA83-A5BF-426A-8DCE-58AF49846CF9}"/>
                </a:ext>
              </a:extLst>
            </p:cNvPr>
            <p:cNvSpPr txBox="1"/>
            <p:nvPr/>
          </p:nvSpPr>
          <p:spPr>
            <a:xfrm>
              <a:off x="3611158" y="-1321244"/>
              <a:ext cx="1520606" cy="19687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1760" tIns="83820" rIns="111760" bIns="83820" numCol="1" spcCol="1270" anchor="ctr" anchorCtr="0">
              <a:noAutofit/>
            </a:bodyPr>
            <a:lstStyle/>
            <a:p>
              <a:pPr marL="0" lvl="0" indent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x-none" sz="4400" kern="1200" dirty="0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xmlns="" id="{018F2496-6257-4FF1-9553-2591370450EB}"/>
              </a:ext>
            </a:extLst>
          </p:cNvPr>
          <p:cNvGrpSpPr/>
          <p:nvPr/>
        </p:nvGrpSpPr>
        <p:grpSpPr>
          <a:xfrm>
            <a:off x="4423743" y="4345068"/>
            <a:ext cx="2220874" cy="2198669"/>
            <a:chOff x="207656" y="952336"/>
            <a:chExt cx="1690638" cy="2063396"/>
          </a:xfrm>
          <a:scene3d>
            <a:camera prst="orthographicFront"/>
            <a:lightRig rig="flat" dir="t"/>
          </a:scene3d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xmlns="" id="{6A6EEFAB-BD98-492B-98D0-5F7DF80CCAC2}"/>
                </a:ext>
              </a:extLst>
            </p:cNvPr>
            <p:cNvSpPr/>
            <p:nvPr/>
          </p:nvSpPr>
          <p:spPr>
            <a:xfrm>
              <a:off x="207656" y="952336"/>
              <a:ext cx="1615222" cy="2063396"/>
            </a:xfrm>
            <a:prstGeom prst="roundRect">
              <a:avLst>
                <a:gd name="adj" fmla="val 10000"/>
              </a:avLst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ectangle: Rounded Corners 4">
              <a:extLst>
                <a:ext uri="{FF2B5EF4-FFF2-40B4-BE49-F238E27FC236}">
                  <a16:creationId xmlns:a16="http://schemas.microsoft.com/office/drawing/2014/main" xmlns="" id="{185283F9-3AA6-451F-987C-041270D6A984}"/>
                </a:ext>
              </a:extLst>
            </p:cNvPr>
            <p:cNvSpPr txBox="1"/>
            <p:nvPr/>
          </p:nvSpPr>
          <p:spPr>
            <a:xfrm>
              <a:off x="377688" y="1014725"/>
              <a:ext cx="1520606" cy="19687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1760" tIns="83820" rIns="111760" bIns="83820" numCol="1" spcCol="1270" anchor="ctr" anchorCtr="0">
              <a:noAutofit/>
            </a:bodyPr>
            <a:lstStyle/>
            <a:p>
              <a:pPr marL="0" lvl="0" indent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9600" kern="1200" dirty="0">
                  <a:latin typeface="BurigangaSushreeOMJ" panose="01010600010101010101" pitchFamily="2" charset="0"/>
                  <a:cs typeface="BurigangaSushreeOMJ" panose="01010600010101010101" pitchFamily="2" charset="0"/>
                </a:rPr>
                <a:t>১</a:t>
              </a:r>
              <a:r>
                <a:rPr lang="as-IN" sz="9600" kern="1200" dirty="0">
                  <a:latin typeface="BurigangaSushreeOMJ" panose="01010600010101010101" pitchFamily="2" charset="0"/>
                  <a:cs typeface="BurigangaSushreeOMJ" panose="01010600010101010101" pitchFamily="2" charset="0"/>
                </a:rPr>
                <a:t>২</a:t>
              </a:r>
              <a:endParaRPr lang="x-none" sz="9600" kern="1200" dirty="0">
                <a:latin typeface="BurigangaSushreeOMJ" panose="01010600010101010101" pitchFamily="2" charset="0"/>
                <a:cs typeface="BurigangaSushreeOMJ" panose="01010600010101010101" pitchFamily="2" charset="0"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709752D4-7D29-4737-9271-18707D5327E8}"/>
              </a:ext>
            </a:extLst>
          </p:cNvPr>
          <p:cNvGrpSpPr/>
          <p:nvPr/>
        </p:nvGrpSpPr>
        <p:grpSpPr>
          <a:xfrm>
            <a:off x="1901110" y="4323765"/>
            <a:ext cx="1972798" cy="2285658"/>
            <a:chOff x="207656" y="952336"/>
            <a:chExt cx="1615222" cy="2133047"/>
          </a:xfrm>
          <a:scene3d>
            <a:camera prst="orthographicFront"/>
            <a:lightRig rig="flat" dir="t"/>
          </a:scene3d>
        </p:grpSpPr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xmlns="" id="{1A93CBF8-4DE6-4DE6-9072-28065D5EABD4}"/>
                </a:ext>
              </a:extLst>
            </p:cNvPr>
            <p:cNvSpPr/>
            <p:nvPr/>
          </p:nvSpPr>
          <p:spPr>
            <a:xfrm>
              <a:off x="207656" y="952336"/>
              <a:ext cx="1615222" cy="2063396"/>
            </a:xfrm>
            <a:prstGeom prst="roundRect">
              <a:avLst>
                <a:gd name="adj" fmla="val 10000"/>
              </a:avLst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ectangle: Rounded Corners 4">
              <a:extLst>
                <a:ext uri="{FF2B5EF4-FFF2-40B4-BE49-F238E27FC236}">
                  <a16:creationId xmlns:a16="http://schemas.microsoft.com/office/drawing/2014/main" xmlns="" id="{611DBB7A-EA4E-418F-AC57-377566D46AF2}"/>
                </a:ext>
              </a:extLst>
            </p:cNvPr>
            <p:cNvSpPr txBox="1"/>
            <p:nvPr/>
          </p:nvSpPr>
          <p:spPr>
            <a:xfrm>
              <a:off x="302272" y="1116603"/>
              <a:ext cx="1520606" cy="19687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1760" tIns="83820" rIns="111760" bIns="83820" numCol="1" spcCol="1270" anchor="ctr" anchorCtr="0">
              <a:noAutofit/>
            </a:bodyPr>
            <a:lstStyle/>
            <a:p>
              <a:pPr marL="0" lvl="0" indent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9600" kern="1200" dirty="0">
                  <a:latin typeface="BurigangaSushreeOMJ" panose="01010600010101010101" pitchFamily="2" charset="0"/>
                  <a:cs typeface="BurigangaSushreeOMJ" panose="01010600010101010101" pitchFamily="2" charset="0"/>
                </a:rPr>
                <a:t>৮</a:t>
              </a:r>
              <a:endParaRPr lang="x-none" sz="9600" kern="1200" dirty="0">
                <a:latin typeface="BurigangaSushreeOMJ" panose="01010600010101010101" pitchFamily="2" charset="0"/>
                <a:cs typeface="BurigangaSushreeOMJ" panose="01010600010101010101" pitchFamily="2" charset="0"/>
              </a:endParaRP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88F68D25-6FF3-4829-825C-55C21ED77BEE}"/>
              </a:ext>
            </a:extLst>
          </p:cNvPr>
          <p:cNvSpPr/>
          <p:nvPr/>
        </p:nvSpPr>
        <p:spPr>
          <a:xfrm>
            <a:off x="942109" y="457200"/>
            <a:ext cx="10712355" cy="14306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i="1" u="sng" dirty="0" err="1">
                <a:solidFill>
                  <a:srgbClr val="FFC000"/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অং</a:t>
            </a:r>
            <a:r>
              <a:rPr lang="as-IN" sz="6600" b="1" i="1" u="sng" dirty="0">
                <a:solidFill>
                  <a:srgbClr val="FFC000"/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শ</a:t>
            </a:r>
            <a:r>
              <a:rPr lang="en-US" sz="6600" b="1" i="1" u="sng" dirty="0">
                <a:solidFill>
                  <a:srgbClr val="FFC000"/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as-IN" sz="6600" b="1" i="1" u="sng" dirty="0">
                <a:solidFill>
                  <a:srgbClr val="FFC000"/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ন</a:t>
            </a:r>
            <a:r>
              <a:rPr lang="en-US" sz="6600" b="1" i="1" u="sng" dirty="0" err="1">
                <a:solidFill>
                  <a:srgbClr val="FFC000"/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িরুপন</a:t>
            </a:r>
            <a:r>
              <a:rPr lang="as-IN" sz="6600" b="1" i="1" u="sng" dirty="0">
                <a:solidFill>
                  <a:srgbClr val="FFC000"/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ক</a:t>
            </a:r>
            <a:r>
              <a:rPr lang="en-US" sz="6600" b="1" i="1" u="sng" dirty="0">
                <a:solidFill>
                  <a:srgbClr val="FFC000"/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া</a:t>
            </a:r>
            <a:r>
              <a:rPr lang="as-IN" sz="6600" b="1" i="1" u="sng" dirty="0">
                <a:solidFill>
                  <a:srgbClr val="FFC000"/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র</a:t>
            </a:r>
            <a:r>
              <a:rPr lang="en-US" sz="6600" b="1" i="1" u="sng" dirty="0">
                <a:solidFill>
                  <a:srgbClr val="FFC000"/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ী </a:t>
            </a:r>
            <a:r>
              <a:rPr lang="as-IN" sz="6600" b="1" i="1" u="sng" dirty="0">
                <a:solidFill>
                  <a:srgbClr val="FFC000"/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স</a:t>
            </a:r>
            <a:r>
              <a:rPr lang="en-US" sz="6600" b="1" i="1" u="sng" dirty="0" err="1">
                <a:solidFill>
                  <a:srgbClr val="FFC000"/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ংখ্যা</a:t>
            </a:r>
            <a:r>
              <a:rPr lang="en-US" sz="6600" b="1" i="1" u="sng" dirty="0">
                <a:solidFill>
                  <a:srgbClr val="FFC000"/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6600" b="1" i="1" u="sng" dirty="0" err="1">
                <a:solidFill>
                  <a:srgbClr val="FFC000"/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মোট</a:t>
            </a:r>
            <a:r>
              <a:rPr lang="en-US" sz="6600" b="1" i="1" u="sng" dirty="0">
                <a:solidFill>
                  <a:srgbClr val="FFC000"/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6600" b="1" i="1" u="sng" dirty="0" err="1">
                <a:solidFill>
                  <a:srgbClr val="FFC000"/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সাতটি</a:t>
            </a:r>
            <a:r>
              <a:rPr lang="en-US" sz="6600" b="1" i="1" u="sng" dirty="0">
                <a:solidFill>
                  <a:srgbClr val="FFC000"/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।</a:t>
            </a:r>
            <a:endParaRPr lang="en-US" sz="6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16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66DBB59-1313-409C-B99D-98B2690CB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5964" y="110836"/>
            <a:ext cx="10397836" cy="6066127"/>
          </a:xfrm>
        </p:spPr>
        <p:txBody>
          <a:bodyPr>
            <a:normAutofit fontScale="92500" lnSpcReduction="10000"/>
          </a:bodyPr>
          <a:lstStyle/>
          <a:p>
            <a:r>
              <a:rPr lang="en-US" sz="6600" b="1" i="1" u="sng" dirty="0" err="1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অং</a:t>
            </a:r>
            <a:r>
              <a:rPr lang="as-IN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শ</a:t>
            </a:r>
            <a:r>
              <a:rPr lang="en-US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as-IN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ন</a:t>
            </a:r>
            <a:r>
              <a:rPr lang="en-US" sz="6600" b="1" i="1" u="sng" dirty="0" err="1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িরুপন</a:t>
            </a:r>
            <a:r>
              <a:rPr lang="as-IN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ক</a:t>
            </a:r>
            <a:r>
              <a:rPr lang="en-US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া</a:t>
            </a:r>
            <a:r>
              <a:rPr lang="as-IN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র</a:t>
            </a:r>
            <a:r>
              <a:rPr lang="en-US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ী </a:t>
            </a:r>
            <a:r>
              <a:rPr lang="as-IN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স</a:t>
            </a:r>
            <a:r>
              <a:rPr lang="en-US" sz="6600" b="1" i="1" u="sng" dirty="0" err="1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ংখ্যা</a:t>
            </a:r>
            <a:r>
              <a:rPr lang="en-US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/</a:t>
            </a:r>
            <a:r>
              <a:rPr lang="as-IN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ম</a:t>
            </a:r>
            <a:r>
              <a:rPr lang="en-US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া</a:t>
            </a:r>
            <a:r>
              <a:rPr lang="as-IN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স</a:t>
            </a:r>
            <a:r>
              <a:rPr lang="en-US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া</a:t>
            </a:r>
            <a:r>
              <a:rPr lang="as-IN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য়</a:t>
            </a:r>
            <a:r>
              <a:rPr lang="en-US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া</a:t>
            </a:r>
            <a:r>
              <a:rPr lang="as-IN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ল</a:t>
            </a:r>
            <a:r>
              <a:rPr lang="en-US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া </a:t>
            </a:r>
            <a:r>
              <a:rPr lang="en-US" sz="6600" b="1" i="1" u="sng" dirty="0" err="1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বের</a:t>
            </a:r>
            <a:r>
              <a:rPr lang="en-US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6600" b="1" i="1" u="sng" dirty="0" err="1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করার</a:t>
            </a:r>
            <a:r>
              <a:rPr lang="en-US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6600" b="1" i="1" u="sng" dirty="0" err="1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মূলনী</a:t>
            </a:r>
            <a:r>
              <a:rPr lang="as-IN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ত</a:t>
            </a:r>
            <a:r>
              <a:rPr lang="en-US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ী</a:t>
            </a:r>
            <a:r>
              <a:rPr lang="as-IN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ঃ</a:t>
            </a:r>
            <a:r>
              <a:rPr lang="en-US" sz="6600" b="1" i="1" u="sng" dirty="0">
                <a:solidFill>
                  <a:schemeClr val="accent6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-</a:t>
            </a:r>
            <a:endParaRPr lang="en-US" sz="6600" b="1" i="1" u="sng" dirty="0">
              <a:solidFill>
                <a:schemeClr val="accent1">
                  <a:lumMod val="50000"/>
                </a:schemeClr>
              </a:solidFill>
              <a:latin typeface="JumunaOMJ" panose="00000400000000000000" pitchFamily="2" charset="0"/>
              <a:cs typeface="JumunaOMJ" panose="00000400000000000000" pitchFamily="2" charset="0"/>
            </a:endParaRPr>
          </a:p>
          <a:p>
            <a:pPr algn="just"/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ফুরুজুল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মুকাদ্দারার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ছয়টি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অ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ং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শ 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হতে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যদি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এক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এক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সং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খ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্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য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া 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ব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োধক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অংশ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আসে,তাহলে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প্রত্যেক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অ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ং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শের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নিম্নের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সংখ্যা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bn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দ্বা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র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া 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মাসয়ালা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ক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রত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ে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হ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ব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ে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।</a:t>
            </a:r>
          </a:p>
          <a:p>
            <a:pPr algn="just"/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আর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যদি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একের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অধিক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হয়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এব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ং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ভ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ি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ন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্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ন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স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ং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খ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্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য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া 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হ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য়,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ত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া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হ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ল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ে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ন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ি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ম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্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ন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ে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র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ম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ূ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ল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ন</a:t>
            </a:r>
            <a:r>
              <a:rPr lang="as-IN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ী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তি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প্রযোজ্য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হবে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। 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682783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733CD9-FE89-47C8-B588-6526AE590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070" y="397565"/>
            <a:ext cx="10929730" cy="1253367"/>
          </a:xfrm>
        </p:spPr>
        <p:txBody>
          <a:bodyPr>
            <a:normAutofit fontScale="90000"/>
          </a:bodyPr>
          <a:lstStyle/>
          <a:p>
            <a:r>
              <a:rPr lang="as-IN" sz="6000" b="1" i="1" u="sng" dirty="0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ম</a:t>
            </a:r>
            <a:r>
              <a:rPr lang="en-US" sz="6000" b="1" i="1" u="sng" dirty="0" err="1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াস</a:t>
            </a:r>
            <a:r>
              <a:rPr lang="as-IN" sz="6000" b="1" i="1" u="sng" dirty="0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য়</a:t>
            </a:r>
            <a:r>
              <a:rPr lang="en-US" sz="6000" b="1" i="1" u="sng" dirty="0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া</a:t>
            </a:r>
            <a:r>
              <a:rPr lang="as-IN" sz="6000" b="1" i="1" u="sng" dirty="0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ল</a:t>
            </a:r>
            <a:r>
              <a:rPr lang="en-US" sz="6000" b="1" i="1" u="sng" dirty="0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া</a:t>
            </a:r>
            <a:r>
              <a:rPr lang="as-IN" sz="6000" b="1" i="1" u="sng" dirty="0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র</a:t>
            </a:r>
            <a:r>
              <a:rPr lang="en-US" sz="6000" b="1" i="1" u="sng" dirty="0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as-IN" sz="6000" b="1" i="1" u="sng" dirty="0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ম</a:t>
            </a:r>
            <a:r>
              <a:rPr lang="en-US" sz="6000" b="1" i="1" u="sng" dirty="0" err="1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ূল</a:t>
            </a:r>
            <a:r>
              <a:rPr lang="en-US" sz="6000" b="1" i="1" u="sng" dirty="0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en-US" sz="6000" b="1" i="1" u="sng" dirty="0" err="1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সং</a:t>
            </a:r>
            <a:r>
              <a:rPr lang="as-IN" sz="6000" b="1" i="1" u="sng" dirty="0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খ</a:t>
            </a:r>
            <a:r>
              <a:rPr lang="en-US" sz="6000" b="1" i="1" u="sng" dirty="0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্</a:t>
            </a:r>
            <a:r>
              <a:rPr lang="as-IN" sz="6000" b="1" i="1" u="sng" dirty="0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য</a:t>
            </a:r>
            <a:r>
              <a:rPr lang="en-US" sz="6000" b="1" i="1" u="sng" dirty="0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া </a:t>
            </a:r>
            <a:r>
              <a:rPr lang="as-IN" sz="6000" b="1" i="1" u="sng" dirty="0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অ</a:t>
            </a:r>
            <a:r>
              <a:rPr lang="en-US" sz="6000" b="1" i="1" u="sng" dirty="0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ব</a:t>
            </a:r>
            <a:r>
              <a:rPr lang="as-IN" sz="6000" b="1" i="1" u="sng" dirty="0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গ</a:t>
            </a:r>
            <a:r>
              <a:rPr lang="en-US" sz="6000" b="1" i="1" u="sng" dirty="0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ত</a:t>
            </a:r>
            <a:r>
              <a:rPr lang="as-IN" sz="6000" b="1" i="1" u="sng" dirty="0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ি</a:t>
            </a:r>
            <a:r>
              <a:rPr lang="en-US" sz="6000" b="1" i="1" u="sng" dirty="0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র </a:t>
            </a:r>
            <a:r>
              <a:rPr lang="as-IN" sz="6000" b="1" i="1" u="sng" dirty="0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স</a:t>
            </a:r>
            <a:r>
              <a:rPr lang="en-US" sz="6000" b="1" i="1" u="sng" dirty="0" err="1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াধারন</a:t>
            </a:r>
            <a:r>
              <a:rPr lang="en-US" sz="6000" b="1" i="1" u="sng" dirty="0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 </a:t>
            </a:r>
            <a:r>
              <a:rPr lang="as-IN" sz="6000" b="1" i="1" u="sng" dirty="0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স</a:t>
            </a:r>
            <a:r>
              <a:rPr lang="en-US" sz="6000" b="1" i="1" u="sng" dirty="0" err="1">
                <a:solidFill>
                  <a:schemeClr val="accent2">
                    <a:lumMod val="50000"/>
                  </a:schemeClr>
                </a:solidFill>
                <a:latin typeface="JumunaOMJ" panose="00000400000000000000" pitchFamily="2" charset="0"/>
                <a:cs typeface="JumunaOMJ" panose="00000400000000000000" pitchFamily="2" charset="0"/>
              </a:rPr>
              <a:t>ূত্রঃ</a:t>
            </a:r>
            <a:endParaRPr lang="x-none" sz="6000" b="1" i="1" u="sng" dirty="0">
              <a:solidFill>
                <a:schemeClr val="accent2">
                  <a:lumMod val="50000"/>
                </a:schemeClr>
              </a:solidFill>
              <a:latin typeface="JumunaOMJ" panose="00000400000000000000" pitchFamily="2" charset="0"/>
              <a:cs typeface="JumunaOMJ" panose="000004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xmlns="" id="{4CD36790-D855-4FDA-87F6-264EF39E22C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05678" y="1650932"/>
                <a:ext cx="10515600" cy="4351338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১। </a:t>
                </a:r>
                <a:r>
                  <a:rPr lang="as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প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্</a:t>
                </a:r>
                <a:r>
                  <a:rPr lang="as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র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থম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শ্রেনির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JumunaOMJ" panose="00000400000000000000" pitchFamily="2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JumunaOMJ" panose="000004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en-US" sz="5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JumunaOMJ" panose="00000400000000000000" pitchFamily="2" charset="0"/>
                          </a:rPr>
                          <m:t>২</m:t>
                        </m:r>
                      </m:den>
                    </m:f>
                  </m:oMath>
                </a14:m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) অ</a:t>
                </a:r>
                <a:r>
                  <a:rPr lang="as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র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্ধা</a:t>
                </a:r>
                <a:r>
                  <a:rPr lang="as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ং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শ ,</a:t>
                </a:r>
                <a:r>
                  <a:rPr lang="bn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দ্বি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তীয়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শ্রেনীর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সব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বা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কোন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এক</a:t>
                </a:r>
                <a:r>
                  <a:rPr lang="as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ট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ি</a:t>
                </a:r>
                <a:r>
                  <a:rPr lang="as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র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as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স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াথে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একত্রিত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হলে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মাসয়ালা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হবে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bn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৬ (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ছয়</a:t>
                </a:r>
                <a:r>
                  <a:rPr lang="bn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)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bn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দ্বা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রা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।</a:t>
                </a:r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4CD36790-D855-4FDA-87F6-264EF39E22C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5678" y="1650932"/>
                <a:ext cx="10515600" cy="4351338"/>
              </a:xfrm>
              <a:blipFill>
                <a:blip r:embed="rId2"/>
                <a:stretch>
                  <a:fillRect l="-3130"/>
                </a:stretch>
              </a:blipFill>
            </p:spPr>
            <p:txBody>
              <a:bodyPr/>
              <a:lstStyle/>
              <a:p>
                <a:r>
                  <a:rPr lang="en-I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3652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95E0F027-0FA5-4415-8F9C-5190DD1C79C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14400" y="586854"/>
                <a:ext cx="10439400" cy="5590109"/>
              </a:xfrm>
            </p:spPr>
            <p:txBody>
              <a:bodyPr/>
              <a:lstStyle/>
              <a:p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২।</a:t>
                </a:r>
                <a:r>
                  <a:rPr lang="as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প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্</a:t>
                </a:r>
                <a:r>
                  <a:rPr lang="as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র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থম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শ্রেনির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JumunaOMJ" panose="00000400000000000000" pitchFamily="2" charset="0"/>
                          </a:rPr>
                        </m:ctrlPr>
                      </m:fPr>
                      <m:num>
                        <m:r>
                          <a:rPr lang="en-US" sz="5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JumunaOMJ" panose="000004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en-US" sz="5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JumunaOMJ" panose="00000400000000000000" pitchFamily="2" charset="0"/>
                          </a:rPr>
                          <m:t>৪</m:t>
                        </m:r>
                      </m:den>
                    </m:f>
                  </m:oMath>
                </a14:m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)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একচতুর্</a:t>
                </a:r>
                <a:r>
                  <a:rPr lang="as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থ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াংশ</a:t>
                </a:r>
                <a:r>
                  <a:rPr lang="bn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দ্বি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তীয়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শ্রেনীর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সব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বা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কোন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এক</a:t>
                </a:r>
                <a:r>
                  <a:rPr lang="as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ট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ি</a:t>
                </a:r>
                <a:r>
                  <a:rPr lang="as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র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as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স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াথে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একত্রিত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হলে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মাসয়ালা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হবে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১২ (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বার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) </a:t>
                </a:r>
                <a:r>
                  <a:rPr lang="bn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দ্বা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রা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।</a:t>
                </a:r>
                <a:r>
                  <a:rPr lang="as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endParaRPr lang="en-US" sz="5400" dirty="0">
                  <a:solidFill>
                    <a:schemeClr val="accent1">
                      <a:lumMod val="75000"/>
                    </a:schemeClr>
                  </a:solidFill>
                  <a:latin typeface="JumunaOMJ" panose="00000400000000000000" pitchFamily="2" charset="0"/>
                  <a:cs typeface="JumunaOMJ" panose="00000400000000000000" pitchFamily="2" charset="0"/>
                </a:endParaRPr>
              </a:p>
              <a:p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৩।</a:t>
                </a:r>
                <a:r>
                  <a:rPr lang="as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প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্</a:t>
                </a:r>
                <a:r>
                  <a:rPr lang="as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র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থম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শ্রেনির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JumunaOMJ" panose="00000400000000000000" pitchFamily="2" charset="0"/>
                          </a:rPr>
                        </m:ctrlPr>
                      </m:fPr>
                      <m:num>
                        <m:r>
                          <a:rPr lang="en-US" sz="5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JumunaOMJ" panose="000004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en-US" sz="5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JumunaOMJ" panose="00000400000000000000" pitchFamily="2" charset="0"/>
                          </a:rPr>
                          <m:t>৮</m:t>
                        </m:r>
                      </m:den>
                    </m:f>
                  </m:oMath>
                </a14:m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)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এক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as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অ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ষ্টমা</a:t>
                </a:r>
                <a:r>
                  <a:rPr lang="as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ং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শ</a:t>
                </a:r>
                <a:r>
                  <a:rPr lang="bn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দ্বি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তীয়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শ্রেনীর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সব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বা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কোন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এক</a:t>
                </a:r>
                <a:r>
                  <a:rPr lang="as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ট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ি</a:t>
                </a:r>
                <a:r>
                  <a:rPr lang="as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র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as-IN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স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াথে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একত্রিত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হলে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মাসয়ালা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হবে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 ২৪(</a:t>
                </a:r>
                <a:r>
                  <a:rPr lang="en-US" sz="5400" dirty="0" err="1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চব্বিশ</a:t>
                </a:r>
                <a:r>
                  <a:rPr lang="bn-IN" sz="540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) দ্বা</a:t>
                </a:r>
                <a:r>
                  <a:rPr lang="en-US" sz="540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রা</a:t>
                </a:r>
                <a:r>
                  <a:rPr lang="en-US" sz="5400" dirty="0">
                    <a:solidFill>
                      <a:schemeClr val="accent1">
                        <a:lumMod val="75000"/>
                      </a:schemeClr>
                    </a:solidFill>
                    <a:latin typeface="JumunaOMJ" panose="00000400000000000000" pitchFamily="2" charset="0"/>
                    <a:cs typeface="JumunaOMJ" panose="00000400000000000000" pitchFamily="2" charset="0"/>
                  </a:rPr>
                  <a:t>।</a:t>
                </a:r>
                <a:endParaRPr lang="x-none" sz="5400" dirty="0">
                  <a:solidFill>
                    <a:schemeClr val="accent1">
                      <a:lumMod val="75000"/>
                    </a:schemeClr>
                  </a:solidFill>
                  <a:latin typeface="JumunaOMJ" panose="00000400000000000000" pitchFamily="2" charset="0"/>
                  <a:cs typeface="JumunaOMJ" panose="00000400000000000000" pitchFamily="2" charset="0"/>
                </a:endParaRPr>
              </a:p>
              <a:p>
                <a:endParaRPr lang="x-none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5E0F027-0FA5-4415-8F9C-5190DD1C79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14400" y="586854"/>
                <a:ext cx="10439400" cy="5590109"/>
              </a:xfrm>
              <a:blipFill>
                <a:blip r:embed="rId2"/>
                <a:stretch>
                  <a:fillRect l="-2802" t="-545" r="-2919" b="-1636"/>
                </a:stretch>
              </a:blipFill>
            </p:spPr>
            <p:txBody>
              <a:bodyPr/>
              <a:lstStyle/>
              <a:p>
                <a:r>
                  <a:rPr lang="en-I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6375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882</Words>
  <Application>Microsoft Office PowerPoint</Application>
  <PresentationFormat>Widescreen</PresentationFormat>
  <Paragraphs>82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AtraiOMJ</vt:lpstr>
      <vt:lpstr>BurigangaKamalaOMJ</vt:lpstr>
      <vt:lpstr>BurigangaSushreeOMJ</vt:lpstr>
      <vt:lpstr>Calibri</vt:lpstr>
      <vt:lpstr>Calibri Light</vt:lpstr>
      <vt:lpstr>Cambria Math</vt:lpstr>
      <vt:lpstr>JumunaOMJ</vt:lpstr>
      <vt:lpstr>NikoshBAN</vt:lpstr>
      <vt:lpstr>Office Theme</vt:lpstr>
      <vt:lpstr>   </vt:lpstr>
      <vt:lpstr>بسم الله الرحمن الرحيم</vt:lpstr>
      <vt:lpstr>     বিষয় পরিচিতিঃ বিষয়ের নামঃ ফারায়েজ অধ্যায়ের নামঃ বাবু মাখারেজিল ফুরুজ  </vt:lpstr>
      <vt:lpstr>PowerPoint Presentation</vt:lpstr>
      <vt:lpstr>পবিত্র কুরআনে বর্নিত অংশ গুলিকে ফুরুজুল মুকেদ্দারা বলা হয়,উক্ত অংশগুলি দুই প্রকা্রে মোট ছয় টি।যথাঃ</vt:lpstr>
      <vt:lpstr>  </vt:lpstr>
      <vt:lpstr>PowerPoint Presentation</vt:lpstr>
      <vt:lpstr>মাসয়ালার মূল সংখ্যা অবগতির সাধারন সূত্রঃ</vt:lpstr>
      <vt:lpstr>PowerPoint Presentation</vt:lpstr>
      <vt:lpstr>              আওল এর বর্ননা</vt:lpstr>
      <vt:lpstr> আমরা জানি ,অংশ নিরুপনকারী সংখ্যা মোট সাতটি। যথাঃ ২, ৩, ৪, ৬, ৮, ১২, ২৪ </vt:lpstr>
      <vt:lpstr>৬সংখ্যাটি ১০ পযর্ন্ত সব সংখ্যায় আওল হয়।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DOEL</dc:creator>
  <cp:lastModifiedBy>Hc</cp:lastModifiedBy>
  <cp:revision>79</cp:revision>
  <dcterms:created xsi:type="dcterms:W3CDTF">2019-04-10T17:08:31Z</dcterms:created>
  <dcterms:modified xsi:type="dcterms:W3CDTF">2019-11-29T00:48:41Z</dcterms:modified>
</cp:coreProperties>
</file>