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83" r:id="rId3"/>
    <p:sldId id="279" r:id="rId4"/>
    <p:sldId id="267" r:id="rId5"/>
    <p:sldId id="269" r:id="rId6"/>
    <p:sldId id="274" r:id="rId7"/>
    <p:sldId id="270" r:id="rId8"/>
    <p:sldId id="271" r:id="rId9"/>
    <p:sldId id="280" r:id="rId10"/>
    <p:sldId id="281" r:id="rId11"/>
    <p:sldId id="284" r:id="rId12"/>
    <p:sldId id="282" r:id="rId13"/>
    <p:sldId id="272" r:id="rId14"/>
    <p:sldId id="266" r:id="rId15"/>
    <p:sldId id="273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 autoAdjust="0"/>
    <p:restoredTop sz="91423" autoAdjust="0"/>
  </p:normalViewPr>
  <p:slideViewPr>
    <p:cSldViewPr snapToGrid="0">
      <p:cViewPr varScale="1">
        <p:scale>
          <a:sx n="63" d="100"/>
          <a:sy n="63" d="100"/>
        </p:scale>
        <p:origin x="10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0B9B4-55C5-4666-9B7D-058DF01F87EE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92730-1FF8-4BC8-86AF-60D81E30F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6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4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2730-1FF8-4BC8-86AF-60D81E30F46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7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2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5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A7FF-4F72-428A-B0F5-D5BF8A3DC0B8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0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D839-765B-4594-AA7C-1E63192399F8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5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21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04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556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08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60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12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65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17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9152-149B-4D47-80DE-610BA5C73A2A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97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9F32-6B1F-4AB1-B279-EBFB92899576}" type="datetime1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07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216" indent="0">
              <a:buNone/>
              <a:defRPr sz="2600" b="1"/>
            </a:lvl2pPr>
            <a:lvl3pPr marL="1170432" indent="0">
              <a:buNone/>
              <a:defRPr sz="2300" b="1"/>
            </a:lvl3pPr>
            <a:lvl4pPr marL="1755648" indent="0">
              <a:buNone/>
              <a:defRPr sz="2000" b="1"/>
            </a:lvl4pPr>
            <a:lvl5pPr marL="2340864" indent="0">
              <a:buNone/>
              <a:defRPr sz="2000" b="1"/>
            </a:lvl5pPr>
            <a:lvl6pPr marL="2926080" indent="0">
              <a:buNone/>
              <a:defRPr sz="2000" b="1"/>
            </a:lvl6pPr>
            <a:lvl7pPr marL="3511296" indent="0">
              <a:buNone/>
              <a:defRPr sz="2000" b="1"/>
            </a:lvl7pPr>
            <a:lvl8pPr marL="4096512" indent="0">
              <a:buNone/>
              <a:defRPr sz="2000" b="1"/>
            </a:lvl8pPr>
            <a:lvl9pPr marL="4681728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4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216" indent="0">
              <a:buNone/>
              <a:defRPr sz="2600" b="1"/>
            </a:lvl2pPr>
            <a:lvl3pPr marL="1170432" indent="0">
              <a:buNone/>
              <a:defRPr sz="2300" b="1"/>
            </a:lvl3pPr>
            <a:lvl4pPr marL="1755648" indent="0">
              <a:buNone/>
              <a:defRPr sz="2000" b="1"/>
            </a:lvl4pPr>
            <a:lvl5pPr marL="2340864" indent="0">
              <a:buNone/>
              <a:defRPr sz="2000" b="1"/>
            </a:lvl5pPr>
            <a:lvl6pPr marL="2926080" indent="0">
              <a:buNone/>
              <a:defRPr sz="2000" b="1"/>
            </a:lvl6pPr>
            <a:lvl7pPr marL="3511296" indent="0">
              <a:buNone/>
              <a:defRPr sz="2000" b="1"/>
            </a:lvl7pPr>
            <a:lvl8pPr marL="4096512" indent="0">
              <a:buNone/>
              <a:defRPr sz="2000" b="1"/>
            </a:lvl8pPr>
            <a:lvl9pPr marL="4681728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C095-CC9D-4291-92B5-936EA4C10A80}" type="datetime1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39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0C2D-3ACC-4A05-8A1E-A2A426A420D7}" type="datetime1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99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F507-CAF4-4E85-A2E2-629808D2C5F6}" type="datetime1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39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216" indent="0">
              <a:buNone/>
              <a:defRPr sz="1500"/>
            </a:lvl2pPr>
            <a:lvl3pPr marL="1170432" indent="0">
              <a:buNone/>
              <a:defRPr sz="1300"/>
            </a:lvl3pPr>
            <a:lvl4pPr marL="1755648" indent="0">
              <a:buNone/>
              <a:defRPr sz="1200"/>
            </a:lvl4pPr>
            <a:lvl5pPr marL="2340864" indent="0">
              <a:buNone/>
              <a:defRPr sz="1200"/>
            </a:lvl5pPr>
            <a:lvl6pPr marL="2926080" indent="0">
              <a:buNone/>
              <a:defRPr sz="1200"/>
            </a:lvl6pPr>
            <a:lvl7pPr marL="3511296" indent="0">
              <a:buNone/>
              <a:defRPr sz="1200"/>
            </a:lvl7pPr>
            <a:lvl8pPr marL="4096512" indent="0">
              <a:buNone/>
              <a:defRPr sz="1200"/>
            </a:lvl8pPr>
            <a:lvl9pPr marL="46817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5DDF-4568-408E-95C2-80600DF3BDC5}" type="datetime1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2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54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216" indent="0">
              <a:buNone/>
              <a:defRPr sz="3600"/>
            </a:lvl2pPr>
            <a:lvl3pPr marL="1170432" indent="0">
              <a:buNone/>
              <a:defRPr sz="3100"/>
            </a:lvl3pPr>
            <a:lvl4pPr marL="1755648" indent="0">
              <a:buNone/>
              <a:defRPr sz="2600"/>
            </a:lvl4pPr>
            <a:lvl5pPr marL="2340864" indent="0">
              <a:buNone/>
              <a:defRPr sz="2600"/>
            </a:lvl5pPr>
            <a:lvl6pPr marL="2926080" indent="0">
              <a:buNone/>
              <a:defRPr sz="2600"/>
            </a:lvl6pPr>
            <a:lvl7pPr marL="3511296" indent="0">
              <a:buNone/>
              <a:defRPr sz="2600"/>
            </a:lvl7pPr>
            <a:lvl8pPr marL="4096512" indent="0">
              <a:buNone/>
              <a:defRPr sz="2600"/>
            </a:lvl8pPr>
            <a:lvl9pPr marL="468172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216" indent="0">
              <a:buNone/>
              <a:defRPr sz="1500"/>
            </a:lvl2pPr>
            <a:lvl3pPr marL="1170432" indent="0">
              <a:buNone/>
              <a:defRPr sz="1300"/>
            </a:lvl3pPr>
            <a:lvl4pPr marL="1755648" indent="0">
              <a:buNone/>
              <a:defRPr sz="1200"/>
            </a:lvl4pPr>
            <a:lvl5pPr marL="2340864" indent="0">
              <a:buNone/>
              <a:defRPr sz="1200"/>
            </a:lvl5pPr>
            <a:lvl6pPr marL="2926080" indent="0">
              <a:buNone/>
              <a:defRPr sz="1200"/>
            </a:lvl6pPr>
            <a:lvl7pPr marL="3511296" indent="0">
              <a:buNone/>
              <a:defRPr sz="1200"/>
            </a:lvl7pPr>
            <a:lvl8pPr marL="4096512" indent="0">
              <a:buNone/>
              <a:defRPr sz="1200"/>
            </a:lvl8pPr>
            <a:lvl9pPr marL="46817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8B1B-67C1-4721-A3EB-98CD4BD556EE}" type="datetime1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45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67E8-345E-4E3F-9775-2191BA7FBE0D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33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2B49-D15B-4DBC-92F6-CA804D3EE623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5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5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3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0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1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2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E72F5-69CC-4725-BB2B-642FFA15E1F5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043" tIns="58522" rIns="117043" bIns="585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17043" tIns="58522" rIns="117043" bIns="585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03465-EF92-4101-A3BB-F35C255FB9C5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7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117043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912" indent="-438912" algn="l" defTabSz="117043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0976" indent="-365760" algn="l" defTabSz="1170432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8256" indent="-292608" algn="l" defTabSz="117043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3472" indent="-292608" algn="l" defTabSz="1170432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8688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3904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120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4336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43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564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0864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608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129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651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172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9RkksmcTAWE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jpeg"/><Relationship Id="rId7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7160"/>
            <a:ext cx="11871960" cy="6568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392424" y="4279391"/>
            <a:ext cx="5468112" cy="128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520472" y="6356352"/>
            <a:ext cx="10433278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70432"/>
            <a:fld id="{3C1264B5-3635-44D6-8C17-4BBDAA59CD5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170432"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472" y="6356352"/>
            <a:ext cx="10433278" cy="365125"/>
          </a:xfrm>
        </p:spPr>
        <p:txBody>
          <a:bodyPr/>
          <a:lstStyle/>
          <a:p>
            <a:pPr defTabSz="1170432"/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70432"/>
            <a:endParaRPr lang="en-US" sz="23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7259" y="304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0432"/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867" y="4526110"/>
            <a:ext cx="10267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0432"/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লিংক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ঃ- 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hlinkClick r:id="rId2"/>
              </a:rPr>
              <a:t>https</a:t>
            </a:r>
            <a:r>
              <a:rPr lang="en-US" sz="3200" dirty="0">
                <a:hlinkClick r:id="rId2"/>
              </a:rPr>
              <a:t>://www.youtube.com/watch?v=9RkksmcTAWE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defTabSz="1170432"/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1257099"/>
            <a:ext cx="5872316" cy="279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92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1" y="121920"/>
            <a:ext cx="1182624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472" y="6356352"/>
            <a:ext cx="10433278" cy="365125"/>
          </a:xfrm>
        </p:spPr>
        <p:txBody>
          <a:bodyPr/>
          <a:lstStyle/>
          <a:p>
            <a:pPr defTabSz="1170432"/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00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167640"/>
            <a:ext cx="11673840" cy="6522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6" y="3357563"/>
            <a:ext cx="4662972" cy="3028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41" y="3357563"/>
            <a:ext cx="5160613" cy="3028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6712" y="1170432"/>
            <a:ext cx="3766088" cy="839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 সৃষ্টি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743199" y="2010099"/>
            <a:ext cx="511445" cy="1347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45263" y="1170432"/>
            <a:ext cx="4792129" cy="839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বৈদেশিক মুদ্রার বিনিময়	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8561279" y="2010099"/>
            <a:ext cx="588936" cy="1347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520472" y="6356352"/>
            <a:ext cx="10433278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57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7" y="221395"/>
            <a:ext cx="11849641" cy="64994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23" y="2628900"/>
            <a:ext cx="3613858" cy="2583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97" y="2676684"/>
            <a:ext cx="3673301" cy="25353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28763" y="221395"/>
            <a:ext cx="1871662" cy="1172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১</a:t>
            </a:r>
            <a:endParaRPr lang="en-US" sz="5400" dirty="0"/>
          </a:p>
        </p:txBody>
      </p:sp>
      <p:sp>
        <p:nvSpPr>
          <p:cNvPr id="6" name="Down Arrow 5"/>
          <p:cNvSpPr/>
          <p:nvPr/>
        </p:nvSpPr>
        <p:spPr>
          <a:xfrm>
            <a:off x="2232597" y="1431770"/>
            <a:ext cx="463993" cy="1197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28728" y="192363"/>
            <a:ext cx="1732985" cy="1164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২</a:t>
            </a:r>
            <a:endParaRPr lang="en-US" sz="5400" dirty="0"/>
          </a:p>
        </p:txBody>
      </p:sp>
      <p:sp>
        <p:nvSpPr>
          <p:cNvPr id="8" name="Down Arrow 7"/>
          <p:cNvSpPr/>
          <p:nvPr/>
        </p:nvSpPr>
        <p:spPr>
          <a:xfrm flipH="1" flipV="1">
            <a:off x="6270093" y="1394313"/>
            <a:ext cx="450257" cy="1197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57301">
            <a:off x="9660058" y="259398"/>
            <a:ext cx="1687658" cy="1137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0293854" y="1413646"/>
            <a:ext cx="407417" cy="1215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8357" y="5507095"/>
            <a:ext cx="371604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নোট ও মুদ্রা প্রচলন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4076" y="5507095"/>
            <a:ext cx="36138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অর্থনীতিতে অবদান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67604" y="5507095"/>
            <a:ext cx="373730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ঋণ নিয়ন্ত্রণ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7" y="2676684"/>
            <a:ext cx="3716049" cy="2583182"/>
          </a:xfrm>
          <a:prstGeom prst="rect">
            <a:avLst/>
          </a:prstGeom>
        </p:spPr>
      </p:pic>
      <p:sp>
        <p:nvSpPr>
          <p:cNvPr id="15" name="Footer Placeholder 1"/>
          <p:cNvSpPr txBox="1">
            <a:spLocks/>
          </p:cNvSpPr>
          <p:nvPr/>
        </p:nvSpPr>
        <p:spPr>
          <a:xfrm>
            <a:off x="520472" y="6356352"/>
            <a:ext cx="10433278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05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9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91440"/>
            <a:ext cx="11795760" cy="66802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2"/>
          <p:cNvSpPr/>
          <p:nvPr/>
        </p:nvSpPr>
        <p:spPr>
          <a:xfrm>
            <a:off x="2898543" y="182880"/>
            <a:ext cx="5625884" cy="1069383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2556" y="4375188"/>
            <a:ext cx="7657858" cy="128278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 কার্যাবলি বর্ননা কর।	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61" y="1069383"/>
            <a:ext cx="4972051" cy="3474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890043" y="5623307"/>
            <a:ext cx="3642883" cy="794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472" y="6356352"/>
            <a:ext cx="10433278" cy="365125"/>
          </a:xfrm>
        </p:spPr>
        <p:txBody>
          <a:bodyPr/>
          <a:lstStyle/>
          <a:p>
            <a:pPr defTabSz="1170432"/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92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52400"/>
            <a:ext cx="11795760" cy="65996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1394458" y="338027"/>
            <a:ext cx="9403080" cy="131735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5469" y="4527581"/>
            <a:ext cx="10786822" cy="1844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উন্নয়নে কেন্দ্রীয় ব্যাংক হিসাবে বাংলাদেশ ব্যাংকের ভূমিকা বর্ননা কর।	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24" y="1655383"/>
            <a:ext cx="5243512" cy="2872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520472" y="6356352"/>
            <a:ext cx="10433278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50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3673"/>
            <a:ext cx="11841480" cy="6492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2904668" y="414401"/>
            <a:ext cx="6744292" cy="1098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8868" y="1927274"/>
            <a:ext cx="10135892" cy="39620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ব্যাংকের ব্যাংকার কে?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 ব্যাংক সমাজের রাজা বলা হয় কেন?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 গঠন ও ব্যবস্থাপনা সম্পর্কে আলোচনা কর?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 ও বানিজ্যিক ব্যাংকের পার্থক্য বর্ণনা কর?	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520472" y="6356352"/>
            <a:ext cx="10433278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2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98849"/>
            <a:ext cx="11887200" cy="65610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2898178" y="235792"/>
            <a:ext cx="5532895" cy="14103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684" y="5141387"/>
            <a:ext cx="11254152" cy="13701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 উদ্দেশ্যগুলো ব্যাখ্যা কর?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176" y="1783080"/>
            <a:ext cx="7200901" cy="32099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3684" y="6403131"/>
            <a:ext cx="10433278" cy="365125"/>
          </a:xfrm>
        </p:spPr>
        <p:txBody>
          <a:bodyPr/>
          <a:lstStyle/>
          <a:p>
            <a:pPr defTabSz="1170432"/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03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76200"/>
            <a:ext cx="11849100" cy="66294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67640" y="139485"/>
            <a:ext cx="12024360" cy="6718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27845" y="2943922"/>
            <a:ext cx="4726745" cy="1249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472" y="6356352"/>
            <a:ext cx="10433278" cy="365125"/>
          </a:xfrm>
        </p:spPr>
        <p:txBody>
          <a:bodyPr/>
          <a:lstStyle/>
          <a:p>
            <a:pPr defTabSz="1170432"/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90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5438"/>
            <a:ext cx="11871960" cy="65201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Horizontal Scroll 1"/>
          <p:cNvSpPr/>
          <p:nvPr/>
        </p:nvSpPr>
        <p:spPr>
          <a:xfrm>
            <a:off x="338428" y="2701637"/>
            <a:ext cx="4801608" cy="3991772"/>
          </a:xfrm>
          <a:prstGeom prst="horizontalScroll">
            <a:avLst>
              <a:gd name="adj" fmla="val 1148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cap="all" dirty="0" smtClean="0">
                <a:ln w="9000" cmpd="sng">
                  <a:solidFill>
                    <a:srgbClr val="F5CD2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 শাহজালাল পাটওয়ারী</a:t>
            </a:r>
            <a:endParaRPr lang="bn-BD" sz="3600" b="1" cap="all" dirty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সুবিদপুর</a:t>
            </a:r>
            <a:r>
              <a:rPr lang="en-US" sz="28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ফরিদগঞ্জ</a:t>
            </a:r>
            <a:r>
              <a:rPr lang="en-US" sz="28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endParaRPr lang="en-US" sz="2800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: ০১৬</a:t>
            </a:r>
            <a:r>
              <a:rPr lang="bn-BD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৩৮০৪০১৪৮ </a:t>
            </a:r>
            <a:endParaRPr lang="bn-BD" sz="28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50" y="185438"/>
            <a:ext cx="3394364" cy="2915848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5843658" y="2701637"/>
            <a:ext cx="5846619" cy="3991772"/>
          </a:xfrm>
          <a:prstGeom prst="horizontalScroll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শ্রেনিঃ নবম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বিষয়ঃফিন্যান্স ও ব্যাংকিং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অধ্যায়ঃএয়োদশ	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শিক্ষার্থী্র সংখ্যাঃ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৪০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/১১/২০১৯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সময়ঃ৫০ মিনিট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563" y="318655"/>
            <a:ext cx="2725449" cy="2649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520472" y="6356352"/>
            <a:ext cx="10433278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65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37160"/>
            <a:ext cx="11734800" cy="6583680"/>
          </a:xfrm>
          <a:prstGeom prst="rect">
            <a:avLst/>
          </a:prstGeom>
          <a:ln w="228600" cap="sq" cmpd="thickThin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ooter Placeholder 1"/>
          <p:cNvSpPr txBox="1">
            <a:spLocks/>
          </p:cNvSpPr>
          <p:nvPr/>
        </p:nvSpPr>
        <p:spPr>
          <a:xfrm>
            <a:off x="520472" y="6356352"/>
            <a:ext cx="10433278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39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52401"/>
            <a:ext cx="11841480" cy="643128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Oval 1"/>
          <p:cNvSpPr/>
          <p:nvPr/>
        </p:nvSpPr>
        <p:spPr>
          <a:xfrm>
            <a:off x="2789694" y="367923"/>
            <a:ext cx="6225719" cy="201332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9694" y="4930508"/>
            <a:ext cx="7368719" cy="142584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কেন্দ্রীয় ব্যাংক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520472" y="6356352"/>
            <a:ext cx="10433278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93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"/>
            <a:ext cx="11795760" cy="64160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Oval 1"/>
          <p:cNvSpPr/>
          <p:nvPr/>
        </p:nvSpPr>
        <p:spPr>
          <a:xfrm>
            <a:off x="3662806" y="477042"/>
            <a:ext cx="4804475" cy="116237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625" y="1857376"/>
            <a:ext cx="11272838" cy="45291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এ পাঠ থেকে শিক্ষার্থীরা...... 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কেন্দ্রীয় ব্যাংকের সংজ্ঞা লিখতে পারবে।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.</a:t>
            </a:r>
            <a:r>
              <a:rPr lang="bn-BD" sz="4400" dirty="0">
                <a:solidFill>
                  <a:prstClr val="black"/>
                </a:solidFill>
                <a:latin typeface="NikoshBAN"/>
                <a:cs typeface="NikoshBAN" panose="02000000000000000000" pitchFamily="2" charset="0"/>
              </a:rPr>
              <a:t> কেন্দ্রীয় ব্যাংকের সাধারন কার্যাবলি </a:t>
            </a:r>
            <a:r>
              <a:rPr lang="bn-BD" sz="4400" dirty="0" smtClean="0">
                <a:solidFill>
                  <a:prstClr val="black"/>
                </a:solidFill>
                <a:latin typeface="NikoshBAN"/>
                <a:cs typeface="NikoshBAN" panose="02000000000000000000" pitchFamily="2" charset="0"/>
              </a:rPr>
              <a:t>বর্ননা </a:t>
            </a:r>
            <a:r>
              <a:rPr lang="bn-BD" sz="4400" dirty="0">
                <a:solidFill>
                  <a:prstClr val="black"/>
                </a:solidFill>
                <a:latin typeface="NikoshBAN"/>
                <a:cs typeface="NikoshBAN" panose="02000000000000000000" pitchFamily="2" charset="0"/>
              </a:rPr>
              <a:t>করতে পারবে।</a:t>
            </a:r>
            <a:endParaRPr lang="bn-BD" sz="4400" dirty="0" smtClean="0">
              <a:solidFill>
                <a:schemeClr val="tx1"/>
              </a:solidFill>
              <a:latin typeface="NikoshBAN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৩</a:t>
            </a:r>
            <a:r>
              <a:rPr lang="en-US" sz="44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অর্থনৈতিক উন্নয়নে কেন্দ্রীয় ব্যাংক হিসাবে বাংলাদেশ ব্যাংকের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ভূমিকা ব্যাখ্যা করতে পারবে।	</a:t>
            </a:r>
            <a:endParaRPr lang="en-US" sz="4400" dirty="0">
              <a:solidFill>
                <a:schemeClr val="tx1"/>
              </a:solidFill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472" y="6356352"/>
            <a:ext cx="10433278" cy="365125"/>
          </a:xfrm>
        </p:spPr>
        <p:txBody>
          <a:bodyPr/>
          <a:lstStyle/>
          <a:p>
            <a:pPr defTabSz="1170432"/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61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0" y="173922"/>
            <a:ext cx="11873950" cy="6562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091384" y="362437"/>
            <a:ext cx="8681266" cy="659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কি দেখতে পা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চ্ছো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" y="4519855"/>
            <a:ext cx="1916431" cy="2195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23" y="4541377"/>
            <a:ext cx="1923769" cy="2195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65" y="4603568"/>
            <a:ext cx="2128595" cy="2195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79" y="1157576"/>
            <a:ext cx="6499580" cy="25154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82119" y="1157576"/>
            <a:ext cx="3252741" cy="1060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কেন্দ্রীয় ব্যাংক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Bent Arrow 14"/>
          <p:cNvSpPr/>
          <p:nvPr/>
        </p:nvSpPr>
        <p:spPr>
          <a:xfrm>
            <a:off x="629498" y="2843212"/>
            <a:ext cx="1478881" cy="159705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3267651" y="3815783"/>
            <a:ext cx="619933" cy="697424"/>
          </a:xfrm>
          <a:prstGeom prst="up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5432017" y="3815783"/>
            <a:ext cx="576590" cy="725594"/>
          </a:xfrm>
          <a:prstGeom prst="up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ent Arrow 1"/>
          <p:cNvSpPr/>
          <p:nvPr/>
        </p:nvSpPr>
        <p:spPr>
          <a:xfrm rot="5400000">
            <a:off x="9318555" y="2165411"/>
            <a:ext cx="1597058" cy="29526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74" y="4491685"/>
            <a:ext cx="2428453" cy="2250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3" y="4603568"/>
            <a:ext cx="2106968" cy="21671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0800000">
            <a:off x="7813756" y="3727559"/>
            <a:ext cx="591144" cy="792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93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5" grpId="0" animBg="1"/>
      <p:bldP spid="16" grpId="0" animBg="1"/>
      <p:bldP spid="17" grpId="0" animBg="1"/>
      <p:bldP spid="2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"/>
            <a:ext cx="11811000" cy="64779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4128714" y="353239"/>
            <a:ext cx="3499468" cy="109408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2264" y="4520780"/>
            <a:ext cx="8150884" cy="9733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কেন্দ্রীয় ব্যাংকের সংজ্ঞা</a:t>
            </a:r>
            <a:r>
              <a:rPr lang="en-US" sz="6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6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	</a:t>
            </a:r>
            <a:endParaRPr lang="en-US" sz="60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9270" y="5540897"/>
            <a:ext cx="2728912" cy="771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 মিনিট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88" y="1800561"/>
            <a:ext cx="4615236" cy="2572603"/>
          </a:xfrm>
          <a:prstGeom prst="rect">
            <a:avLst/>
          </a:prstGeom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520472" y="6356352"/>
            <a:ext cx="10433278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48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152400"/>
            <a:ext cx="11901487" cy="670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2328861" y="528636"/>
            <a:ext cx="7843839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 সাথে মিলিয়ে নিই...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845" y="2386012"/>
            <a:ext cx="11608119" cy="425767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as-IN" sz="44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কেন্দ্রীয় </a:t>
            </a:r>
            <a:r>
              <a:rPr lang="as-IN" sz="44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as-IN" sz="44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হলো এমন একটি আর্থিক প্রতিষ্ঠান, যা মুদ্রাবাজারে শীর্ষে অবস্থান করে দেশের </a:t>
            </a:r>
            <a:r>
              <a:rPr lang="as-IN" sz="4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bn-BD" sz="4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 </a:t>
            </a:r>
            <a:r>
              <a:rPr lang="as-IN" sz="44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নিয়ন্ত্রণ ও পরিচালনা করে থাকে। এটি সরকার কর্তৃক সর্বোচ্চ ক্ষমতাপ্রাপ্ত আর্থিক প্রতিষ্ঠান, যা দেশে নোট প্রচলনের একচেটিয়া অধিকার ভোগ করে। </a:t>
            </a:r>
            <a:endParaRPr lang="en-US" sz="44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913447" y="29128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566192" y="6600031"/>
            <a:ext cx="10433278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82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52400"/>
            <a:ext cx="1187196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743200" y="2758440"/>
            <a:ext cx="6781800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 কার্যাবলী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520472" y="6356352"/>
            <a:ext cx="10433278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45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393</Words>
  <Application>Microsoft Office PowerPoint</Application>
  <PresentationFormat>Widescreen</PresentationFormat>
  <Paragraphs>73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NikoshBAN</vt:lpstr>
      <vt:lpstr>Vrinda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Md. Shahjalal Patwary</dc:title>
  <dc:creator>Borgaon High School</dc:creator>
  <cp:lastModifiedBy>IC</cp:lastModifiedBy>
  <cp:revision>307</cp:revision>
  <dcterms:created xsi:type="dcterms:W3CDTF">2015-03-24T08:19:21Z</dcterms:created>
  <dcterms:modified xsi:type="dcterms:W3CDTF">2019-11-29T14:31:24Z</dcterms:modified>
</cp:coreProperties>
</file>