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85" r:id="rId2"/>
    <p:sldId id="369" r:id="rId3"/>
    <p:sldId id="361" r:id="rId4"/>
    <p:sldId id="331" r:id="rId5"/>
    <p:sldId id="383" r:id="rId6"/>
    <p:sldId id="380" r:id="rId7"/>
    <p:sldId id="350" r:id="rId8"/>
    <p:sldId id="379" r:id="rId9"/>
    <p:sldId id="352" r:id="rId10"/>
    <p:sldId id="378" r:id="rId11"/>
    <p:sldId id="364" r:id="rId12"/>
    <p:sldId id="365" r:id="rId13"/>
    <p:sldId id="366" r:id="rId14"/>
    <p:sldId id="381" r:id="rId15"/>
    <p:sldId id="371" r:id="rId16"/>
    <p:sldId id="377" r:id="rId17"/>
    <p:sldId id="354" r:id="rId18"/>
    <p:sldId id="382" r:id="rId19"/>
    <p:sldId id="376" r:id="rId20"/>
    <p:sldId id="372" r:id="rId21"/>
    <p:sldId id="373" r:id="rId22"/>
    <p:sldId id="374" r:id="rId23"/>
    <p:sldId id="33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D9917E2-D270-4475-A266-C0BECD627B25}">
          <p14:sldIdLst>
            <p14:sldId id="385"/>
            <p14:sldId id="369"/>
            <p14:sldId id="361"/>
            <p14:sldId id="331"/>
            <p14:sldId id="383"/>
            <p14:sldId id="380"/>
            <p14:sldId id="350"/>
            <p14:sldId id="379"/>
            <p14:sldId id="352"/>
            <p14:sldId id="378"/>
            <p14:sldId id="364"/>
            <p14:sldId id="365"/>
            <p14:sldId id="366"/>
            <p14:sldId id="381"/>
            <p14:sldId id="371"/>
            <p14:sldId id="377"/>
            <p14:sldId id="354"/>
            <p14:sldId id="382"/>
            <p14:sldId id="376"/>
            <p14:sldId id="372"/>
            <p14:sldId id="373"/>
            <p14:sldId id="374"/>
            <p14:sldId id="332"/>
          </p14:sldIdLst>
        </p14:section>
        <p14:section name="Untitled Section" id="{FA39CF67-373D-4C16-AA0A-6F82A7D5F6F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00FF"/>
    <a:srgbClr val="008000"/>
    <a:srgbClr val="CC9900"/>
    <a:srgbClr val="CC00CC"/>
    <a:srgbClr val="FF66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E73E32-7540-4FD1-9564-9849153F581B}" type="datetimeFigureOut">
              <a:rPr lang="en-US" smtClean="0"/>
              <a:t>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A2050-2D25-40C8-96FF-080FB40AABC1}" type="slidenum">
              <a:rPr lang="en-US" smtClean="0"/>
              <a:t>‹#›</a:t>
            </a:fld>
            <a:endParaRPr lang="en-US"/>
          </a:p>
        </p:txBody>
      </p:sp>
    </p:spTree>
    <p:extLst>
      <p:ext uri="{BB962C8B-B14F-4D97-AF65-F5344CB8AC3E}">
        <p14:creationId xmlns:p14="http://schemas.microsoft.com/office/powerpoint/2010/main" val="3298555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sz="1200" b="1" dirty="0" smtClean="0">
                <a:solidFill>
                  <a:schemeClr val="tx1"/>
                </a:solidFill>
                <a:latin typeface="NikoshBAN" pitchFamily="2" charset="0"/>
                <a:cs typeface="NikoshBAN" pitchFamily="2" charset="0"/>
                <a:sym typeface="Wingdings"/>
              </a:rPr>
              <a:t>শিক্ষক</a:t>
            </a:r>
            <a:r>
              <a:rPr lang="bn-BD" sz="1200" b="1" baseline="0" dirty="0" smtClean="0">
                <a:solidFill>
                  <a:schemeClr val="tx1"/>
                </a:solidFill>
                <a:latin typeface="NikoshBAN" pitchFamily="2" charset="0"/>
                <a:cs typeface="NikoshBAN" pitchFamily="2" charset="0"/>
                <a:sym typeface="Wingdings"/>
              </a:rPr>
              <a:t> প্রতিটি চিত্র দেখানোর পর  প্রশ্ন করতে পারেন: চিত্রের গতি কোন ধরণের গতি?</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9C1A2050-2D25-40C8-96FF-080FB40AABC1}" type="slidenum">
              <a:rPr lang="en-US" smtClean="0"/>
              <a:t>6</a:t>
            </a:fld>
            <a:endParaRPr lang="en-US"/>
          </a:p>
        </p:txBody>
      </p:sp>
    </p:spTree>
    <p:extLst>
      <p:ext uri="{BB962C8B-B14F-4D97-AF65-F5344CB8AC3E}">
        <p14:creationId xmlns:p14="http://schemas.microsoft.com/office/powerpoint/2010/main" val="357143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200" dirty="0" smtClean="0">
                <a:latin typeface="NikoshBAN" pitchFamily="2" charset="0"/>
                <a:cs typeface="NikoshBAN" pitchFamily="2" charset="0"/>
                <a:sym typeface="Wingdings"/>
              </a:rPr>
              <a:t>কাজ:- শিক্ষক দুই-এক জন ছাত্রকে বিদ্যালয়ের মাঠের পাশের সুবিধাজনক যেকোন গাছকে ধরে গাছের চারপাশে ঘুরিয়ে ঘূর্ণন গতির উদাহরণ দিবেন। ( গাছ না থাকলে বাঁশের খুঁটি পোঁতেও ছাত্রদের দিয়ে কাজটি করানো যেতে পারে।)</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19</a:t>
            </a:fld>
            <a:endParaRPr lang="en-US"/>
          </a:p>
        </p:txBody>
      </p:sp>
    </p:spTree>
    <p:extLst>
      <p:ext uri="{BB962C8B-B14F-4D97-AF65-F5344CB8AC3E}">
        <p14:creationId xmlns:p14="http://schemas.microsoft.com/office/powerpoint/2010/main" val="1837107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sz="1200" dirty="0" smtClean="0">
                <a:latin typeface="NikoshBAN" pitchFamily="2" charset="0"/>
                <a:cs typeface="NikoshBAN" pitchFamily="2" charset="0"/>
              </a:rPr>
              <a:t>শিক্ষক  ভিডিওটি</a:t>
            </a:r>
            <a:r>
              <a:rPr lang="bn-BD" sz="1200" baseline="0" dirty="0" smtClean="0">
                <a:latin typeface="NikoshBAN" pitchFamily="2" charset="0"/>
                <a:cs typeface="NikoshBAN" pitchFamily="2" charset="0"/>
              </a:rPr>
              <a:t> দেখানোর পর জোড়ায় কাজটি করতে দিতে পারেন।</a:t>
            </a:r>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20</a:t>
            </a:fld>
            <a:endParaRPr lang="en-US"/>
          </a:p>
        </p:txBody>
      </p:sp>
    </p:spTree>
    <p:extLst>
      <p:ext uri="{BB962C8B-B14F-4D97-AF65-F5344CB8AC3E}">
        <p14:creationId xmlns:p14="http://schemas.microsoft.com/office/powerpoint/2010/main" val="2735494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23</a:t>
            </a:fld>
            <a:endParaRPr lang="en-US"/>
          </a:p>
        </p:txBody>
      </p:sp>
    </p:spTree>
    <p:extLst>
      <p:ext uri="{BB962C8B-B14F-4D97-AF65-F5344CB8AC3E}">
        <p14:creationId xmlns:p14="http://schemas.microsoft.com/office/powerpoint/2010/main" val="372188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চলন গতি কী?</a:t>
            </a:r>
            <a:r>
              <a:rPr lang="bn-BD" baseline="0" dirty="0" smtClean="0"/>
              <a:t>  (উত্তর: </a:t>
            </a:r>
            <a:r>
              <a:rPr lang="bn-BD" sz="1200" dirty="0" smtClean="0">
                <a:latin typeface="NikoshBAN" pitchFamily="2" charset="0"/>
                <a:cs typeface="NikoshBAN" pitchFamily="2" charset="0"/>
              </a:rPr>
              <a:t>চলন গতি হল সে গতি, যেখানে কোনো বস্তু এমনভাবে চলে যে এর সকল কণা বা বিন্দু একই সময়ে একই দিকে সমান দূরত্ব অতিক্রম করে।)</a:t>
            </a:r>
            <a:endParaRPr lang="en-US" sz="1200" dirty="0" smtClean="0">
              <a:latin typeface="NikoshBAN" pitchFamily="2" charset="0"/>
              <a:cs typeface="NikoshBAN" pitchFamily="2" charset="0"/>
            </a:endParaRPr>
          </a:p>
          <a:p>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8</a:t>
            </a:fld>
            <a:endParaRPr lang="en-US"/>
          </a:p>
        </p:txBody>
      </p:sp>
    </p:spTree>
    <p:extLst>
      <p:ext uri="{BB962C8B-B14F-4D97-AF65-F5344CB8AC3E}">
        <p14:creationId xmlns:p14="http://schemas.microsoft.com/office/powerpoint/2010/main" val="308686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চলন গতি কী?</a:t>
            </a:r>
            <a:r>
              <a:rPr lang="bn-BD" baseline="0" dirty="0" smtClean="0"/>
              <a:t>  </a:t>
            </a:r>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9</a:t>
            </a:fld>
            <a:endParaRPr lang="en-US"/>
          </a:p>
        </p:txBody>
      </p:sp>
    </p:spTree>
    <p:extLst>
      <p:ext uri="{BB962C8B-B14F-4D97-AF65-F5344CB8AC3E}">
        <p14:creationId xmlns:p14="http://schemas.microsoft.com/office/powerpoint/2010/main" val="14959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200" dirty="0" smtClean="0">
                <a:latin typeface="NikoshBAN" pitchFamily="2" charset="0"/>
                <a:cs typeface="NikoshBAN" pitchFamily="2" charset="0"/>
                <a:sym typeface="Wingdings"/>
              </a:rPr>
              <a:t>শিক্ষক টেবিলের উপর একটি ইট অথবা ম্যাচ বাক্স অথবা একটি বই রেখে তিনি নিজে অথবা ছাত্রদের দিয়ে একে টেবিলের এক প্রান্ত থেকে অন্য প্রান্তে ঠেলে নিয়ে চলন গতির উদাহরণ দিতে পারেন।</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10</a:t>
            </a:fld>
            <a:endParaRPr lang="en-US"/>
          </a:p>
        </p:txBody>
      </p:sp>
    </p:spTree>
    <p:extLst>
      <p:ext uri="{BB962C8B-B14F-4D97-AF65-F5344CB8AC3E}">
        <p14:creationId xmlns:p14="http://schemas.microsoft.com/office/powerpoint/2010/main" val="3950356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200" b="1" dirty="0" smtClean="0">
                <a:solidFill>
                  <a:schemeClr val="tx1"/>
                </a:solidFill>
                <a:latin typeface="NikoshBAN" pitchFamily="2" charset="0"/>
                <a:cs typeface="NikoshBAN" pitchFamily="2" charset="0"/>
              </a:rPr>
              <a:t>ক</a:t>
            </a:r>
            <a:r>
              <a:rPr lang="bn-BD" sz="1200" b="1" dirty="0" smtClean="0">
                <a:solidFill>
                  <a:schemeClr val="tx1"/>
                </a:solidFill>
                <a:latin typeface="NikoshBAN" pitchFamily="2" charset="0"/>
                <a:cs typeface="NikoshBAN" pitchFamily="2" charset="0"/>
                <a:sym typeface="Wingdings"/>
              </a:rPr>
              <a:t></a:t>
            </a:r>
            <a:r>
              <a:rPr lang="bn-BD" sz="1200" b="1" dirty="0" smtClean="0">
                <a:solidFill>
                  <a:schemeClr val="tx1"/>
                </a:solidFill>
                <a:latin typeface="NikoshBAN" pitchFamily="2" charset="0"/>
                <a:cs typeface="NikoshBAN" pitchFamily="2" charset="0"/>
              </a:rPr>
              <a:t>সরল রৈখিক গতি:- </a:t>
            </a:r>
            <a:r>
              <a:rPr lang="bn-BD" sz="1200" dirty="0" smtClean="0">
                <a:solidFill>
                  <a:schemeClr val="tx1"/>
                </a:solidFill>
                <a:latin typeface="NikoshBAN" pitchFamily="2" charset="0"/>
                <a:cs typeface="NikoshBAN" pitchFamily="2" charset="0"/>
              </a:rPr>
              <a:t>কোনো বস্তু যদি একটি সরল রেখা বরাবর গতিশীল হয় অর্থাৎ কোনো বস্তুর গতি যদি একটি সরল রেখার উপর সীমাবদ্ধ থাকে, তাহলে তার গতিকে সরল রৈখিক গতি বলে। যেমন: একটি সোজা সড়কে কোনো গাড়ির গতি সরল রৈখিক গতি।</a:t>
            </a:r>
            <a:endParaRPr lang="en-US" sz="1200"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12</a:t>
            </a:fld>
            <a:endParaRPr lang="en-US"/>
          </a:p>
        </p:txBody>
      </p:sp>
    </p:spTree>
    <p:extLst>
      <p:ext uri="{BB962C8B-B14F-4D97-AF65-F5344CB8AC3E}">
        <p14:creationId xmlns:p14="http://schemas.microsoft.com/office/powerpoint/2010/main" val="2797106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200" b="1" dirty="0" smtClean="0">
                <a:solidFill>
                  <a:schemeClr val="tx1"/>
                </a:solidFill>
                <a:latin typeface="NikoshBAN" pitchFamily="2" charset="0"/>
                <a:cs typeface="NikoshBAN" pitchFamily="2" charset="0"/>
                <a:sym typeface="Wingdings"/>
              </a:rPr>
              <a:t>বক্র</a:t>
            </a:r>
            <a:r>
              <a:rPr lang="bn-BD" sz="1200" b="1" dirty="0" smtClean="0">
                <a:solidFill>
                  <a:schemeClr val="tx1"/>
                </a:solidFill>
                <a:latin typeface="NikoshBAN" pitchFamily="2" charset="0"/>
                <a:cs typeface="NikoshBAN" pitchFamily="2" charset="0"/>
              </a:rPr>
              <a:t> গতি: যখন কোন বস্তু বক্র পথে চলে তখন তাকে বক্র গতি বলে। </a:t>
            </a:r>
            <a:endParaRPr lang="en-US" sz="1200" b="1"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13</a:t>
            </a:fld>
            <a:endParaRPr lang="en-US"/>
          </a:p>
        </p:txBody>
      </p:sp>
    </p:spTree>
    <p:extLst>
      <p:ext uri="{BB962C8B-B14F-4D97-AF65-F5344CB8AC3E}">
        <p14:creationId xmlns:p14="http://schemas.microsoft.com/office/powerpoint/2010/main" val="3278405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চলন</a:t>
            </a:r>
            <a:r>
              <a:rPr lang="bn-BD" baseline="0" dirty="0" smtClean="0"/>
              <a:t> গতি কত প্রকার ? কী কী?</a:t>
            </a:r>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14</a:t>
            </a:fld>
            <a:endParaRPr lang="en-US"/>
          </a:p>
        </p:txBody>
      </p:sp>
    </p:spTree>
    <p:extLst>
      <p:ext uri="{BB962C8B-B14F-4D97-AF65-F5344CB8AC3E}">
        <p14:creationId xmlns:p14="http://schemas.microsoft.com/office/powerpoint/2010/main" val="4150957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200" dirty="0" smtClean="0">
                <a:latin typeface="NikoshBAN" pitchFamily="2" charset="0"/>
                <a:cs typeface="NikoshBAN" pitchFamily="2" charset="0"/>
              </a:rPr>
              <a:t>(শিক্ষক ছাত্রদের এ্যানিমেশনটি দেখানের পর নিচের একক কাজটি করার জন্য বলবেন।)</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15</a:t>
            </a:fld>
            <a:endParaRPr lang="en-US"/>
          </a:p>
        </p:txBody>
      </p:sp>
    </p:spTree>
    <p:extLst>
      <p:ext uri="{BB962C8B-B14F-4D97-AF65-F5344CB8AC3E}">
        <p14:creationId xmlns:p14="http://schemas.microsoft.com/office/powerpoint/2010/main" val="2019780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bn-BD" dirty="0" smtClean="0">
                <a:latin typeface="NikoshBAN" pitchFamily="2" charset="0"/>
                <a:cs typeface="NikoshBAN" pitchFamily="2" charset="0"/>
              </a:rPr>
              <a:t>(শিক্ষক ছাত্রদের বোর্ডে এনে চিত্রের গতিগুলো কোন ধরনের তাদের মতামত জেনে প্রয়োজনে ব্যাখ্যা করবেন এবং উত্তরের স্লাইডটি প্রদর্শন করবেন।)</a:t>
            </a:r>
            <a:endParaRPr lang="en-US" dirty="0"/>
          </a:p>
        </p:txBody>
      </p:sp>
      <p:sp>
        <p:nvSpPr>
          <p:cNvPr id="4" name="Slide Number Placeholder 3"/>
          <p:cNvSpPr>
            <a:spLocks noGrp="1"/>
          </p:cNvSpPr>
          <p:nvPr>
            <p:ph type="sldNum" sz="quarter" idx="10"/>
          </p:nvPr>
        </p:nvSpPr>
        <p:spPr/>
        <p:txBody>
          <a:bodyPr/>
          <a:lstStyle/>
          <a:p>
            <a:fld id="{9C1A2050-2D25-40C8-96FF-080FB40AABC1}" type="slidenum">
              <a:rPr lang="en-US" smtClean="0"/>
              <a:t>17</a:t>
            </a:fld>
            <a:endParaRPr lang="en-US"/>
          </a:p>
        </p:txBody>
      </p:sp>
    </p:spTree>
    <p:extLst>
      <p:ext uri="{BB962C8B-B14F-4D97-AF65-F5344CB8AC3E}">
        <p14:creationId xmlns:p14="http://schemas.microsoft.com/office/powerpoint/2010/main" val="998745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A130D7-F4BC-4647-B57B-8C1F535B569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161634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130D7-F4BC-4647-B57B-8C1F535B569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2756973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130D7-F4BC-4647-B57B-8C1F535B569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76236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130D7-F4BC-4647-B57B-8C1F535B569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96702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130D7-F4BC-4647-B57B-8C1F535B569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3795695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A130D7-F4BC-4647-B57B-8C1F535B5690}"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45232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A130D7-F4BC-4647-B57B-8C1F535B5690}"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1026050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A130D7-F4BC-4647-B57B-8C1F535B5690}"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368633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130D7-F4BC-4647-B57B-8C1F535B5690}"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44368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130D7-F4BC-4647-B57B-8C1F535B5690}"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25568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130D7-F4BC-4647-B57B-8C1F535B5690}"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07EFC-9F1E-4A13-ADBD-0C4C40C5B5DC}" type="slidenum">
              <a:rPr lang="en-US" smtClean="0"/>
              <a:t>‹#›</a:t>
            </a:fld>
            <a:endParaRPr lang="en-US"/>
          </a:p>
        </p:txBody>
      </p:sp>
    </p:spTree>
    <p:extLst>
      <p:ext uri="{BB962C8B-B14F-4D97-AF65-F5344CB8AC3E}">
        <p14:creationId xmlns:p14="http://schemas.microsoft.com/office/powerpoint/2010/main" val="169167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8000">
              <a:srgbClr val="00B0F0"/>
            </a:gs>
            <a:gs pos="98000">
              <a:schemeClr val="bg1"/>
            </a:gs>
            <a:gs pos="98000">
              <a:srgbClr val="0087E6"/>
            </a:gs>
            <a:gs pos="97500">
              <a:srgbClr val="0093E4"/>
            </a:gs>
            <a:gs pos="9700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130D7-F4BC-4647-B57B-8C1F535B5690}" type="datetimeFigureOut">
              <a:rPr lang="en-US" smtClean="0"/>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07EFC-9F1E-4A13-ADBD-0C4C40C5B5DC}" type="slidenum">
              <a:rPr lang="en-US" smtClean="0"/>
              <a:t>‹#›</a:t>
            </a:fld>
            <a:endParaRPr lang="en-US"/>
          </a:p>
        </p:txBody>
      </p:sp>
    </p:spTree>
    <p:extLst>
      <p:ext uri="{BB962C8B-B14F-4D97-AF65-F5344CB8AC3E}">
        <p14:creationId xmlns:p14="http://schemas.microsoft.com/office/powerpoint/2010/main" val="1003347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21.gif"/><Relationship Id="rId3" Type="http://schemas.openxmlformats.org/officeDocument/2006/relationships/image" Target="../media/image16.png"/><Relationship Id="rId7"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4.gif"/><Relationship Id="rId4" Type="http://schemas.openxmlformats.org/officeDocument/2006/relationships/image" Target="../media/image4.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6.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0284" y="561968"/>
            <a:ext cx="7543808" cy="1200329"/>
          </a:xfrm>
          <a:prstGeom prst="rect">
            <a:avLst/>
          </a:prstGeom>
          <a:noFill/>
        </p:spPr>
        <p:txBody>
          <a:bodyPr wrap="square" rtlCol="0">
            <a:spAutoFit/>
          </a:bodyPr>
          <a:lstStyle/>
          <a:p>
            <a:r>
              <a:rPr lang="bn-BD" sz="7200" b="1" dirty="0" smtClean="0">
                <a:solidFill>
                  <a:srgbClr val="00B050"/>
                </a:solidFill>
                <a:latin typeface="NikoshBAN" pitchFamily="2" charset="0"/>
                <a:cs typeface="NikoshBAN" pitchFamily="2" charset="0"/>
              </a:rPr>
              <a:t>আজকের ক্লাসে সকলকে </a:t>
            </a:r>
            <a:endParaRPr lang="en-US" sz="7200" b="1" dirty="0">
              <a:solidFill>
                <a:srgbClr val="00B050"/>
              </a:solidFill>
              <a:latin typeface="NikoshBAN" pitchFamily="2" charset="0"/>
              <a:cs typeface="NikoshBAN" pitchFamily="2" charset="0"/>
            </a:endParaRPr>
          </a:p>
        </p:txBody>
      </p:sp>
      <p:sp>
        <p:nvSpPr>
          <p:cNvPr id="3" name="TextBox 2"/>
          <p:cNvSpPr txBox="1"/>
          <p:nvPr/>
        </p:nvSpPr>
        <p:spPr>
          <a:xfrm>
            <a:off x="2578100" y="2003141"/>
            <a:ext cx="3657600" cy="1481048"/>
          </a:xfrm>
          <a:prstGeom prst="rect">
            <a:avLst/>
          </a:prstGeom>
          <a:noFill/>
          <a:scene3d>
            <a:camera prst="orthographicFront"/>
            <a:lightRig rig="threePt" dir="t"/>
          </a:scene3d>
          <a:sp3d>
            <a:bevelT/>
          </a:sp3d>
        </p:spPr>
        <p:txBody>
          <a:bodyPr wrap="square" rtlCol="0">
            <a:prstTxWarp prst="textPlain">
              <a:avLst/>
            </a:prstTxWarp>
            <a:spAutoFit/>
          </a:bodyPr>
          <a:lstStyle/>
          <a:p>
            <a:r>
              <a:rPr lang="bn-BD" sz="8800" b="1" dirty="0" smtClean="0">
                <a:solidFill>
                  <a:srgbClr val="FF0000"/>
                </a:solidFill>
                <a:latin typeface="NikoshBAN" pitchFamily="2" charset="0"/>
                <a:cs typeface="NikoshBAN" pitchFamily="2" charset="0"/>
              </a:rPr>
              <a:t>স্বাগতম</a:t>
            </a:r>
            <a:r>
              <a:rPr lang="bn-BD" sz="2800" b="1" dirty="0" smtClean="0">
                <a:solidFill>
                  <a:srgbClr val="00B050"/>
                </a:solidFill>
                <a:latin typeface="NikoshBAN" pitchFamily="2" charset="0"/>
                <a:cs typeface="NikoshBAN" pitchFamily="2" charset="0"/>
              </a:rPr>
              <a:t> </a:t>
            </a:r>
            <a:endParaRPr lang="bn-BD" sz="2000" b="1" dirty="0">
              <a:solidFill>
                <a:srgbClr val="00B050"/>
              </a:solidFill>
              <a:latin typeface="NikoshBAN" pitchFamily="2" charset="0"/>
              <a:cs typeface="NikoshBAN" pitchFamily="2"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7656" y="3689804"/>
            <a:ext cx="2815772" cy="2870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36225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par>
                          <p:cTn id="10" fill="hold">
                            <p:stCondLst>
                              <p:cond delay="3000"/>
                            </p:stCondLst>
                            <p:childTnLst>
                              <p:par>
                                <p:cTn id="11" presetID="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ppt_x"/>
                                          </p:val>
                                        </p:tav>
                                        <p:tav tm="100000">
                                          <p:val>
                                            <p:strVal val="#ppt_x"/>
                                          </p:val>
                                        </p:tav>
                                      </p:tavLst>
                                    </p:anim>
                                    <p:anim calcmode="lin" valueType="num">
                                      <p:cBhvr additive="base">
                                        <p:cTn id="1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674" y="5166142"/>
            <a:ext cx="7952509" cy="1200329"/>
          </a:xfrm>
          <a:prstGeom prst="rect">
            <a:avLst/>
          </a:prstGeom>
          <a:solidFill>
            <a:schemeClr val="bg1">
              <a:lumMod val="95000"/>
            </a:schemeClr>
          </a:solidFill>
          <a:ln w="57150">
            <a:solidFill>
              <a:schemeClr val="bg1">
                <a:lumMod val="85000"/>
              </a:schemeClr>
            </a:solidFill>
          </a:ln>
        </p:spPr>
        <p:txBody>
          <a:bodyPr wrap="square">
            <a:spAutoFit/>
          </a:bodyPr>
          <a:lstStyle/>
          <a:p>
            <a:pPr algn="just"/>
            <a:r>
              <a:rPr lang="bn-BD" sz="3600" dirty="0" smtClean="0">
                <a:latin typeface="NikoshBAN" pitchFamily="2" charset="0"/>
                <a:cs typeface="NikoshBAN" pitchFamily="2" charset="0"/>
                <a:sym typeface="Wingdings"/>
              </a:rPr>
              <a:t>কাজ:- প্রিয় শিক্ষার্থী বন্ধুরা, আমরা এখন হাতে-কলমে চলন গতি প্যাকটিজ করব। ---------।</a:t>
            </a:r>
            <a:endParaRPr lang="en-US" sz="3600" dirty="0"/>
          </a:p>
        </p:txBody>
      </p:sp>
      <p:grpSp>
        <p:nvGrpSpPr>
          <p:cNvPr id="12" name="Group 11"/>
          <p:cNvGrpSpPr/>
          <p:nvPr/>
        </p:nvGrpSpPr>
        <p:grpSpPr>
          <a:xfrm>
            <a:off x="529936" y="1119799"/>
            <a:ext cx="7671956" cy="2626934"/>
            <a:chOff x="529936" y="874135"/>
            <a:chExt cx="7671956" cy="2626934"/>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936" y="1449532"/>
              <a:ext cx="2253705" cy="166774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descr="C:\Users\DOEL\Desktop\oiof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40" y="1489364"/>
              <a:ext cx="1598033" cy="1598033"/>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DOEL\Desktop\oiji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2794" y="874135"/>
              <a:ext cx="2479098" cy="262693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57687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925" y="1870158"/>
            <a:ext cx="2305276" cy="2377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a:off x="1494971" y="4188714"/>
            <a:ext cx="4746172"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1255188" y="4398203"/>
            <a:ext cx="6911122" cy="1051621"/>
            <a:chOff x="718369" y="3812576"/>
            <a:chExt cx="6165273" cy="1463840"/>
          </a:xfrm>
        </p:grpSpPr>
        <p:pic>
          <p:nvPicPr>
            <p:cNvPr id="17" name="Picture 2" descr="C:\Users\DOEL\Desktop\k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254" y="3879272"/>
              <a:ext cx="1482437" cy="139714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718369" y="3812576"/>
              <a:ext cx="6165273" cy="1446550"/>
            </a:xfrm>
            <a:prstGeom prst="rect">
              <a:avLst/>
            </a:prstGeom>
            <a:solidFill>
              <a:srgbClr val="00B0F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3">
              <a:schemeClr val="lt1"/>
            </a:lnRef>
            <a:fillRef idx="1">
              <a:schemeClr val="accent3"/>
            </a:fillRef>
            <a:effectRef idx="1">
              <a:schemeClr val="accent3"/>
            </a:effectRef>
            <a:fontRef idx="minor">
              <a:schemeClr val="lt1"/>
            </a:fontRef>
          </p:style>
          <p:txBody>
            <a:bodyPr wrap="square">
              <a:spAutoFit/>
            </a:bodyPr>
            <a:lstStyle/>
            <a:p>
              <a:r>
                <a:rPr lang="bn-BD" sz="4400" b="1" dirty="0" smtClean="0">
                  <a:solidFill>
                    <a:schemeClr val="tx1"/>
                  </a:solidFill>
                  <a:latin typeface="NikoshBAN" pitchFamily="2" charset="0"/>
                  <a:cs typeface="NikoshBAN" pitchFamily="2" charset="0"/>
                  <a:sym typeface="Wingdings"/>
                </a:rPr>
                <a:t>হাতের লেখার গতি কোন ধরণের গতি?</a:t>
              </a:r>
              <a:endParaRPr lang="en-US" sz="4400" dirty="0">
                <a:solidFill>
                  <a:schemeClr val="tx1"/>
                </a:solidFill>
              </a:endParaRPr>
            </a:p>
          </p:txBody>
        </p:sp>
      </p:grpSp>
      <p:grpSp>
        <p:nvGrpSpPr>
          <p:cNvPr id="19" name="Group 18"/>
          <p:cNvGrpSpPr/>
          <p:nvPr/>
        </p:nvGrpSpPr>
        <p:grpSpPr>
          <a:xfrm>
            <a:off x="3186752" y="329480"/>
            <a:ext cx="3047995" cy="1036722"/>
            <a:chOff x="5694218" y="1180005"/>
            <a:chExt cx="2064327" cy="1036722"/>
          </a:xfrm>
        </p:grpSpPr>
        <p:sp>
          <p:nvSpPr>
            <p:cNvPr id="20" name="Down Arrow Callout 19"/>
            <p:cNvSpPr/>
            <p:nvPr/>
          </p:nvSpPr>
          <p:spPr>
            <a:xfrm>
              <a:off x="5694218" y="1205345"/>
              <a:ext cx="2064327" cy="1011382"/>
            </a:xfrm>
            <a:prstGeom prst="downArrowCallou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853752" y="1180005"/>
              <a:ext cx="1774941" cy="707886"/>
            </a:xfrm>
            <a:prstGeom prst="rect">
              <a:avLst/>
            </a:prstGeom>
          </p:spPr>
          <p:txBody>
            <a:bodyPr wrap="square">
              <a:spAutoFit/>
            </a:bodyPr>
            <a:lstStyle/>
            <a:p>
              <a:pPr algn="ctr"/>
              <a:r>
                <a:rPr lang="bn-BD" sz="4000" b="1" dirty="0">
                  <a:latin typeface="NikoshBAN" pitchFamily="2" charset="0"/>
                  <a:cs typeface="NikoshBAN" pitchFamily="2" charset="0"/>
                </a:rPr>
                <a:t>চলন </a:t>
              </a:r>
              <a:r>
                <a:rPr lang="bn-BD" sz="4000" b="1" dirty="0" smtClean="0">
                  <a:latin typeface="NikoshBAN" pitchFamily="2" charset="0"/>
                  <a:cs typeface="NikoshBAN" pitchFamily="2" charset="0"/>
                </a:rPr>
                <a:t>গতি </a:t>
              </a:r>
              <a:endParaRPr lang="en-US" sz="4000" b="1" dirty="0"/>
            </a:p>
          </p:txBody>
        </p:sp>
      </p:grpSp>
      <p:sp>
        <p:nvSpPr>
          <p:cNvPr id="13" name="TextBox 12"/>
          <p:cNvSpPr txBox="1"/>
          <p:nvPr/>
        </p:nvSpPr>
        <p:spPr>
          <a:xfrm>
            <a:off x="1369212" y="5668986"/>
            <a:ext cx="5748984" cy="646331"/>
          </a:xfrm>
          <a:prstGeom prst="rect">
            <a:avLst/>
          </a:prstGeom>
          <a:solidFill>
            <a:schemeClr val="accent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just"/>
            <a:r>
              <a:rPr lang="bn-BD" sz="3600" dirty="0" smtClean="0">
                <a:latin typeface="NikoshBAN" pitchFamily="2" charset="0"/>
                <a:cs typeface="NikoshBAN" pitchFamily="2" charset="0"/>
              </a:rPr>
              <a:t>লেখার সময় হাতের গতি হল চলন গতি।</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36150464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5.55556E-7 -0.00208 L 0.52483 -0.00208 " pathEditMode="relative" rAng="0" ptsTypes="AA">
                                      <p:cBhvr>
                                        <p:cTn id="6" dur="1000" fill="hold"/>
                                        <p:tgtEl>
                                          <p:spTgt spid="2"/>
                                        </p:tgtEl>
                                        <p:attrNameLst>
                                          <p:attrName>ppt_x</p:attrName>
                                          <p:attrName>ppt_y</p:attrName>
                                        </p:attrNameLst>
                                      </p:cBhvr>
                                      <p:rCtr x="26233" y="0"/>
                                    </p:animMotion>
                                  </p:childTnLst>
                                </p:cTn>
                              </p:par>
                              <p:par>
                                <p:cTn id="7" presetID="22" presetClass="entr" presetSubtype="8"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wipe(left)">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0-#ppt_w/2"/>
                                          </p:val>
                                        </p:tav>
                                        <p:tav tm="100000">
                                          <p:val>
                                            <p:strVal val="#ppt_x"/>
                                          </p:val>
                                        </p:tav>
                                      </p:tavLst>
                                    </p:anim>
                                    <p:anim calcmode="lin" valueType="num">
                                      <p:cBhvr additive="base">
                                        <p:cTn id="1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1000"/>
                                        <p:tgtEl>
                                          <p:spTgt spid="16"/>
                                        </p:tgtEl>
                                      </p:cBhvr>
                                    </p:animEffect>
                                    <p:set>
                                      <p:cBhvr>
                                        <p:cTn id="20" dur="1" fill="hold">
                                          <p:stCondLst>
                                            <p:cond delay="999"/>
                                          </p:stCondLst>
                                        </p:cTn>
                                        <p:tgtEl>
                                          <p:spTgt spid="16"/>
                                        </p:tgtEl>
                                        <p:attrNameLst>
                                          <p:attrName>style.visibility</p:attrName>
                                        </p:attrNameLst>
                                      </p:cBhvr>
                                      <p:to>
                                        <p:strVal val="hidden"/>
                                      </p:to>
                                    </p:set>
                                  </p:childTnLst>
                                </p:cTn>
                              </p:par>
                            </p:childTnLst>
                          </p:cTn>
                        </p:par>
                        <p:par>
                          <p:cTn id="21" fill="hold">
                            <p:stCondLst>
                              <p:cond delay="1000"/>
                            </p:stCondLst>
                            <p:childTnLst>
                              <p:par>
                                <p:cTn id="22" presetID="2" presetClass="entr" presetSubtype="1"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1000" fill="hold"/>
                                        <p:tgtEl>
                                          <p:spTgt spid="19"/>
                                        </p:tgtEl>
                                        <p:attrNameLst>
                                          <p:attrName>ppt_x</p:attrName>
                                        </p:attrNameLst>
                                      </p:cBhvr>
                                      <p:tavLst>
                                        <p:tav tm="0">
                                          <p:val>
                                            <p:strVal val="#ppt_x"/>
                                          </p:val>
                                        </p:tav>
                                        <p:tav tm="100000">
                                          <p:val>
                                            <p:strVal val="#ppt_x"/>
                                          </p:val>
                                        </p:tav>
                                      </p:tavLst>
                                    </p:anim>
                                    <p:anim calcmode="lin" valueType="num">
                                      <p:cBhvr additive="base">
                                        <p:cTn id="25" dur="1000" fill="hold"/>
                                        <p:tgtEl>
                                          <p:spTgt spid="19"/>
                                        </p:tgtEl>
                                        <p:attrNameLst>
                                          <p:attrName>ppt_y</p:attrName>
                                        </p:attrNameLst>
                                      </p:cBhvr>
                                      <p:tavLst>
                                        <p:tav tm="0">
                                          <p:val>
                                            <p:strVal val="0-#ppt_h/2"/>
                                          </p:val>
                                        </p:tav>
                                        <p:tav tm="100000">
                                          <p:val>
                                            <p:strVal val="#ppt_y"/>
                                          </p:val>
                                        </p:tav>
                                      </p:tavLst>
                                    </p:anim>
                                  </p:childTnLst>
                                </p:cTn>
                              </p:par>
                            </p:childTnLst>
                          </p:cTn>
                        </p:par>
                        <p:par>
                          <p:cTn id="26" fill="hold">
                            <p:stCondLst>
                              <p:cond delay="2000"/>
                            </p:stCondLst>
                            <p:childTnLst>
                              <p:par>
                                <p:cTn id="27" presetID="2" presetClass="entr" presetSubtype="8"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1000" fill="hold"/>
                                        <p:tgtEl>
                                          <p:spTgt spid="13"/>
                                        </p:tgtEl>
                                        <p:attrNameLst>
                                          <p:attrName>ppt_x</p:attrName>
                                        </p:attrNameLst>
                                      </p:cBhvr>
                                      <p:tavLst>
                                        <p:tav tm="0">
                                          <p:val>
                                            <p:strVal val="0-#ppt_w/2"/>
                                          </p:val>
                                        </p:tav>
                                        <p:tav tm="100000">
                                          <p:val>
                                            <p:strVal val="#ppt_x"/>
                                          </p:val>
                                        </p:tav>
                                      </p:tavLst>
                                    </p:anim>
                                    <p:anim calcmode="lin" valueType="num">
                                      <p:cBhvr additive="base">
                                        <p:cTn id="30"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74073" y="2701651"/>
            <a:ext cx="789709" cy="706582"/>
          </a:xfrm>
          <a:prstGeom prst="ellipse">
            <a:avLst/>
          </a:prstGeom>
          <a:solidFill>
            <a:srgbClr val="FF00F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290948" y="3408233"/>
            <a:ext cx="8470225" cy="572501"/>
            <a:chOff x="1058033" y="2964873"/>
            <a:chExt cx="7130003" cy="572501"/>
          </a:xfrm>
        </p:grpSpPr>
        <p:cxnSp>
          <p:nvCxnSpPr>
            <p:cNvPr id="5" name="Straight Connector 4"/>
            <p:cNvCxnSpPr/>
            <p:nvPr/>
          </p:nvCxnSpPr>
          <p:spPr>
            <a:xfrm>
              <a:off x="1108364" y="2964873"/>
              <a:ext cx="7079672" cy="2770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58033" y="3034146"/>
              <a:ext cx="443346" cy="461665"/>
            </a:xfrm>
            <a:prstGeom prst="rect">
              <a:avLst/>
            </a:prstGeom>
            <a:noFill/>
          </p:spPr>
          <p:txBody>
            <a:bodyPr wrap="square" rtlCol="0">
              <a:spAutoFit/>
            </a:bodyPr>
            <a:lstStyle/>
            <a:p>
              <a:r>
                <a:rPr lang="en-US" sz="2400" b="1" dirty="0"/>
                <a:t>A</a:t>
              </a:r>
            </a:p>
          </p:txBody>
        </p:sp>
        <p:sp>
          <p:nvSpPr>
            <p:cNvPr id="7" name="TextBox 6"/>
            <p:cNvSpPr txBox="1"/>
            <p:nvPr/>
          </p:nvSpPr>
          <p:spPr>
            <a:xfrm>
              <a:off x="7682086" y="3075709"/>
              <a:ext cx="443346" cy="461665"/>
            </a:xfrm>
            <a:prstGeom prst="rect">
              <a:avLst/>
            </a:prstGeom>
            <a:noFill/>
          </p:spPr>
          <p:txBody>
            <a:bodyPr wrap="square" rtlCol="0">
              <a:spAutoFit/>
            </a:bodyPr>
            <a:lstStyle/>
            <a:p>
              <a:r>
                <a:rPr lang="en-US" sz="2400" b="1" dirty="0" smtClean="0"/>
                <a:t>B</a:t>
              </a:r>
              <a:endParaRPr lang="en-US" sz="2400" b="1" dirty="0"/>
            </a:p>
          </p:txBody>
        </p:sp>
      </p:grpSp>
      <p:pic>
        <p:nvPicPr>
          <p:cNvPr id="8" name="Picture 2" descr="C:\Users\DOEL\Desktop\GIF=25-9-14\animated-bus-image-00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029" y="3900920"/>
            <a:ext cx="957297" cy="463261"/>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346364" y="4336489"/>
            <a:ext cx="8423563" cy="27693"/>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834382" y="4905430"/>
            <a:ext cx="6165273" cy="1446550"/>
            <a:chOff x="2410691" y="3826224"/>
            <a:chExt cx="6165273" cy="1446550"/>
          </a:xfrm>
        </p:grpSpPr>
        <p:pic>
          <p:nvPicPr>
            <p:cNvPr id="19" name="Picture 2" descr="C:\Users\DOEL\Desktop\k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8123" y="3885852"/>
              <a:ext cx="1359607" cy="128138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DOEL\Desktop\k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7430" y="3865624"/>
              <a:ext cx="1482437" cy="139714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410691" y="3826224"/>
              <a:ext cx="6165273" cy="1446550"/>
            </a:xfrm>
            <a:prstGeom prst="rect">
              <a:avLst/>
            </a:prstGeom>
            <a:solidFill>
              <a:srgbClr val="00B0F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3">
              <a:schemeClr val="lt1"/>
            </a:lnRef>
            <a:fillRef idx="1">
              <a:schemeClr val="accent3"/>
            </a:fillRef>
            <a:effectRef idx="1">
              <a:schemeClr val="accent3"/>
            </a:effectRef>
            <a:fontRef idx="minor">
              <a:schemeClr val="lt1"/>
            </a:fontRef>
          </p:style>
          <p:txBody>
            <a:bodyPr wrap="square">
              <a:spAutoFit/>
            </a:bodyPr>
            <a:lstStyle/>
            <a:p>
              <a:r>
                <a:rPr lang="bn-BD" sz="4400" b="1" dirty="0" smtClean="0">
                  <a:solidFill>
                    <a:schemeClr val="tx1"/>
                  </a:solidFill>
                  <a:latin typeface="NikoshBAN" pitchFamily="2" charset="0"/>
                  <a:cs typeface="NikoshBAN" pitchFamily="2" charset="0"/>
                  <a:sym typeface="Wingdings"/>
                </a:rPr>
                <a:t>এখানে, বস্তু দুইটি কোন পথে দূরত্ব অতিক্রম করছে?</a:t>
              </a:r>
              <a:endParaRPr lang="en-US" sz="4400" dirty="0">
                <a:solidFill>
                  <a:schemeClr val="tx1"/>
                </a:solidFill>
              </a:endParaRPr>
            </a:p>
          </p:txBody>
        </p:sp>
      </p:grpSp>
      <p:sp>
        <p:nvSpPr>
          <p:cNvPr id="13" name="Rectangle 12"/>
          <p:cNvSpPr/>
          <p:nvPr/>
        </p:nvSpPr>
        <p:spPr>
          <a:xfrm>
            <a:off x="2895599" y="5017715"/>
            <a:ext cx="3422073"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bn-BD" sz="4800" b="1" dirty="0" smtClean="0">
                <a:solidFill>
                  <a:schemeClr val="tx1"/>
                </a:solidFill>
                <a:latin typeface="NikoshBAN" pitchFamily="2" charset="0"/>
                <a:cs typeface="NikoshBAN" pitchFamily="2" charset="0"/>
                <a:sym typeface="Wingdings"/>
              </a:rPr>
              <a:t>সরল পথে</a:t>
            </a:r>
            <a:r>
              <a:rPr lang="bn-BD" sz="4800" b="1" dirty="0" smtClean="0">
                <a:solidFill>
                  <a:schemeClr val="tx1"/>
                </a:solidFill>
                <a:latin typeface="NikoshBAN" pitchFamily="2" charset="0"/>
                <a:cs typeface="NikoshBAN" pitchFamily="2" charset="0"/>
              </a:rPr>
              <a:t> </a:t>
            </a:r>
            <a:endParaRPr lang="en-US" sz="4800" dirty="0">
              <a:solidFill>
                <a:schemeClr val="tx1"/>
              </a:solidFill>
            </a:endParaRPr>
          </a:p>
        </p:txBody>
      </p:sp>
      <p:sp>
        <p:nvSpPr>
          <p:cNvPr id="14" name="Rectangle 13"/>
          <p:cNvSpPr/>
          <p:nvPr/>
        </p:nvSpPr>
        <p:spPr>
          <a:xfrm>
            <a:off x="3006348" y="675936"/>
            <a:ext cx="3422073"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bn-BD" sz="4800" b="1" dirty="0">
                <a:solidFill>
                  <a:schemeClr val="tx1"/>
                </a:solidFill>
                <a:latin typeface="NikoshBAN" pitchFamily="2" charset="0"/>
                <a:cs typeface="NikoshBAN" pitchFamily="2" charset="0"/>
                <a:sym typeface="Wingdings"/>
              </a:rPr>
              <a:t>সরল রৈখিক গতি</a:t>
            </a:r>
            <a:r>
              <a:rPr lang="bn-BD" sz="4800" b="1" dirty="0">
                <a:solidFill>
                  <a:schemeClr val="tx1"/>
                </a:solidFill>
                <a:latin typeface="NikoshBAN" pitchFamily="2" charset="0"/>
                <a:cs typeface="NikoshBAN" pitchFamily="2" charset="0"/>
              </a:rPr>
              <a:t> </a:t>
            </a:r>
            <a:endParaRPr lang="en-US" sz="4800" dirty="0">
              <a:solidFill>
                <a:schemeClr val="tx1"/>
              </a:solidFill>
            </a:endParaRPr>
          </a:p>
        </p:txBody>
      </p:sp>
      <p:grpSp>
        <p:nvGrpSpPr>
          <p:cNvPr id="15" name="Group 14"/>
          <p:cNvGrpSpPr/>
          <p:nvPr/>
        </p:nvGrpSpPr>
        <p:grpSpPr>
          <a:xfrm>
            <a:off x="1824250" y="4988127"/>
            <a:ext cx="6165273" cy="1446550"/>
            <a:chOff x="2410691" y="3826224"/>
            <a:chExt cx="6165273" cy="1446550"/>
          </a:xfrm>
        </p:grpSpPr>
        <p:pic>
          <p:nvPicPr>
            <p:cNvPr id="16" name="Picture 2" descr="C:\Users\DOEL\Desktop\k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5795" y="3851976"/>
              <a:ext cx="1482437" cy="1397144"/>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2410691" y="3826224"/>
              <a:ext cx="6165273" cy="1446550"/>
            </a:xfrm>
            <a:prstGeom prst="rect">
              <a:avLst/>
            </a:prstGeom>
            <a:solidFill>
              <a:srgbClr val="00B0F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3">
              <a:schemeClr val="lt1"/>
            </a:lnRef>
            <a:fillRef idx="1">
              <a:schemeClr val="accent3"/>
            </a:fillRef>
            <a:effectRef idx="1">
              <a:schemeClr val="accent3"/>
            </a:effectRef>
            <a:fontRef idx="minor">
              <a:schemeClr val="lt1"/>
            </a:fontRef>
          </p:style>
          <p:txBody>
            <a:bodyPr wrap="square">
              <a:spAutoFit/>
            </a:bodyPr>
            <a:lstStyle/>
            <a:p>
              <a:r>
                <a:rPr lang="bn-BD" sz="4400" b="1" dirty="0" smtClean="0">
                  <a:solidFill>
                    <a:schemeClr val="tx1"/>
                  </a:solidFill>
                  <a:latin typeface="NikoshBAN" pitchFamily="2" charset="0"/>
                  <a:cs typeface="NikoshBAN" pitchFamily="2" charset="0"/>
                  <a:sym typeface="Wingdings"/>
                </a:rPr>
                <a:t>বস্তুর এ গতিকে ‘কোন গতি’ বলা যেতে পারে?</a:t>
              </a:r>
              <a:endParaRPr lang="en-US" sz="4400" dirty="0">
                <a:solidFill>
                  <a:schemeClr val="tx1"/>
                </a:solidFill>
              </a:endParaRPr>
            </a:p>
          </p:txBody>
        </p:sp>
      </p:grpSp>
    </p:spTree>
    <p:extLst>
      <p:ext uri="{BB962C8B-B14F-4D97-AF65-F5344CB8AC3E}">
        <p14:creationId xmlns:p14="http://schemas.microsoft.com/office/powerpoint/2010/main" val="28828892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22222E-6 -3.7037E-7 L 0.83073 0.00394 " pathEditMode="relative" rAng="0" ptsTypes="AA">
                                      <p:cBhvr>
                                        <p:cTn id="6" dur="3000" fill="hold"/>
                                        <p:tgtEl>
                                          <p:spTgt spid="3"/>
                                        </p:tgtEl>
                                        <p:attrNameLst>
                                          <p:attrName>ppt_x</p:attrName>
                                          <p:attrName>ppt_y</p:attrName>
                                        </p:attrNameLst>
                                      </p:cBhvr>
                                      <p:rCtr x="41528" y="185"/>
                                    </p:animMotion>
                                  </p:childTnLst>
                                </p:cTn>
                              </p:par>
                              <p:par>
                                <p:cTn id="7" presetID="63" presetClass="path" presetSubtype="0" repeatCount="indefinite" accel="50000" decel="50000" fill="hold" nodeType="withEffect">
                                  <p:stCondLst>
                                    <p:cond delay="0"/>
                                  </p:stCondLst>
                                  <p:childTnLst>
                                    <p:animMotion origin="layout" path="M -5.55556E-7 3.7037E-6 L 1.06215 0.00208 " pathEditMode="relative" rAng="0" ptsTypes="AA">
                                      <p:cBhvr>
                                        <p:cTn id="8" dur="3000" fill="hold"/>
                                        <p:tgtEl>
                                          <p:spTgt spid="8"/>
                                        </p:tgtEl>
                                        <p:attrNameLst>
                                          <p:attrName>ppt_x</p:attrName>
                                          <p:attrName>ppt_y</p:attrName>
                                        </p:attrNameLst>
                                      </p:cBhvr>
                                      <p:rCtr x="53108" y="93"/>
                                    </p:animMotion>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0-#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xit" presetSubtype="0" fill="hold" nodeType="clickEffect">
                                  <p:stCondLst>
                                    <p:cond delay="0"/>
                                  </p:stCondLst>
                                  <p:childTnLst>
                                    <p:animEffect transition="out" filter="dissolve">
                                      <p:cBhvr>
                                        <p:cTn id="18" dur="1000"/>
                                        <p:tgtEl>
                                          <p:spTgt spid="10"/>
                                        </p:tgtEl>
                                      </p:cBhvr>
                                    </p:animEffect>
                                    <p:set>
                                      <p:cBhvr>
                                        <p:cTn id="19" dur="1" fill="hold">
                                          <p:stCondLst>
                                            <p:cond delay="999"/>
                                          </p:stCondLst>
                                        </p:cTn>
                                        <p:tgtEl>
                                          <p:spTgt spid="10"/>
                                        </p:tgtEl>
                                        <p:attrNameLst>
                                          <p:attrName>style.visibility</p:attrName>
                                        </p:attrNameLst>
                                      </p:cBhvr>
                                      <p:to>
                                        <p:strVal val="hidden"/>
                                      </p:to>
                                    </p:set>
                                  </p:childTnLst>
                                </p:cTn>
                              </p:par>
                            </p:childTnLst>
                          </p:cTn>
                        </p:par>
                        <p:par>
                          <p:cTn id="20" fill="hold">
                            <p:stCondLst>
                              <p:cond delay="1000"/>
                            </p:stCondLst>
                            <p:childTnLst>
                              <p:par>
                                <p:cTn id="21" presetID="2" presetClass="entr" presetSubtype="2"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1+#ppt_w/2"/>
                                          </p:val>
                                        </p:tav>
                                        <p:tav tm="100000">
                                          <p:val>
                                            <p:strVal val="#ppt_x"/>
                                          </p:val>
                                        </p:tav>
                                      </p:tavLst>
                                    </p:anim>
                                    <p:anim calcmode="lin" valueType="num">
                                      <p:cBhvr additive="base">
                                        <p:cTn id="24"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grpId="1" nodeType="clickEffect">
                                  <p:stCondLst>
                                    <p:cond delay="0"/>
                                  </p:stCondLst>
                                  <p:childTnLst>
                                    <p:animEffect transition="out" filter="dissolve">
                                      <p:cBhvr>
                                        <p:cTn id="28" dur="1000"/>
                                        <p:tgtEl>
                                          <p:spTgt spid="13"/>
                                        </p:tgtEl>
                                      </p:cBhvr>
                                    </p:animEffect>
                                    <p:set>
                                      <p:cBhvr>
                                        <p:cTn id="29" dur="1" fill="hold">
                                          <p:stCondLst>
                                            <p:cond delay="999"/>
                                          </p:stCondLst>
                                        </p:cTn>
                                        <p:tgtEl>
                                          <p:spTgt spid="1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0-#ppt_w/2"/>
                                          </p:val>
                                        </p:tav>
                                        <p:tav tm="100000">
                                          <p:val>
                                            <p:strVal val="#ppt_x"/>
                                          </p:val>
                                        </p:tav>
                                      </p:tavLst>
                                    </p:anim>
                                    <p:anim calcmode="lin" valueType="num">
                                      <p:cBhvr additive="base">
                                        <p:cTn id="35"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9" presetClass="exit" presetSubtype="0" fill="hold" nodeType="clickEffect">
                                  <p:stCondLst>
                                    <p:cond delay="0"/>
                                  </p:stCondLst>
                                  <p:childTnLst>
                                    <p:animEffect transition="out" filter="dissolve">
                                      <p:cBhvr>
                                        <p:cTn id="39" dur="1000"/>
                                        <p:tgtEl>
                                          <p:spTgt spid="15"/>
                                        </p:tgtEl>
                                      </p:cBhvr>
                                    </p:animEffect>
                                    <p:set>
                                      <p:cBhvr>
                                        <p:cTn id="40" dur="1" fill="hold">
                                          <p:stCondLst>
                                            <p:cond delay="999"/>
                                          </p:stCondLst>
                                        </p:cTn>
                                        <p:tgtEl>
                                          <p:spTgt spid="15"/>
                                        </p:tgtEl>
                                        <p:attrNameLst>
                                          <p:attrName>style.visibility</p:attrName>
                                        </p:attrNameLst>
                                      </p:cBhvr>
                                      <p:to>
                                        <p:strVal val="hidden"/>
                                      </p:to>
                                    </p:set>
                                  </p:childTnLst>
                                </p:cTn>
                              </p:par>
                            </p:childTnLst>
                          </p:cTn>
                        </p:par>
                        <p:par>
                          <p:cTn id="41" fill="hold">
                            <p:stCondLst>
                              <p:cond delay="1000"/>
                            </p:stCondLst>
                            <p:childTnLst>
                              <p:par>
                                <p:cTn id="42" presetID="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3" grpId="1"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14400" y="2826310"/>
            <a:ext cx="789709" cy="706582"/>
          </a:xfrm>
          <a:prstGeom prst="ellipse">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1066800" y="2382965"/>
            <a:ext cx="7259782" cy="1648691"/>
            <a:chOff x="942109" y="3934691"/>
            <a:chExt cx="7259782" cy="1648691"/>
          </a:xfrm>
        </p:grpSpPr>
        <p:sp>
          <p:nvSpPr>
            <p:cNvPr id="4" name="Freeform 3"/>
            <p:cNvSpPr/>
            <p:nvPr/>
          </p:nvSpPr>
          <p:spPr>
            <a:xfrm>
              <a:off x="1191044" y="3934691"/>
              <a:ext cx="6693001" cy="1648691"/>
            </a:xfrm>
            <a:custGeom>
              <a:avLst/>
              <a:gdLst>
                <a:gd name="connsiteX0" fmla="*/ 14301 w 6693001"/>
                <a:gd name="connsiteY0" fmla="*/ 789709 h 1648691"/>
                <a:gd name="connsiteX1" fmla="*/ 447 w 6693001"/>
                <a:gd name="connsiteY1" fmla="*/ 858982 h 1648691"/>
                <a:gd name="connsiteX2" fmla="*/ 28156 w 6693001"/>
                <a:gd name="connsiteY2" fmla="*/ 900545 h 1648691"/>
                <a:gd name="connsiteX3" fmla="*/ 55865 w 6693001"/>
                <a:gd name="connsiteY3" fmla="*/ 983673 h 1648691"/>
                <a:gd name="connsiteX4" fmla="*/ 83574 w 6693001"/>
                <a:gd name="connsiteY4" fmla="*/ 1066800 h 1648691"/>
                <a:gd name="connsiteX5" fmla="*/ 97429 w 6693001"/>
                <a:gd name="connsiteY5" fmla="*/ 1122218 h 1648691"/>
                <a:gd name="connsiteX6" fmla="*/ 125138 w 6693001"/>
                <a:gd name="connsiteY6" fmla="*/ 1205345 h 1648691"/>
                <a:gd name="connsiteX7" fmla="*/ 152847 w 6693001"/>
                <a:gd name="connsiteY7" fmla="*/ 1302327 h 1648691"/>
                <a:gd name="connsiteX8" fmla="*/ 180556 w 6693001"/>
                <a:gd name="connsiteY8" fmla="*/ 1343891 h 1648691"/>
                <a:gd name="connsiteX9" fmla="*/ 305247 w 6693001"/>
                <a:gd name="connsiteY9" fmla="*/ 1482436 h 1648691"/>
                <a:gd name="connsiteX10" fmla="*/ 388374 w 6693001"/>
                <a:gd name="connsiteY10" fmla="*/ 1537854 h 1648691"/>
                <a:gd name="connsiteX11" fmla="*/ 554629 w 6693001"/>
                <a:gd name="connsiteY11" fmla="*/ 1593273 h 1648691"/>
                <a:gd name="connsiteX12" fmla="*/ 637756 w 6693001"/>
                <a:gd name="connsiteY12" fmla="*/ 1620982 h 1648691"/>
                <a:gd name="connsiteX13" fmla="*/ 679320 w 6693001"/>
                <a:gd name="connsiteY13" fmla="*/ 1648691 h 1648691"/>
                <a:gd name="connsiteX14" fmla="*/ 914847 w 6693001"/>
                <a:gd name="connsiteY14" fmla="*/ 1634836 h 1648691"/>
                <a:gd name="connsiteX15" fmla="*/ 956411 w 6693001"/>
                <a:gd name="connsiteY15" fmla="*/ 1620982 h 1648691"/>
                <a:gd name="connsiteX16" fmla="*/ 1039538 w 6693001"/>
                <a:gd name="connsiteY16" fmla="*/ 1537854 h 1648691"/>
                <a:gd name="connsiteX17" fmla="*/ 1081101 w 6693001"/>
                <a:gd name="connsiteY17" fmla="*/ 1510145 h 1648691"/>
                <a:gd name="connsiteX18" fmla="*/ 1136520 w 6693001"/>
                <a:gd name="connsiteY18" fmla="*/ 1413164 h 1648691"/>
                <a:gd name="connsiteX19" fmla="*/ 1191938 w 6693001"/>
                <a:gd name="connsiteY19" fmla="*/ 1330036 h 1648691"/>
                <a:gd name="connsiteX20" fmla="*/ 1205792 w 6693001"/>
                <a:gd name="connsiteY20" fmla="*/ 1288473 h 1648691"/>
                <a:gd name="connsiteX21" fmla="*/ 1233501 w 6693001"/>
                <a:gd name="connsiteY21" fmla="*/ 1219200 h 1648691"/>
                <a:gd name="connsiteX22" fmla="*/ 1261211 w 6693001"/>
                <a:gd name="connsiteY22" fmla="*/ 1163782 h 1648691"/>
                <a:gd name="connsiteX23" fmla="*/ 1275065 w 6693001"/>
                <a:gd name="connsiteY23" fmla="*/ 1122218 h 1648691"/>
                <a:gd name="connsiteX24" fmla="*/ 1330483 w 6693001"/>
                <a:gd name="connsiteY24" fmla="*/ 1025236 h 1648691"/>
                <a:gd name="connsiteX25" fmla="*/ 1344338 w 6693001"/>
                <a:gd name="connsiteY25" fmla="*/ 983673 h 1648691"/>
                <a:gd name="connsiteX26" fmla="*/ 1399756 w 6693001"/>
                <a:gd name="connsiteY26" fmla="*/ 900545 h 1648691"/>
                <a:gd name="connsiteX27" fmla="*/ 1455174 w 6693001"/>
                <a:gd name="connsiteY27" fmla="*/ 803564 h 1648691"/>
                <a:gd name="connsiteX28" fmla="*/ 1482883 w 6693001"/>
                <a:gd name="connsiteY28" fmla="*/ 775854 h 1648691"/>
                <a:gd name="connsiteX29" fmla="*/ 1566011 w 6693001"/>
                <a:gd name="connsiteY29" fmla="*/ 665018 h 1648691"/>
                <a:gd name="connsiteX30" fmla="*/ 1635283 w 6693001"/>
                <a:gd name="connsiteY30" fmla="*/ 512618 h 1648691"/>
                <a:gd name="connsiteX31" fmla="*/ 1662992 w 6693001"/>
                <a:gd name="connsiteY31" fmla="*/ 471054 h 1648691"/>
                <a:gd name="connsiteX32" fmla="*/ 1746120 w 6693001"/>
                <a:gd name="connsiteY32" fmla="*/ 387927 h 1648691"/>
                <a:gd name="connsiteX33" fmla="*/ 1773829 w 6693001"/>
                <a:gd name="connsiteY33" fmla="*/ 304800 h 1648691"/>
                <a:gd name="connsiteX34" fmla="*/ 1843101 w 6693001"/>
                <a:gd name="connsiteY34" fmla="*/ 221673 h 1648691"/>
                <a:gd name="connsiteX35" fmla="*/ 1898520 w 6693001"/>
                <a:gd name="connsiteY35" fmla="*/ 152400 h 1648691"/>
                <a:gd name="connsiteX36" fmla="*/ 1953938 w 6693001"/>
                <a:gd name="connsiteY36" fmla="*/ 83127 h 1648691"/>
                <a:gd name="connsiteX37" fmla="*/ 2009356 w 6693001"/>
                <a:gd name="connsiteY37" fmla="*/ 13854 h 1648691"/>
                <a:gd name="connsiteX38" fmla="*/ 2050920 w 6693001"/>
                <a:gd name="connsiteY38" fmla="*/ 0 h 1648691"/>
                <a:gd name="connsiteX39" fmla="*/ 2383429 w 6693001"/>
                <a:gd name="connsiteY39" fmla="*/ 13854 h 1648691"/>
                <a:gd name="connsiteX40" fmla="*/ 2411138 w 6693001"/>
                <a:gd name="connsiteY40" fmla="*/ 41564 h 1648691"/>
                <a:gd name="connsiteX41" fmla="*/ 2466556 w 6693001"/>
                <a:gd name="connsiteY41" fmla="*/ 55418 h 1648691"/>
                <a:gd name="connsiteX42" fmla="*/ 2508120 w 6693001"/>
                <a:gd name="connsiteY42" fmla="*/ 83127 h 1648691"/>
                <a:gd name="connsiteX43" fmla="*/ 2549683 w 6693001"/>
                <a:gd name="connsiteY43" fmla="*/ 96982 h 1648691"/>
                <a:gd name="connsiteX44" fmla="*/ 2591247 w 6693001"/>
                <a:gd name="connsiteY44" fmla="*/ 138545 h 1648691"/>
                <a:gd name="connsiteX45" fmla="*/ 2618956 w 6693001"/>
                <a:gd name="connsiteY45" fmla="*/ 193964 h 1648691"/>
                <a:gd name="connsiteX46" fmla="*/ 2674374 w 6693001"/>
                <a:gd name="connsiteY46" fmla="*/ 277091 h 1648691"/>
                <a:gd name="connsiteX47" fmla="*/ 2702083 w 6693001"/>
                <a:gd name="connsiteY47" fmla="*/ 360218 h 1648691"/>
                <a:gd name="connsiteX48" fmla="*/ 2757501 w 6693001"/>
                <a:gd name="connsiteY48" fmla="*/ 484909 h 1648691"/>
                <a:gd name="connsiteX49" fmla="*/ 2771356 w 6693001"/>
                <a:gd name="connsiteY49" fmla="*/ 526473 h 1648691"/>
                <a:gd name="connsiteX50" fmla="*/ 2785211 w 6693001"/>
                <a:gd name="connsiteY50" fmla="*/ 568036 h 1648691"/>
                <a:gd name="connsiteX51" fmla="*/ 2799065 w 6693001"/>
                <a:gd name="connsiteY51" fmla="*/ 637309 h 1648691"/>
                <a:gd name="connsiteX52" fmla="*/ 2826774 w 6693001"/>
                <a:gd name="connsiteY52" fmla="*/ 720436 h 1648691"/>
                <a:gd name="connsiteX53" fmla="*/ 2868338 w 6693001"/>
                <a:gd name="connsiteY53" fmla="*/ 858982 h 1648691"/>
                <a:gd name="connsiteX54" fmla="*/ 2896047 w 6693001"/>
                <a:gd name="connsiteY54" fmla="*/ 942109 h 1648691"/>
                <a:gd name="connsiteX55" fmla="*/ 2923756 w 6693001"/>
                <a:gd name="connsiteY55" fmla="*/ 983673 h 1648691"/>
                <a:gd name="connsiteX56" fmla="*/ 2951465 w 6693001"/>
                <a:gd name="connsiteY56" fmla="*/ 1066800 h 1648691"/>
                <a:gd name="connsiteX57" fmla="*/ 2965320 w 6693001"/>
                <a:gd name="connsiteY57" fmla="*/ 1108364 h 1648691"/>
                <a:gd name="connsiteX58" fmla="*/ 2993029 w 6693001"/>
                <a:gd name="connsiteY58" fmla="*/ 1149927 h 1648691"/>
                <a:gd name="connsiteX59" fmla="*/ 3048447 w 6693001"/>
                <a:gd name="connsiteY59" fmla="*/ 1260764 h 1648691"/>
                <a:gd name="connsiteX60" fmla="*/ 3090011 w 6693001"/>
                <a:gd name="connsiteY60" fmla="*/ 1343891 h 1648691"/>
                <a:gd name="connsiteX61" fmla="*/ 3214701 w 6693001"/>
                <a:gd name="connsiteY61" fmla="*/ 1413164 h 1648691"/>
                <a:gd name="connsiteX62" fmla="*/ 3270120 w 6693001"/>
                <a:gd name="connsiteY62" fmla="*/ 1440873 h 1648691"/>
                <a:gd name="connsiteX63" fmla="*/ 3325538 w 6693001"/>
                <a:gd name="connsiteY63" fmla="*/ 1454727 h 1648691"/>
                <a:gd name="connsiteX64" fmla="*/ 3367101 w 6693001"/>
                <a:gd name="connsiteY64" fmla="*/ 1468582 h 1648691"/>
                <a:gd name="connsiteX65" fmla="*/ 3561065 w 6693001"/>
                <a:gd name="connsiteY65" fmla="*/ 1454727 h 1648691"/>
                <a:gd name="connsiteX66" fmla="*/ 3644192 w 6693001"/>
                <a:gd name="connsiteY66" fmla="*/ 1399309 h 1648691"/>
                <a:gd name="connsiteX67" fmla="*/ 3685756 w 6693001"/>
                <a:gd name="connsiteY67" fmla="*/ 1385454 h 1648691"/>
                <a:gd name="connsiteX68" fmla="*/ 3782738 w 6693001"/>
                <a:gd name="connsiteY68" fmla="*/ 1233054 h 1648691"/>
                <a:gd name="connsiteX69" fmla="*/ 3810447 w 6693001"/>
                <a:gd name="connsiteY69" fmla="*/ 1177636 h 1648691"/>
                <a:gd name="connsiteX70" fmla="*/ 3824301 w 6693001"/>
                <a:gd name="connsiteY70" fmla="*/ 1136073 h 1648691"/>
                <a:gd name="connsiteX71" fmla="*/ 3838156 w 6693001"/>
                <a:gd name="connsiteY71" fmla="*/ 1080654 h 1648691"/>
                <a:gd name="connsiteX72" fmla="*/ 3865865 w 6693001"/>
                <a:gd name="connsiteY72" fmla="*/ 1039091 h 1648691"/>
                <a:gd name="connsiteX73" fmla="*/ 3907429 w 6693001"/>
                <a:gd name="connsiteY73" fmla="*/ 955964 h 1648691"/>
                <a:gd name="connsiteX74" fmla="*/ 3948992 w 6693001"/>
                <a:gd name="connsiteY74" fmla="*/ 858982 h 1648691"/>
                <a:gd name="connsiteX75" fmla="*/ 3962847 w 6693001"/>
                <a:gd name="connsiteY75" fmla="*/ 817418 h 1648691"/>
                <a:gd name="connsiteX76" fmla="*/ 3990556 w 6693001"/>
                <a:gd name="connsiteY76" fmla="*/ 775854 h 1648691"/>
                <a:gd name="connsiteX77" fmla="*/ 4018265 w 6693001"/>
                <a:gd name="connsiteY77" fmla="*/ 692727 h 1648691"/>
                <a:gd name="connsiteX78" fmla="*/ 4115247 w 6693001"/>
                <a:gd name="connsiteY78" fmla="*/ 581891 h 1648691"/>
                <a:gd name="connsiteX79" fmla="*/ 4198374 w 6693001"/>
                <a:gd name="connsiteY79" fmla="*/ 471054 h 1648691"/>
                <a:gd name="connsiteX80" fmla="*/ 4239938 w 6693001"/>
                <a:gd name="connsiteY80" fmla="*/ 429491 h 1648691"/>
                <a:gd name="connsiteX81" fmla="*/ 4378483 w 6693001"/>
                <a:gd name="connsiteY81" fmla="*/ 346364 h 1648691"/>
                <a:gd name="connsiteX82" fmla="*/ 4406192 w 6693001"/>
                <a:gd name="connsiteY82" fmla="*/ 318654 h 1648691"/>
                <a:gd name="connsiteX83" fmla="*/ 4683283 w 6693001"/>
                <a:gd name="connsiteY83" fmla="*/ 318654 h 1648691"/>
                <a:gd name="connsiteX84" fmla="*/ 4766411 w 6693001"/>
                <a:gd name="connsiteY84" fmla="*/ 360218 h 1648691"/>
                <a:gd name="connsiteX85" fmla="*/ 4807974 w 6693001"/>
                <a:gd name="connsiteY85" fmla="*/ 374073 h 1648691"/>
                <a:gd name="connsiteX86" fmla="*/ 4904956 w 6693001"/>
                <a:gd name="connsiteY86" fmla="*/ 429491 h 1648691"/>
                <a:gd name="connsiteX87" fmla="*/ 4918811 w 6693001"/>
                <a:gd name="connsiteY87" fmla="*/ 471054 h 1648691"/>
                <a:gd name="connsiteX88" fmla="*/ 4946520 w 6693001"/>
                <a:gd name="connsiteY88" fmla="*/ 498764 h 1648691"/>
                <a:gd name="connsiteX89" fmla="*/ 4974229 w 6693001"/>
                <a:gd name="connsiteY89" fmla="*/ 540327 h 1648691"/>
                <a:gd name="connsiteX90" fmla="*/ 4988083 w 6693001"/>
                <a:gd name="connsiteY90" fmla="*/ 581891 h 1648691"/>
                <a:gd name="connsiteX91" fmla="*/ 5029647 w 6693001"/>
                <a:gd name="connsiteY91" fmla="*/ 609600 h 1648691"/>
                <a:gd name="connsiteX92" fmla="*/ 5071211 w 6693001"/>
                <a:gd name="connsiteY92" fmla="*/ 651164 h 1648691"/>
                <a:gd name="connsiteX93" fmla="*/ 5112774 w 6693001"/>
                <a:gd name="connsiteY93" fmla="*/ 734291 h 1648691"/>
                <a:gd name="connsiteX94" fmla="*/ 5140483 w 6693001"/>
                <a:gd name="connsiteY94" fmla="*/ 817418 h 1648691"/>
                <a:gd name="connsiteX95" fmla="*/ 5168192 w 6693001"/>
                <a:gd name="connsiteY95" fmla="*/ 858982 h 1648691"/>
                <a:gd name="connsiteX96" fmla="*/ 5223611 w 6693001"/>
                <a:gd name="connsiteY96" fmla="*/ 983673 h 1648691"/>
                <a:gd name="connsiteX97" fmla="*/ 5348301 w 6693001"/>
                <a:gd name="connsiteY97" fmla="*/ 1080654 h 1648691"/>
                <a:gd name="connsiteX98" fmla="*/ 5431429 w 6693001"/>
                <a:gd name="connsiteY98" fmla="*/ 1108364 h 1648691"/>
                <a:gd name="connsiteX99" fmla="*/ 5514556 w 6693001"/>
                <a:gd name="connsiteY99" fmla="*/ 1094509 h 1648691"/>
                <a:gd name="connsiteX100" fmla="*/ 5680811 w 6693001"/>
                <a:gd name="connsiteY100" fmla="*/ 955964 h 1648691"/>
                <a:gd name="connsiteX101" fmla="*/ 5763938 w 6693001"/>
                <a:gd name="connsiteY101" fmla="*/ 886691 h 1648691"/>
                <a:gd name="connsiteX102" fmla="*/ 5791647 w 6693001"/>
                <a:gd name="connsiteY102" fmla="*/ 845127 h 1648691"/>
                <a:gd name="connsiteX103" fmla="*/ 5860920 w 6693001"/>
                <a:gd name="connsiteY103" fmla="*/ 775854 h 1648691"/>
                <a:gd name="connsiteX104" fmla="*/ 5902483 w 6693001"/>
                <a:gd name="connsiteY104" fmla="*/ 734291 h 1648691"/>
                <a:gd name="connsiteX105" fmla="*/ 5971756 w 6693001"/>
                <a:gd name="connsiteY105" fmla="*/ 678873 h 1648691"/>
                <a:gd name="connsiteX106" fmla="*/ 6041029 w 6693001"/>
                <a:gd name="connsiteY106" fmla="*/ 595745 h 1648691"/>
                <a:gd name="connsiteX107" fmla="*/ 6124156 w 6693001"/>
                <a:gd name="connsiteY107" fmla="*/ 568036 h 1648691"/>
                <a:gd name="connsiteX108" fmla="*/ 6304265 w 6693001"/>
                <a:gd name="connsiteY108" fmla="*/ 595745 h 1648691"/>
                <a:gd name="connsiteX109" fmla="*/ 6345829 w 6693001"/>
                <a:gd name="connsiteY109" fmla="*/ 623454 h 1648691"/>
                <a:gd name="connsiteX110" fmla="*/ 6470520 w 6693001"/>
                <a:gd name="connsiteY110" fmla="*/ 665018 h 1648691"/>
                <a:gd name="connsiteX111" fmla="*/ 6512083 w 6693001"/>
                <a:gd name="connsiteY111" fmla="*/ 678873 h 1648691"/>
                <a:gd name="connsiteX112" fmla="*/ 6567501 w 6693001"/>
                <a:gd name="connsiteY112" fmla="*/ 720436 h 1648691"/>
                <a:gd name="connsiteX113" fmla="*/ 6678338 w 6693001"/>
                <a:gd name="connsiteY113" fmla="*/ 762000 h 1648691"/>
                <a:gd name="connsiteX114" fmla="*/ 6692192 w 6693001"/>
                <a:gd name="connsiteY114" fmla="*/ 858982 h 164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6693001" h="1648691">
                  <a:moveTo>
                    <a:pt x="14301" y="789709"/>
                  </a:moveTo>
                  <a:cubicBezTo>
                    <a:pt x="9683" y="812800"/>
                    <a:pt x="-2474" y="835616"/>
                    <a:pt x="447" y="858982"/>
                  </a:cubicBezTo>
                  <a:cubicBezTo>
                    <a:pt x="2512" y="875504"/>
                    <a:pt x="21393" y="885329"/>
                    <a:pt x="28156" y="900545"/>
                  </a:cubicBezTo>
                  <a:cubicBezTo>
                    <a:pt x="40019" y="927236"/>
                    <a:pt x="46628" y="955964"/>
                    <a:pt x="55865" y="983673"/>
                  </a:cubicBezTo>
                  <a:lnTo>
                    <a:pt x="83574" y="1066800"/>
                  </a:lnTo>
                  <a:cubicBezTo>
                    <a:pt x="88192" y="1085273"/>
                    <a:pt x="91957" y="1103980"/>
                    <a:pt x="97429" y="1122218"/>
                  </a:cubicBezTo>
                  <a:cubicBezTo>
                    <a:pt x="105822" y="1150194"/>
                    <a:pt x="118054" y="1177009"/>
                    <a:pt x="125138" y="1205345"/>
                  </a:cubicBezTo>
                  <a:cubicBezTo>
                    <a:pt x="129579" y="1223108"/>
                    <a:pt x="142906" y="1282446"/>
                    <a:pt x="152847" y="1302327"/>
                  </a:cubicBezTo>
                  <a:cubicBezTo>
                    <a:pt x="160294" y="1317220"/>
                    <a:pt x="170878" y="1330341"/>
                    <a:pt x="180556" y="1343891"/>
                  </a:cubicBezTo>
                  <a:cubicBezTo>
                    <a:pt x="213076" y="1389419"/>
                    <a:pt x="261041" y="1452965"/>
                    <a:pt x="305247" y="1482436"/>
                  </a:cubicBezTo>
                  <a:cubicBezTo>
                    <a:pt x="332956" y="1500909"/>
                    <a:pt x="356781" y="1527323"/>
                    <a:pt x="388374" y="1537854"/>
                  </a:cubicBezTo>
                  <a:lnTo>
                    <a:pt x="554629" y="1593273"/>
                  </a:lnTo>
                  <a:cubicBezTo>
                    <a:pt x="554633" y="1593274"/>
                    <a:pt x="637753" y="1620980"/>
                    <a:pt x="637756" y="1620982"/>
                  </a:cubicBezTo>
                  <a:lnTo>
                    <a:pt x="679320" y="1648691"/>
                  </a:lnTo>
                  <a:cubicBezTo>
                    <a:pt x="757829" y="1644073"/>
                    <a:pt x="836593" y="1642661"/>
                    <a:pt x="914847" y="1634836"/>
                  </a:cubicBezTo>
                  <a:cubicBezTo>
                    <a:pt x="929379" y="1633383"/>
                    <a:pt x="944883" y="1629948"/>
                    <a:pt x="956411" y="1620982"/>
                  </a:cubicBezTo>
                  <a:cubicBezTo>
                    <a:pt x="987343" y="1596924"/>
                    <a:pt x="1006933" y="1559591"/>
                    <a:pt x="1039538" y="1537854"/>
                  </a:cubicBezTo>
                  <a:lnTo>
                    <a:pt x="1081101" y="1510145"/>
                  </a:lnTo>
                  <a:cubicBezTo>
                    <a:pt x="1100065" y="1472219"/>
                    <a:pt x="1110410" y="1445802"/>
                    <a:pt x="1136520" y="1413164"/>
                  </a:cubicBezTo>
                  <a:cubicBezTo>
                    <a:pt x="1182067" y="1356230"/>
                    <a:pt x="1153274" y="1420252"/>
                    <a:pt x="1191938" y="1330036"/>
                  </a:cubicBezTo>
                  <a:cubicBezTo>
                    <a:pt x="1197691" y="1316613"/>
                    <a:pt x="1200664" y="1302147"/>
                    <a:pt x="1205792" y="1288473"/>
                  </a:cubicBezTo>
                  <a:cubicBezTo>
                    <a:pt x="1214524" y="1265187"/>
                    <a:pt x="1223400" y="1241926"/>
                    <a:pt x="1233501" y="1219200"/>
                  </a:cubicBezTo>
                  <a:cubicBezTo>
                    <a:pt x="1241889" y="1200327"/>
                    <a:pt x="1253075" y="1182765"/>
                    <a:pt x="1261211" y="1163782"/>
                  </a:cubicBezTo>
                  <a:cubicBezTo>
                    <a:pt x="1266964" y="1150359"/>
                    <a:pt x="1268534" y="1135280"/>
                    <a:pt x="1275065" y="1122218"/>
                  </a:cubicBezTo>
                  <a:cubicBezTo>
                    <a:pt x="1344649" y="983046"/>
                    <a:pt x="1257597" y="1195299"/>
                    <a:pt x="1330483" y="1025236"/>
                  </a:cubicBezTo>
                  <a:cubicBezTo>
                    <a:pt x="1336236" y="1011813"/>
                    <a:pt x="1337246" y="996439"/>
                    <a:pt x="1344338" y="983673"/>
                  </a:cubicBezTo>
                  <a:cubicBezTo>
                    <a:pt x="1360511" y="954562"/>
                    <a:pt x="1384863" y="930332"/>
                    <a:pt x="1399756" y="900545"/>
                  </a:cubicBezTo>
                  <a:cubicBezTo>
                    <a:pt x="1418720" y="862617"/>
                    <a:pt x="1429063" y="836204"/>
                    <a:pt x="1455174" y="803564"/>
                  </a:cubicBezTo>
                  <a:cubicBezTo>
                    <a:pt x="1463334" y="793364"/>
                    <a:pt x="1475046" y="786304"/>
                    <a:pt x="1482883" y="775854"/>
                  </a:cubicBezTo>
                  <a:cubicBezTo>
                    <a:pt x="1576872" y="650535"/>
                    <a:pt x="1502466" y="728561"/>
                    <a:pt x="1566011" y="665018"/>
                  </a:cubicBezTo>
                  <a:cubicBezTo>
                    <a:pt x="1585627" y="606168"/>
                    <a:pt x="1593981" y="574572"/>
                    <a:pt x="1635283" y="512618"/>
                  </a:cubicBezTo>
                  <a:cubicBezTo>
                    <a:pt x="1644519" y="498763"/>
                    <a:pt x="1651930" y="483499"/>
                    <a:pt x="1662992" y="471054"/>
                  </a:cubicBezTo>
                  <a:cubicBezTo>
                    <a:pt x="1689026" y="441766"/>
                    <a:pt x="1746120" y="387927"/>
                    <a:pt x="1746120" y="387927"/>
                  </a:cubicBezTo>
                  <a:cubicBezTo>
                    <a:pt x="1755356" y="360218"/>
                    <a:pt x="1753176" y="325453"/>
                    <a:pt x="1773829" y="304800"/>
                  </a:cubicBezTo>
                  <a:cubicBezTo>
                    <a:pt x="1872573" y="206054"/>
                    <a:pt x="1765935" y="318128"/>
                    <a:pt x="1843101" y="221673"/>
                  </a:cubicBezTo>
                  <a:cubicBezTo>
                    <a:pt x="1922063" y="122973"/>
                    <a:pt x="1813242" y="280318"/>
                    <a:pt x="1898520" y="152400"/>
                  </a:cubicBezTo>
                  <a:cubicBezTo>
                    <a:pt x="1925490" y="71485"/>
                    <a:pt x="1891271" y="145793"/>
                    <a:pt x="1953938" y="83127"/>
                  </a:cubicBezTo>
                  <a:cubicBezTo>
                    <a:pt x="1982252" y="54813"/>
                    <a:pt x="1975083" y="34418"/>
                    <a:pt x="2009356" y="13854"/>
                  </a:cubicBezTo>
                  <a:cubicBezTo>
                    <a:pt x="2021879" y="6340"/>
                    <a:pt x="2037065" y="4618"/>
                    <a:pt x="2050920" y="0"/>
                  </a:cubicBezTo>
                  <a:cubicBezTo>
                    <a:pt x="2161756" y="4618"/>
                    <a:pt x="2273228" y="1138"/>
                    <a:pt x="2383429" y="13854"/>
                  </a:cubicBezTo>
                  <a:cubicBezTo>
                    <a:pt x="2396405" y="15351"/>
                    <a:pt x="2399455" y="35722"/>
                    <a:pt x="2411138" y="41564"/>
                  </a:cubicBezTo>
                  <a:cubicBezTo>
                    <a:pt x="2428169" y="50080"/>
                    <a:pt x="2448083" y="50800"/>
                    <a:pt x="2466556" y="55418"/>
                  </a:cubicBezTo>
                  <a:cubicBezTo>
                    <a:pt x="2480411" y="64654"/>
                    <a:pt x="2493227" y="75680"/>
                    <a:pt x="2508120" y="83127"/>
                  </a:cubicBezTo>
                  <a:cubicBezTo>
                    <a:pt x="2521182" y="89658"/>
                    <a:pt x="2537532" y="88881"/>
                    <a:pt x="2549683" y="96982"/>
                  </a:cubicBezTo>
                  <a:cubicBezTo>
                    <a:pt x="2565986" y="107850"/>
                    <a:pt x="2577392" y="124691"/>
                    <a:pt x="2591247" y="138545"/>
                  </a:cubicBezTo>
                  <a:cubicBezTo>
                    <a:pt x="2600483" y="157018"/>
                    <a:pt x="2608330" y="176254"/>
                    <a:pt x="2618956" y="193964"/>
                  </a:cubicBezTo>
                  <a:cubicBezTo>
                    <a:pt x="2636090" y="222520"/>
                    <a:pt x="2663843" y="245498"/>
                    <a:pt x="2674374" y="277091"/>
                  </a:cubicBezTo>
                  <a:cubicBezTo>
                    <a:pt x="2683610" y="304800"/>
                    <a:pt x="2685882" y="335916"/>
                    <a:pt x="2702083" y="360218"/>
                  </a:cubicBezTo>
                  <a:cubicBezTo>
                    <a:pt x="2745994" y="426085"/>
                    <a:pt x="2724526" y="385985"/>
                    <a:pt x="2757501" y="484909"/>
                  </a:cubicBezTo>
                  <a:lnTo>
                    <a:pt x="2771356" y="526473"/>
                  </a:lnTo>
                  <a:cubicBezTo>
                    <a:pt x="2775974" y="540327"/>
                    <a:pt x="2782347" y="553716"/>
                    <a:pt x="2785211" y="568036"/>
                  </a:cubicBezTo>
                  <a:cubicBezTo>
                    <a:pt x="2789829" y="591127"/>
                    <a:pt x="2792869" y="614590"/>
                    <a:pt x="2799065" y="637309"/>
                  </a:cubicBezTo>
                  <a:cubicBezTo>
                    <a:pt x="2806750" y="665488"/>
                    <a:pt x="2819690" y="692100"/>
                    <a:pt x="2826774" y="720436"/>
                  </a:cubicBezTo>
                  <a:cubicBezTo>
                    <a:pt x="2847714" y="804191"/>
                    <a:pt x="2834607" y="757788"/>
                    <a:pt x="2868338" y="858982"/>
                  </a:cubicBezTo>
                  <a:cubicBezTo>
                    <a:pt x="2868339" y="858986"/>
                    <a:pt x="2896045" y="942106"/>
                    <a:pt x="2896047" y="942109"/>
                  </a:cubicBezTo>
                  <a:cubicBezTo>
                    <a:pt x="2905283" y="955964"/>
                    <a:pt x="2916993" y="968457"/>
                    <a:pt x="2923756" y="983673"/>
                  </a:cubicBezTo>
                  <a:cubicBezTo>
                    <a:pt x="2935618" y="1010363"/>
                    <a:pt x="2942229" y="1039091"/>
                    <a:pt x="2951465" y="1066800"/>
                  </a:cubicBezTo>
                  <a:cubicBezTo>
                    <a:pt x="2956083" y="1080655"/>
                    <a:pt x="2957219" y="1096213"/>
                    <a:pt x="2965320" y="1108364"/>
                  </a:cubicBezTo>
                  <a:lnTo>
                    <a:pt x="2993029" y="1149927"/>
                  </a:lnTo>
                  <a:cubicBezTo>
                    <a:pt x="3024869" y="1245446"/>
                    <a:pt x="3000085" y="1212401"/>
                    <a:pt x="3048447" y="1260764"/>
                  </a:cubicBezTo>
                  <a:cubicBezTo>
                    <a:pt x="3058330" y="1290414"/>
                    <a:pt x="3064732" y="1321772"/>
                    <a:pt x="3090011" y="1343891"/>
                  </a:cubicBezTo>
                  <a:cubicBezTo>
                    <a:pt x="3176410" y="1419490"/>
                    <a:pt x="3145439" y="1383480"/>
                    <a:pt x="3214701" y="1413164"/>
                  </a:cubicBezTo>
                  <a:cubicBezTo>
                    <a:pt x="3233684" y="1421300"/>
                    <a:pt x="3250782" y="1433621"/>
                    <a:pt x="3270120" y="1440873"/>
                  </a:cubicBezTo>
                  <a:cubicBezTo>
                    <a:pt x="3287949" y="1447559"/>
                    <a:pt x="3307229" y="1449496"/>
                    <a:pt x="3325538" y="1454727"/>
                  </a:cubicBezTo>
                  <a:cubicBezTo>
                    <a:pt x="3339580" y="1458739"/>
                    <a:pt x="3353247" y="1463964"/>
                    <a:pt x="3367101" y="1468582"/>
                  </a:cubicBezTo>
                  <a:cubicBezTo>
                    <a:pt x="3431756" y="1463964"/>
                    <a:pt x="3498181" y="1470448"/>
                    <a:pt x="3561065" y="1454727"/>
                  </a:cubicBezTo>
                  <a:cubicBezTo>
                    <a:pt x="3593373" y="1446650"/>
                    <a:pt x="3612599" y="1409840"/>
                    <a:pt x="3644192" y="1399309"/>
                  </a:cubicBezTo>
                  <a:lnTo>
                    <a:pt x="3685756" y="1385454"/>
                  </a:lnTo>
                  <a:cubicBezTo>
                    <a:pt x="3756529" y="1314683"/>
                    <a:pt x="3718557" y="1361416"/>
                    <a:pt x="3782738" y="1233054"/>
                  </a:cubicBezTo>
                  <a:cubicBezTo>
                    <a:pt x="3791974" y="1214581"/>
                    <a:pt x="3803916" y="1197229"/>
                    <a:pt x="3810447" y="1177636"/>
                  </a:cubicBezTo>
                  <a:cubicBezTo>
                    <a:pt x="3815065" y="1163782"/>
                    <a:pt x="3820289" y="1150115"/>
                    <a:pt x="3824301" y="1136073"/>
                  </a:cubicBezTo>
                  <a:cubicBezTo>
                    <a:pt x="3829532" y="1117764"/>
                    <a:pt x="3830655" y="1098156"/>
                    <a:pt x="3838156" y="1080654"/>
                  </a:cubicBezTo>
                  <a:cubicBezTo>
                    <a:pt x="3844715" y="1065349"/>
                    <a:pt x="3858418" y="1053984"/>
                    <a:pt x="3865865" y="1039091"/>
                  </a:cubicBezTo>
                  <a:cubicBezTo>
                    <a:pt x="3923225" y="924372"/>
                    <a:pt x="3828020" y="1075076"/>
                    <a:pt x="3907429" y="955964"/>
                  </a:cubicBezTo>
                  <a:cubicBezTo>
                    <a:pt x="3936261" y="840629"/>
                    <a:pt x="3901154" y="954657"/>
                    <a:pt x="3948992" y="858982"/>
                  </a:cubicBezTo>
                  <a:cubicBezTo>
                    <a:pt x="3955523" y="845920"/>
                    <a:pt x="3956316" y="830480"/>
                    <a:pt x="3962847" y="817418"/>
                  </a:cubicBezTo>
                  <a:cubicBezTo>
                    <a:pt x="3970294" y="802525"/>
                    <a:pt x="3983793" y="791070"/>
                    <a:pt x="3990556" y="775854"/>
                  </a:cubicBezTo>
                  <a:cubicBezTo>
                    <a:pt x="4002418" y="749164"/>
                    <a:pt x="3997612" y="713380"/>
                    <a:pt x="4018265" y="692727"/>
                  </a:cubicBezTo>
                  <a:cubicBezTo>
                    <a:pt x="4099312" y="611680"/>
                    <a:pt x="4069424" y="650625"/>
                    <a:pt x="4115247" y="581891"/>
                  </a:cubicBezTo>
                  <a:cubicBezTo>
                    <a:pt x="4139427" y="509348"/>
                    <a:pt x="4118775" y="550653"/>
                    <a:pt x="4198374" y="471054"/>
                  </a:cubicBezTo>
                  <a:cubicBezTo>
                    <a:pt x="4212229" y="457200"/>
                    <a:pt x="4223635" y="440359"/>
                    <a:pt x="4239938" y="429491"/>
                  </a:cubicBezTo>
                  <a:cubicBezTo>
                    <a:pt x="4340249" y="362617"/>
                    <a:pt x="4293279" y="388966"/>
                    <a:pt x="4378483" y="346364"/>
                  </a:cubicBezTo>
                  <a:cubicBezTo>
                    <a:pt x="4387719" y="337127"/>
                    <a:pt x="4394186" y="323800"/>
                    <a:pt x="4406192" y="318654"/>
                  </a:cubicBezTo>
                  <a:cubicBezTo>
                    <a:pt x="4480147" y="286959"/>
                    <a:pt x="4638877" y="315694"/>
                    <a:pt x="4683283" y="318654"/>
                  </a:cubicBezTo>
                  <a:cubicBezTo>
                    <a:pt x="4787752" y="353478"/>
                    <a:pt x="4658984" y="306504"/>
                    <a:pt x="4766411" y="360218"/>
                  </a:cubicBezTo>
                  <a:cubicBezTo>
                    <a:pt x="4779473" y="366749"/>
                    <a:pt x="4794551" y="368320"/>
                    <a:pt x="4807974" y="374073"/>
                  </a:cubicBezTo>
                  <a:cubicBezTo>
                    <a:pt x="4857193" y="395167"/>
                    <a:pt x="4863213" y="401663"/>
                    <a:pt x="4904956" y="429491"/>
                  </a:cubicBezTo>
                  <a:cubicBezTo>
                    <a:pt x="4909574" y="443345"/>
                    <a:pt x="4911297" y="458531"/>
                    <a:pt x="4918811" y="471054"/>
                  </a:cubicBezTo>
                  <a:cubicBezTo>
                    <a:pt x="4925532" y="482255"/>
                    <a:pt x="4938360" y="488564"/>
                    <a:pt x="4946520" y="498764"/>
                  </a:cubicBezTo>
                  <a:cubicBezTo>
                    <a:pt x="4956922" y="511766"/>
                    <a:pt x="4964993" y="526473"/>
                    <a:pt x="4974229" y="540327"/>
                  </a:cubicBezTo>
                  <a:cubicBezTo>
                    <a:pt x="4978847" y="554182"/>
                    <a:pt x="4978960" y="570487"/>
                    <a:pt x="4988083" y="581891"/>
                  </a:cubicBezTo>
                  <a:cubicBezTo>
                    <a:pt x="4998485" y="594893"/>
                    <a:pt x="5016855" y="598940"/>
                    <a:pt x="5029647" y="609600"/>
                  </a:cubicBezTo>
                  <a:cubicBezTo>
                    <a:pt x="5044699" y="622143"/>
                    <a:pt x="5057356" y="637309"/>
                    <a:pt x="5071211" y="651164"/>
                  </a:cubicBezTo>
                  <a:cubicBezTo>
                    <a:pt x="5121734" y="802736"/>
                    <a:pt x="5041158" y="573155"/>
                    <a:pt x="5112774" y="734291"/>
                  </a:cubicBezTo>
                  <a:cubicBezTo>
                    <a:pt x="5124636" y="760981"/>
                    <a:pt x="5124282" y="793116"/>
                    <a:pt x="5140483" y="817418"/>
                  </a:cubicBezTo>
                  <a:cubicBezTo>
                    <a:pt x="5149719" y="831273"/>
                    <a:pt x="5161429" y="843766"/>
                    <a:pt x="5168192" y="858982"/>
                  </a:cubicBezTo>
                  <a:cubicBezTo>
                    <a:pt x="5202714" y="936658"/>
                    <a:pt x="5178817" y="929920"/>
                    <a:pt x="5223611" y="983673"/>
                  </a:cubicBezTo>
                  <a:cubicBezTo>
                    <a:pt x="5251198" y="1016777"/>
                    <a:pt x="5312652" y="1068771"/>
                    <a:pt x="5348301" y="1080654"/>
                  </a:cubicBezTo>
                  <a:lnTo>
                    <a:pt x="5431429" y="1108364"/>
                  </a:lnTo>
                  <a:cubicBezTo>
                    <a:pt x="5459138" y="1103746"/>
                    <a:pt x="5488626" y="1105313"/>
                    <a:pt x="5514556" y="1094509"/>
                  </a:cubicBezTo>
                  <a:cubicBezTo>
                    <a:pt x="5635417" y="1044150"/>
                    <a:pt x="5568100" y="1031108"/>
                    <a:pt x="5680811" y="955964"/>
                  </a:cubicBezTo>
                  <a:cubicBezTo>
                    <a:pt x="5721675" y="928720"/>
                    <a:pt x="5730605" y="926691"/>
                    <a:pt x="5763938" y="886691"/>
                  </a:cubicBezTo>
                  <a:cubicBezTo>
                    <a:pt x="5774598" y="873899"/>
                    <a:pt x="5780682" y="857658"/>
                    <a:pt x="5791647" y="845127"/>
                  </a:cubicBezTo>
                  <a:cubicBezTo>
                    <a:pt x="5813151" y="820551"/>
                    <a:pt x="5837829" y="798945"/>
                    <a:pt x="5860920" y="775854"/>
                  </a:cubicBezTo>
                  <a:cubicBezTo>
                    <a:pt x="5874774" y="762000"/>
                    <a:pt x="5891615" y="750593"/>
                    <a:pt x="5902483" y="734291"/>
                  </a:cubicBezTo>
                  <a:cubicBezTo>
                    <a:pt x="5938293" y="680576"/>
                    <a:pt x="5914395" y="697992"/>
                    <a:pt x="5971756" y="678873"/>
                  </a:cubicBezTo>
                  <a:cubicBezTo>
                    <a:pt x="5989003" y="653003"/>
                    <a:pt x="6012791" y="611433"/>
                    <a:pt x="6041029" y="595745"/>
                  </a:cubicBezTo>
                  <a:cubicBezTo>
                    <a:pt x="6066561" y="581560"/>
                    <a:pt x="6124156" y="568036"/>
                    <a:pt x="6124156" y="568036"/>
                  </a:cubicBezTo>
                  <a:cubicBezTo>
                    <a:pt x="6163883" y="572009"/>
                    <a:pt x="6254337" y="570782"/>
                    <a:pt x="6304265" y="595745"/>
                  </a:cubicBezTo>
                  <a:cubicBezTo>
                    <a:pt x="6319158" y="603191"/>
                    <a:pt x="6330613" y="616691"/>
                    <a:pt x="6345829" y="623454"/>
                  </a:cubicBezTo>
                  <a:cubicBezTo>
                    <a:pt x="6345859" y="623468"/>
                    <a:pt x="6449722" y="658085"/>
                    <a:pt x="6470520" y="665018"/>
                  </a:cubicBezTo>
                  <a:lnTo>
                    <a:pt x="6512083" y="678873"/>
                  </a:lnTo>
                  <a:cubicBezTo>
                    <a:pt x="6530556" y="692727"/>
                    <a:pt x="6546400" y="711058"/>
                    <a:pt x="6567501" y="720436"/>
                  </a:cubicBezTo>
                  <a:cubicBezTo>
                    <a:pt x="6747262" y="800330"/>
                    <a:pt x="6550599" y="676842"/>
                    <a:pt x="6678338" y="762000"/>
                  </a:cubicBezTo>
                  <a:cubicBezTo>
                    <a:pt x="6698033" y="821089"/>
                    <a:pt x="6692192" y="788960"/>
                    <a:pt x="6692192" y="858982"/>
                  </a:cubicBezTo>
                </a:path>
              </a:pathLst>
            </a:cu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 name="Group 4"/>
            <p:cNvGrpSpPr/>
            <p:nvPr/>
          </p:nvGrpSpPr>
          <p:grpSpPr>
            <a:xfrm>
              <a:off x="942109" y="4862946"/>
              <a:ext cx="7259782" cy="711047"/>
              <a:chOff x="942109" y="4862946"/>
              <a:chExt cx="7259782" cy="711047"/>
            </a:xfrm>
          </p:grpSpPr>
          <p:sp>
            <p:nvSpPr>
              <p:cNvPr id="6" name="TextBox 5"/>
              <p:cNvSpPr txBox="1"/>
              <p:nvPr/>
            </p:nvSpPr>
            <p:spPr>
              <a:xfrm>
                <a:off x="942109" y="5112328"/>
                <a:ext cx="443346" cy="461665"/>
              </a:xfrm>
              <a:prstGeom prst="rect">
                <a:avLst/>
              </a:prstGeom>
              <a:noFill/>
            </p:spPr>
            <p:txBody>
              <a:bodyPr wrap="square" rtlCol="0">
                <a:spAutoFit/>
              </a:bodyPr>
              <a:lstStyle/>
              <a:p>
                <a:r>
                  <a:rPr lang="en-US" sz="2400" b="1" dirty="0"/>
                  <a:t>A</a:t>
                </a:r>
              </a:p>
            </p:txBody>
          </p:sp>
          <p:sp>
            <p:nvSpPr>
              <p:cNvPr id="7" name="TextBox 6"/>
              <p:cNvSpPr txBox="1"/>
              <p:nvPr/>
            </p:nvSpPr>
            <p:spPr>
              <a:xfrm>
                <a:off x="7758545" y="4862946"/>
                <a:ext cx="443346" cy="461665"/>
              </a:xfrm>
              <a:prstGeom prst="rect">
                <a:avLst/>
              </a:prstGeom>
              <a:noFill/>
            </p:spPr>
            <p:txBody>
              <a:bodyPr wrap="square" rtlCol="0">
                <a:spAutoFit/>
              </a:bodyPr>
              <a:lstStyle/>
              <a:p>
                <a:r>
                  <a:rPr lang="en-US" sz="2400" b="1" dirty="0" smtClean="0"/>
                  <a:t>B</a:t>
                </a:r>
                <a:endParaRPr lang="en-US" sz="2400" b="1" dirty="0"/>
              </a:p>
            </p:txBody>
          </p:sp>
        </p:grpSp>
      </p:grpSp>
      <p:grpSp>
        <p:nvGrpSpPr>
          <p:cNvPr id="13" name="Group 12"/>
          <p:cNvGrpSpPr/>
          <p:nvPr/>
        </p:nvGrpSpPr>
        <p:grpSpPr>
          <a:xfrm>
            <a:off x="1887115" y="4696781"/>
            <a:ext cx="6165273" cy="1446550"/>
            <a:chOff x="2410691" y="3826224"/>
            <a:chExt cx="6165273" cy="1446550"/>
          </a:xfrm>
        </p:grpSpPr>
        <p:pic>
          <p:nvPicPr>
            <p:cNvPr id="14" name="Picture 2" descr="C:\Users\DOEL\Desktop\k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6018" y="3892920"/>
              <a:ext cx="1423091" cy="1341213"/>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2410691" y="3826224"/>
              <a:ext cx="6165273" cy="1446550"/>
            </a:xfrm>
            <a:prstGeom prst="rect">
              <a:avLst/>
            </a:prstGeom>
            <a:solidFill>
              <a:srgbClr val="00B0F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3">
              <a:schemeClr val="lt1"/>
            </a:lnRef>
            <a:fillRef idx="1">
              <a:schemeClr val="accent3"/>
            </a:fillRef>
            <a:effectRef idx="1">
              <a:schemeClr val="accent3"/>
            </a:effectRef>
            <a:fontRef idx="minor">
              <a:schemeClr val="lt1"/>
            </a:fontRef>
          </p:style>
          <p:txBody>
            <a:bodyPr wrap="square">
              <a:spAutoFit/>
            </a:bodyPr>
            <a:lstStyle/>
            <a:p>
              <a:r>
                <a:rPr lang="bn-BD" sz="4400" b="1" dirty="0" smtClean="0">
                  <a:solidFill>
                    <a:schemeClr val="tx1"/>
                  </a:solidFill>
                  <a:latin typeface="NikoshBAN" pitchFamily="2" charset="0"/>
                  <a:cs typeface="NikoshBAN" pitchFamily="2" charset="0"/>
                  <a:sym typeface="Wingdings"/>
                </a:rPr>
                <a:t>এখানে, বস্তুটির গতিকে কোন গতি বলা যেতে পারে?</a:t>
              </a:r>
              <a:endParaRPr lang="en-US" sz="4400" dirty="0">
                <a:solidFill>
                  <a:schemeClr val="tx1"/>
                </a:solidFill>
              </a:endParaRPr>
            </a:p>
          </p:txBody>
        </p:sp>
      </p:grpSp>
      <p:sp>
        <p:nvSpPr>
          <p:cNvPr id="12" name="Rectangle 11"/>
          <p:cNvSpPr/>
          <p:nvPr/>
        </p:nvSpPr>
        <p:spPr>
          <a:xfrm>
            <a:off x="3267605" y="463551"/>
            <a:ext cx="2646219"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bn-BD" sz="4800" b="1" dirty="0" smtClean="0">
                <a:solidFill>
                  <a:schemeClr val="tx1"/>
                </a:solidFill>
                <a:latin typeface="NikoshBAN" pitchFamily="2" charset="0"/>
                <a:cs typeface="NikoshBAN" pitchFamily="2" charset="0"/>
                <a:sym typeface="Wingdings"/>
              </a:rPr>
              <a:t>বক্র গতি</a:t>
            </a:r>
            <a:r>
              <a:rPr lang="bn-BD" sz="4800" b="1" dirty="0" smtClean="0">
                <a:solidFill>
                  <a:schemeClr val="tx1"/>
                </a:solidFill>
                <a:latin typeface="NikoshBAN" pitchFamily="2" charset="0"/>
                <a:cs typeface="NikoshBAN" pitchFamily="2" charset="0"/>
              </a:rPr>
              <a:t> </a:t>
            </a:r>
            <a:endParaRPr lang="en-US" sz="4800" dirty="0">
              <a:solidFill>
                <a:schemeClr val="tx1"/>
              </a:solidFill>
            </a:endParaRPr>
          </a:p>
        </p:txBody>
      </p:sp>
    </p:spTree>
    <p:extLst>
      <p:ext uri="{BB962C8B-B14F-4D97-AF65-F5344CB8AC3E}">
        <p14:creationId xmlns:p14="http://schemas.microsoft.com/office/powerpoint/2010/main" val="34003140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0" presetClass="path" presetSubtype="0" accel="50000" decel="50000" fill="hold" grpId="0" nodeType="clickEffect">
                                  <p:stCondLst>
                                    <p:cond delay="0"/>
                                  </p:stCondLst>
                                  <p:childTnLst>
                                    <p:animMotion origin="layout" path="M -3.88889E-6 -4.81481E-6 C 0.00591 0.05301 0.02014 0.12709 0.07309 0.12593 C 0.14948 0.12593 0.15487 -0.12199 0.24584 -0.12291 C 0.32796 -0.12291 0.28421 0.09399 0.36302 0.09306 C 0.44532 0.09306 0.40105 -0.06388 0.48907 -0.06388 C 0.56789 -0.06388 0.52414 0.0419 0.59445 0.0419 C 0.66198 0.0419 0.62691 -0.03888 0.68855 -0.03888 C 0.72362 -0.03888 0.72605 -0.01689 0.72934 -4.81481E-6 " pathEditMode="relative" rAng="0" ptsTypes="ffffffff">
                                      <p:cBhvr>
                                        <p:cTn id="6" dur="3000" fill="hold"/>
                                        <p:tgtEl>
                                          <p:spTgt spid="2"/>
                                        </p:tgtEl>
                                        <p:attrNameLst>
                                          <p:attrName>ppt_x</p:attrName>
                                          <p:attrName>ppt_y</p:attrName>
                                        </p:attrNameLst>
                                      </p:cBhvr>
                                      <p:rCtr x="36458" y="208"/>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1000" fill="hold"/>
                                        <p:tgtEl>
                                          <p:spTgt spid="13"/>
                                        </p:tgtEl>
                                        <p:attrNameLst>
                                          <p:attrName>ppt_x</p:attrName>
                                        </p:attrNameLst>
                                      </p:cBhvr>
                                      <p:tavLst>
                                        <p:tav tm="0">
                                          <p:val>
                                            <p:strVal val="0-#ppt_w/2"/>
                                          </p:val>
                                        </p:tav>
                                        <p:tav tm="100000">
                                          <p:val>
                                            <p:strVal val="#ppt_x"/>
                                          </p:val>
                                        </p:tav>
                                      </p:tavLst>
                                    </p:anim>
                                    <p:anim calcmode="lin" valueType="num">
                                      <p:cBhvr additive="base">
                                        <p:cTn id="12"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nodeType="clickEffect">
                                  <p:stCondLst>
                                    <p:cond delay="0"/>
                                  </p:stCondLst>
                                  <p:childTnLst>
                                    <p:animEffect transition="out" filter="dissolve">
                                      <p:cBhvr>
                                        <p:cTn id="16" dur="1000"/>
                                        <p:tgtEl>
                                          <p:spTgt spid="13"/>
                                        </p:tgtEl>
                                      </p:cBhvr>
                                    </p:animEffect>
                                    <p:set>
                                      <p:cBhvr>
                                        <p:cTn id="17" dur="1" fill="hold">
                                          <p:stCondLst>
                                            <p:cond delay="9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52131" y="2418449"/>
            <a:ext cx="3807726" cy="707886"/>
          </a:xfrm>
          <a:prstGeom prst="rect">
            <a:avLst/>
          </a:prstGeom>
          <a:ln>
            <a:noFill/>
          </a:ln>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bn-BD" sz="4000" b="1" dirty="0" smtClean="0">
                <a:latin typeface="NikoshBAN" pitchFamily="2" charset="0"/>
                <a:cs typeface="NikoshBAN" pitchFamily="2" charset="0"/>
              </a:rPr>
              <a:t>চলন গতি দুই প্রকার</a:t>
            </a:r>
            <a:endParaRPr lang="en-US" sz="4000" b="1" dirty="0"/>
          </a:p>
        </p:txBody>
      </p:sp>
      <p:sp>
        <p:nvSpPr>
          <p:cNvPr id="4" name="Rectangle 3"/>
          <p:cNvSpPr/>
          <p:nvPr/>
        </p:nvSpPr>
        <p:spPr>
          <a:xfrm>
            <a:off x="1153027" y="4683970"/>
            <a:ext cx="2914005" cy="707886"/>
          </a:xfrm>
          <a:prstGeom prst="rect">
            <a:avLst/>
          </a:prstGeom>
          <a:ln>
            <a:noFill/>
          </a:ln>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bn-BD" sz="4000" b="1" dirty="0">
                <a:latin typeface="NikoshBAN" pitchFamily="2" charset="0"/>
                <a:cs typeface="NikoshBAN" pitchFamily="2" charset="0"/>
              </a:rPr>
              <a:t>সরল রৈখিক গতি</a:t>
            </a:r>
            <a:endParaRPr lang="en-US" sz="4000" b="1" dirty="0"/>
          </a:p>
        </p:txBody>
      </p:sp>
      <p:sp>
        <p:nvSpPr>
          <p:cNvPr id="5" name="Rectangle 4"/>
          <p:cNvSpPr/>
          <p:nvPr/>
        </p:nvSpPr>
        <p:spPr>
          <a:xfrm>
            <a:off x="4483081" y="4697618"/>
            <a:ext cx="2914005" cy="707886"/>
          </a:xfrm>
          <a:prstGeom prst="rect">
            <a:avLst/>
          </a:prstGeom>
          <a:ln>
            <a:noFill/>
          </a:ln>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bn-BD" sz="4000" b="1" dirty="0">
                <a:latin typeface="NikoshBAN" pitchFamily="2" charset="0"/>
                <a:cs typeface="NikoshBAN" pitchFamily="2" charset="0"/>
              </a:rPr>
              <a:t>বক্র গতি</a:t>
            </a:r>
            <a:endParaRPr lang="en-US" sz="4000" b="1" dirty="0"/>
          </a:p>
        </p:txBody>
      </p:sp>
      <p:grpSp>
        <p:nvGrpSpPr>
          <p:cNvPr id="11" name="Group 10"/>
          <p:cNvGrpSpPr/>
          <p:nvPr/>
        </p:nvGrpSpPr>
        <p:grpSpPr>
          <a:xfrm>
            <a:off x="2552132" y="3125365"/>
            <a:ext cx="3534769" cy="1569485"/>
            <a:chOff x="2552132" y="2224597"/>
            <a:chExt cx="3534769" cy="1569485"/>
          </a:xfrm>
        </p:grpSpPr>
        <p:sp>
          <p:nvSpPr>
            <p:cNvPr id="6" name="Down Arrow 5"/>
            <p:cNvSpPr/>
            <p:nvPr/>
          </p:nvSpPr>
          <p:spPr>
            <a:xfrm>
              <a:off x="2552132" y="2893329"/>
              <a:ext cx="409432" cy="87345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5677469" y="2920625"/>
              <a:ext cx="409432" cy="87345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4107977" y="2224597"/>
              <a:ext cx="409432" cy="53226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hevron 9"/>
            <p:cNvSpPr/>
            <p:nvPr/>
          </p:nvSpPr>
          <p:spPr>
            <a:xfrm>
              <a:off x="2647665" y="2743204"/>
              <a:ext cx="3343702" cy="245661"/>
            </a:xfrm>
            <a:prstGeom prst="chevron">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Rectangle 11"/>
          <p:cNvSpPr/>
          <p:nvPr/>
        </p:nvSpPr>
        <p:spPr>
          <a:xfrm>
            <a:off x="2538487" y="794355"/>
            <a:ext cx="3875962" cy="707886"/>
          </a:xfrm>
          <a:prstGeom prst="rect">
            <a:avLst/>
          </a:prstGeom>
          <a:ln>
            <a:solidFill>
              <a:srgbClr val="CC66FF"/>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bn-BD" sz="4000" b="1" dirty="0" smtClean="0">
                <a:latin typeface="NikoshBAN" pitchFamily="2" charset="0"/>
                <a:cs typeface="NikoshBAN" pitchFamily="2" charset="0"/>
              </a:rPr>
              <a:t>চলন গতি কত প্রকার?</a:t>
            </a:r>
            <a:endParaRPr lang="en-US" sz="4000" b="1" dirty="0"/>
          </a:p>
        </p:txBody>
      </p:sp>
    </p:spTree>
    <p:extLst>
      <p:ext uri="{BB962C8B-B14F-4D97-AF65-F5344CB8AC3E}">
        <p14:creationId xmlns:p14="http://schemas.microsoft.com/office/powerpoint/2010/main" val="74196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strVal val="#ppt_w*0.70"/>
                                          </p:val>
                                        </p:tav>
                                        <p:tav tm="100000">
                                          <p:val>
                                            <p:strVal val="#ppt_w"/>
                                          </p:val>
                                        </p:tav>
                                      </p:tavLst>
                                    </p:anim>
                                    <p:anim calcmode="lin" valueType="num">
                                      <p:cBhvr>
                                        <p:cTn id="21" dur="1000" fill="hold"/>
                                        <p:tgtEl>
                                          <p:spTgt spid="4"/>
                                        </p:tgtEl>
                                        <p:attrNameLst>
                                          <p:attrName>ppt_h</p:attrName>
                                        </p:attrNameLst>
                                      </p:cBhvr>
                                      <p:tavLst>
                                        <p:tav tm="0">
                                          <p:val>
                                            <p:strVal val="#ppt_h"/>
                                          </p:val>
                                        </p:tav>
                                        <p:tav tm="100000">
                                          <p:val>
                                            <p:strVal val="#ppt_h"/>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strVal val="#ppt_w*0.70"/>
                                          </p:val>
                                        </p:tav>
                                        <p:tav tm="100000">
                                          <p:val>
                                            <p:strVal val="#ppt_w"/>
                                          </p:val>
                                        </p:tav>
                                      </p:tavLst>
                                    </p:anim>
                                    <p:anim calcmode="lin" valueType="num">
                                      <p:cBhvr>
                                        <p:cTn id="28" dur="1000" fill="hold"/>
                                        <p:tgtEl>
                                          <p:spTgt spid="5"/>
                                        </p:tgtEl>
                                        <p:attrNameLst>
                                          <p:attrName>ppt_h</p:attrName>
                                        </p:attrNameLst>
                                      </p:cBhvr>
                                      <p:tavLst>
                                        <p:tav tm="0">
                                          <p:val>
                                            <p:strVal val="#ppt_h"/>
                                          </p:val>
                                        </p:tav>
                                        <p:tav tm="100000">
                                          <p:val>
                                            <p:strVal val="#ppt_h"/>
                                          </p:val>
                                        </p:tav>
                                      </p:tavLst>
                                    </p:anim>
                                    <p:animEffect transition="in" filter="fade">
                                      <p:cBhvr>
                                        <p:cTn id="2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3841" y="5429947"/>
            <a:ext cx="7692572" cy="1077218"/>
          </a:xfrm>
          <a:prstGeom prst="rect">
            <a:avLst/>
          </a:prstGeom>
          <a:solidFill>
            <a:schemeClr val="accent3"/>
          </a:solidFill>
          <a:ln>
            <a:noFill/>
          </a:ln>
          <a:effectLst>
            <a:outerShdw blurRad="57785" dist="33020" dir="3180000" algn="ctr">
              <a:srgbClr val="000000">
                <a:alpha val="30000"/>
              </a:srgbClr>
            </a:outerShdw>
          </a:effectLst>
        </p:spPr>
        <p:txBody>
          <a:bodyPr wrap="square" rtlCol="0">
            <a:spAutoFit/>
          </a:bodyPr>
          <a:lstStyle/>
          <a:p>
            <a:pPr algn="just"/>
            <a:r>
              <a:rPr lang="bn-BD" sz="3200" dirty="0" smtClean="0">
                <a:latin typeface="NikoshBAN" pitchFamily="2" charset="0"/>
                <a:cs typeface="NikoshBAN" pitchFamily="2" charset="0"/>
              </a:rPr>
              <a:t>প্রশ্ন: হেঁটে চলা বালকটির গতি কোন ধরণের গতি? ব্যাখ্যা কর।</a:t>
            </a:r>
            <a:endParaRPr lang="en-US" sz="3200" dirty="0">
              <a:latin typeface="NikoshBAN" pitchFamily="2" charset="0"/>
              <a:cs typeface="NikoshBAN" pitchFamily="2" charset="0"/>
            </a:endParaRPr>
          </a:p>
        </p:txBody>
      </p:sp>
      <p:sp>
        <p:nvSpPr>
          <p:cNvPr id="12" name="Rectangle 11"/>
          <p:cNvSpPr/>
          <p:nvPr/>
        </p:nvSpPr>
        <p:spPr>
          <a:xfrm>
            <a:off x="6921990" y="258986"/>
            <a:ext cx="1760260" cy="461665"/>
          </a:xfrm>
          <a:prstGeom prst="rect">
            <a:avLst/>
          </a:prstGeom>
        </p:spPr>
        <p:txBody>
          <a:bodyPr wrap="square">
            <a:spAutoFit/>
          </a:bodyPr>
          <a:lstStyle/>
          <a:p>
            <a:r>
              <a:rPr lang="bn-BD" sz="2400" dirty="0" smtClean="0">
                <a:solidFill>
                  <a:schemeClr val="accent6">
                    <a:lumMod val="75000"/>
                  </a:schemeClr>
                </a:solidFill>
                <a:latin typeface="NikoshBAN" pitchFamily="2" charset="0"/>
                <a:cs typeface="NikoshBAN" pitchFamily="2" charset="0"/>
                <a:sym typeface="Wingdings"/>
              </a:rPr>
              <a:t>সময়: </a:t>
            </a:r>
            <a:r>
              <a:rPr lang="bn-BD" sz="2400" dirty="0">
                <a:solidFill>
                  <a:schemeClr val="accent6">
                    <a:lumMod val="75000"/>
                  </a:schemeClr>
                </a:solidFill>
                <a:latin typeface="NikoshBAN" pitchFamily="2" charset="0"/>
                <a:cs typeface="NikoshBAN" pitchFamily="2" charset="0"/>
                <a:sym typeface="Wingdings"/>
              </a:rPr>
              <a:t>৪</a:t>
            </a:r>
            <a:r>
              <a:rPr lang="bn-BD" sz="2400" dirty="0" smtClean="0">
                <a:solidFill>
                  <a:schemeClr val="accent6">
                    <a:lumMod val="75000"/>
                  </a:schemeClr>
                </a:solidFill>
                <a:latin typeface="NikoshBAN" pitchFamily="2" charset="0"/>
                <a:cs typeface="NikoshBAN" pitchFamily="2" charset="0"/>
                <a:sym typeface="Wingdings"/>
              </a:rPr>
              <a:t>মিনিট</a:t>
            </a:r>
            <a:endParaRPr lang="en-US" sz="2400" dirty="0">
              <a:solidFill>
                <a:schemeClr val="accent6">
                  <a:lumMod val="75000"/>
                </a:schemeClr>
              </a:solidFill>
            </a:endParaRPr>
          </a:p>
        </p:txBody>
      </p:sp>
      <p:grpSp>
        <p:nvGrpSpPr>
          <p:cNvPr id="13" name="Group 12"/>
          <p:cNvGrpSpPr/>
          <p:nvPr/>
        </p:nvGrpSpPr>
        <p:grpSpPr>
          <a:xfrm>
            <a:off x="13644" y="1335592"/>
            <a:ext cx="9130356" cy="2896174"/>
            <a:chOff x="-44011" y="338035"/>
            <a:chExt cx="9203751" cy="2896174"/>
          </a:xfrm>
        </p:grpSpPr>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11" y="1270017"/>
              <a:ext cx="9203751" cy="19641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 name="Group 14"/>
            <p:cNvGrpSpPr/>
            <p:nvPr/>
          </p:nvGrpSpPr>
          <p:grpSpPr>
            <a:xfrm>
              <a:off x="738621" y="338035"/>
              <a:ext cx="7403663" cy="1838860"/>
              <a:chOff x="738621" y="338035"/>
              <a:chExt cx="7403663" cy="1838860"/>
            </a:xfrm>
          </p:grpSpPr>
          <p:pic>
            <p:nvPicPr>
              <p:cNvPr id="16" name="Picture 2" descr="C:\Users\DOEL\Desktop\7=cut\gotti\ertyryh5t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621" y="380360"/>
                <a:ext cx="1297997" cy="173289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C:\Users\DOEL\Desktop\7=cut\gotti\9u98u908u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9353" y="443345"/>
                <a:ext cx="1192931" cy="172445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C:\Users\DOEL\Desktop\7=cut\gotti\54y54yh.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7693" y="338035"/>
                <a:ext cx="1152525" cy="183886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C:\Users\DOEL\Desktop\7=cut\gotti\7t87t8t.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4144" y="457199"/>
                <a:ext cx="1043420" cy="1704110"/>
              </a:xfrm>
              <a:prstGeom prst="rect">
                <a:avLst/>
              </a:prstGeom>
              <a:noFill/>
              <a:extLst>
                <a:ext uri="{909E8E84-426E-40DD-AFC4-6F175D3DCCD1}">
                  <a14:hiddenFill xmlns:a14="http://schemas.microsoft.com/office/drawing/2010/main">
                    <a:solidFill>
                      <a:srgbClr val="FFFFFF"/>
                    </a:solidFill>
                  </a14:hiddenFill>
                </a:ext>
              </a:extLst>
            </p:spPr>
          </p:pic>
        </p:grpSp>
      </p:grpSp>
      <p:pic>
        <p:nvPicPr>
          <p:cNvPr id="20" name="Picture 1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176152" y="2493819"/>
            <a:ext cx="1333500" cy="1600200"/>
          </a:xfrm>
          <a:prstGeom prst="rect">
            <a:avLst/>
          </a:prstGeom>
        </p:spPr>
      </p:pic>
      <p:sp>
        <p:nvSpPr>
          <p:cNvPr id="21" name="TextBox 20"/>
          <p:cNvSpPr txBox="1"/>
          <p:nvPr/>
        </p:nvSpPr>
        <p:spPr>
          <a:xfrm>
            <a:off x="124908" y="92714"/>
            <a:ext cx="2031438" cy="646331"/>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BD" sz="3600" b="1" dirty="0" smtClean="0">
                <a:solidFill>
                  <a:schemeClr val="bg1"/>
                </a:solidFill>
                <a:latin typeface="NikoshBAN" pitchFamily="2" charset="0"/>
                <a:cs typeface="NikoshBAN" pitchFamily="2" charset="0"/>
              </a:rPr>
              <a:t>একক কাজ</a:t>
            </a:r>
            <a:endParaRPr lang="en-US" sz="32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2870215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repeatCount="indefinite" accel="50000" decel="50000" fill="hold" nodeType="withEffect">
                                  <p:stCondLst>
                                    <p:cond delay="0"/>
                                  </p:stCondLst>
                                  <p:childTnLst>
                                    <p:animMotion origin="layout" path="M 2.5E-6 -4.07407E-6 L 0.98472 0.00556 " pathEditMode="relative" rAng="0" ptsTypes="AA">
                                      <p:cBhvr>
                                        <p:cTn id="6" dur="5000" fill="hold"/>
                                        <p:tgtEl>
                                          <p:spTgt spid="20"/>
                                        </p:tgtEl>
                                        <p:attrNameLst>
                                          <p:attrName>ppt_x</p:attrName>
                                          <p:attrName>ppt_y</p:attrName>
                                        </p:attrNameLst>
                                      </p:cBhvr>
                                      <p:rCtr x="49236" y="2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347" y="4313777"/>
            <a:ext cx="7952509" cy="1754326"/>
          </a:xfrm>
          <a:prstGeom prst="rect">
            <a:avLst/>
          </a:prstGeom>
          <a:solidFill>
            <a:schemeClr val="bg1">
              <a:lumMod val="95000"/>
            </a:schemeClr>
          </a:solidFill>
          <a:ln w="57150">
            <a:solidFill>
              <a:schemeClr val="bg1">
                <a:lumMod val="85000"/>
              </a:schemeClr>
            </a:solidFill>
          </a:ln>
        </p:spPr>
        <p:txBody>
          <a:bodyPr wrap="square">
            <a:spAutoFit/>
          </a:bodyPr>
          <a:lstStyle/>
          <a:p>
            <a:pPr algn="just"/>
            <a:r>
              <a:rPr lang="bn-BD" sz="3600" dirty="0" smtClean="0">
                <a:latin typeface="NikoshBAN" pitchFamily="2" charset="0"/>
                <a:cs typeface="NikoshBAN" pitchFamily="2" charset="0"/>
                <a:sym typeface="Wingdings"/>
              </a:rPr>
              <a:t>কাজ:- শিক্ষক দুই জন ছাত্র / ছাত্রীকে শ্রেণি কক্ষের এক প্রান্ত থেকে অন্য প্রান্তে হাঁটিয়ে সরল গতি ও বক্র গতির উদাহরণ দিবেন।</a:t>
            </a:r>
            <a:endParaRPr lang="en-US" sz="36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35427" y="1611087"/>
            <a:ext cx="8374743" cy="1741752"/>
          </a:xfrm>
          <a:prstGeom prst="rect">
            <a:avLst/>
          </a:prstGeom>
          <a:noFill/>
        </p:spPr>
      </p:pic>
    </p:spTree>
    <p:extLst>
      <p:ext uri="{BB962C8B-B14F-4D97-AF65-F5344CB8AC3E}">
        <p14:creationId xmlns:p14="http://schemas.microsoft.com/office/powerpoint/2010/main" val="37380049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20587" y="2325986"/>
            <a:ext cx="3672115" cy="3778048"/>
            <a:chOff x="4238172" y="1103085"/>
            <a:chExt cx="3672115" cy="3778048"/>
          </a:xfrm>
        </p:grpSpPr>
        <p:grpSp>
          <p:nvGrpSpPr>
            <p:cNvPr id="4" name="Group 3"/>
            <p:cNvGrpSpPr/>
            <p:nvPr/>
          </p:nvGrpSpPr>
          <p:grpSpPr>
            <a:xfrm>
              <a:off x="4238172" y="1103085"/>
              <a:ext cx="3672115" cy="3207659"/>
              <a:chOff x="4238172" y="1103085"/>
              <a:chExt cx="3672115" cy="3207659"/>
            </a:xfrm>
          </p:grpSpPr>
          <p:pic>
            <p:nvPicPr>
              <p:cNvPr id="8" name="Picture 2" descr="C:\Users\DOEL\Desktop\7=cut\gotti\qrwqrq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2964" y="1959429"/>
                <a:ext cx="3025094" cy="233974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Oval 8"/>
              <p:cNvSpPr/>
              <p:nvPr/>
            </p:nvSpPr>
            <p:spPr>
              <a:xfrm>
                <a:off x="4528456" y="1436915"/>
                <a:ext cx="3309257" cy="2873829"/>
              </a:xfrm>
              <a:prstGeom prst="ellipse">
                <a:avLst/>
              </a:prstGeom>
              <a:noFill/>
              <a:ln>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hevron 9"/>
              <p:cNvSpPr/>
              <p:nvPr/>
            </p:nvSpPr>
            <p:spPr>
              <a:xfrm rot="3722452">
                <a:off x="4267201" y="2917371"/>
                <a:ext cx="624114" cy="682171"/>
              </a:xfrm>
              <a:prstGeom prst="chevron">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hevron 10"/>
              <p:cNvSpPr/>
              <p:nvPr/>
            </p:nvSpPr>
            <p:spPr>
              <a:xfrm rot="18091472">
                <a:off x="7257145" y="3309256"/>
                <a:ext cx="624114" cy="682171"/>
              </a:xfrm>
              <a:prstGeom prst="chevron">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hevron 11"/>
              <p:cNvSpPr/>
              <p:nvPr/>
            </p:nvSpPr>
            <p:spPr>
              <a:xfrm rot="10800000">
                <a:off x="6197602" y="1103085"/>
                <a:ext cx="624114" cy="682171"/>
              </a:xfrm>
              <a:prstGeom prst="chevron">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 name="Rectangle 4"/>
            <p:cNvSpPr/>
            <p:nvPr/>
          </p:nvSpPr>
          <p:spPr>
            <a:xfrm>
              <a:off x="4400754" y="1604219"/>
              <a:ext cx="492443" cy="707886"/>
            </a:xfrm>
            <a:prstGeom prst="rect">
              <a:avLst/>
            </a:prstGeom>
          </p:spPr>
          <p:txBody>
            <a:bodyPr wrap="none">
              <a:spAutoFit/>
            </a:bodyPr>
            <a:lstStyle/>
            <a:p>
              <a:r>
                <a:rPr lang="bn-BD" sz="4000" dirty="0" smtClean="0">
                  <a:latin typeface="NikoshBAN" pitchFamily="2" charset="0"/>
                  <a:cs typeface="NikoshBAN" pitchFamily="2" charset="0"/>
                </a:rPr>
                <a:t>ক</a:t>
              </a:r>
              <a:endParaRPr lang="en-US" sz="4000" dirty="0"/>
            </a:p>
          </p:txBody>
        </p:sp>
        <p:sp>
          <p:nvSpPr>
            <p:cNvPr id="6" name="Rectangle 5"/>
            <p:cNvSpPr/>
            <p:nvPr/>
          </p:nvSpPr>
          <p:spPr>
            <a:xfrm>
              <a:off x="6098926" y="4173247"/>
              <a:ext cx="436338" cy="707886"/>
            </a:xfrm>
            <a:prstGeom prst="rect">
              <a:avLst/>
            </a:prstGeom>
          </p:spPr>
          <p:txBody>
            <a:bodyPr wrap="none">
              <a:spAutoFit/>
            </a:bodyPr>
            <a:lstStyle/>
            <a:p>
              <a:r>
                <a:rPr lang="bn-BD" sz="4000" dirty="0" smtClean="0">
                  <a:latin typeface="NikoshBAN" pitchFamily="2" charset="0"/>
                  <a:cs typeface="NikoshBAN" pitchFamily="2" charset="0"/>
                </a:rPr>
                <a:t>গ</a:t>
              </a:r>
              <a:endParaRPr lang="en-US" sz="4000" dirty="0"/>
            </a:p>
          </p:txBody>
        </p:sp>
        <p:sp>
          <p:nvSpPr>
            <p:cNvPr id="7" name="Rectangle 6"/>
            <p:cNvSpPr/>
            <p:nvPr/>
          </p:nvSpPr>
          <p:spPr>
            <a:xfrm>
              <a:off x="7463271" y="1720335"/>
              <a:ext cx="436338" cy="707886"/>
            </a:xfrm>
            <a:prstGeom prst="rect">
              <a:avLst/>
            </a:prstGeom>
          </p:spPr>
          <p:txBody>
            <a:bodyPr wrap="none">
              <a:spAutoFit/>
            </a:bodyPr>
            <a:lstStyle/>
            <a:p>
              <a:r>
                <a:rPr lang="bn-BD" sz="4000" dirty="0" smtClean="0">
                  <a:latin typeface="NikoshBAN" pitchFamily="2" charset="0"/>
                  <a:cs typeface="NikoshBAN" pitchFamily="2" charset="0"/>
                </a:rPr>
                <a:t>খ</a:t>
              </a:r>
              <a:endParaRPr lang="en-US" sz="4000" dirty="0"/>
            </a:p>
          </p:txBody>
        </p:sp>
      </p:grpSp>
      <p:pic>
        <p:nvPicPr>
          <p:cNvPr id="14" name="Picture 3" descr="C:\Users\DOEL\Desktop\graphics-fan-441600.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250675" y="1550261"/>
            <a:ext cx="2070707" cy="142041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3446" y="1491327"/>
            <a:ext cx="1855501" cy="1759527"/>
          </a:xfrm>
          <a:prstGeom prst="rect">
            <a:avLst/>
          </a:prstGeom>
          <a:ln w="9525">
            <a:noFill/>
          </a:ln>
        </p:spPr>
      </p:pic>
      <p:sp>
        <p:nvSpPr>
          <p:cNvPr id="15" name="TextBox 14"/>
          <p:cNvSpPr txBox="1"/>
          <p:nvPr/>
        </p:nvSpPr>
        <p:spPr>
          <a:xfrm>
            <a:off x="1887549" y="6044100"/>
            <a:ext cx="4745263" cy="584775"/>
          </a:xfrm>
          <a:prstGeom prst="rect">
            <a:avLst/>
          </a:prstGeom>
          <a:solidFill>
            <a:schemeClr val="accent3"/>
          </a:solidFill>
          <a:ln>
            <a:noFill/>
          </a:ln>
          <a:effectLst>
            <a:outerShdw blurRad="57785" dist="33020" dir="3180000" algn="ctr">
              <a:srgbClr val="000000">
                <a:alpha val="30000"/>
              </a:srgbClr>
            </a:outerShdw>
          </a:effectLst>
        </p:spPr>
        <p:txBody>
          <a:bodyPr wrap="square" rtlCol="0">
            <a:spAutoFit/>
          </a:bodyPr>
          <a:lstStyle/>
          <a:p>
            <a:pPr algn="just"/>
            <a:r>
              <a:rPr lang="bn-BD" sz="3200" dirty="0" smtClean="0">
                <a:latin typeface="NikoshBAN" pitchFamily="2" charset="0"/>
                <a:cs typeface="NikoshBAN" pitchFamily="2" charset="0"/>
              </a:rPr>
              <a:t>প্রশ্ন: চিত্রের গতি কোন ধরণের গতি?</a:t>
            </a:r>
            <a:endParaRPr lang="en-US" sz="3200" dirty="0">
              <a:latin typeface="NikoshBAN" pitchFamily="2" charset="0"/>
              <a:cs typeface="NikoshBAN" pitchFamily="2" charset="0"/>
            </a:endParaRPr>
          </a:p>
        </p:txBody>
      </p:sp>
      <p:sp>
        <p:nvSpPr>
          <p:cNvPr id="16" name="Rectangle 15"/>
          <p:cNvSpPr/>
          <p:nvPr/>
        </p:nvSpPr>
        <p:spPr>
          <a:xfrm>
            <a:off x="3599802" y="289029"/>
            <a:ext cx="1794081" cy="769441"/>
          </a:xfrm>
          <a:prstGeom prst="rect">
            <a:avLst/>
          </a:prstGeom>
          <a:ln>
            <a:noFill/>
          </a:ln>
        </p:spPr>
        <p:style>
          <a:lnRef idx="1">
            <a:schemeClr val="accent6"/>
          </a:lnRef>
          <a:fillRef idx="2">
            <a:schemeClr val="accent6"/>
          </a:fillRef>
          <a:effectRef idx="1">
            <a:schemeClr val="accent6"/>
          </a:effectRef>
          <a:fontRef idx="minor">
            <a:schemeClr val="dk1"/>
          </a:fontRef>
        </p:style>
        <p:txBody>
          <a:bodyPr wrap="none">
            <a:spAutoFit/>
          </a:bodyPr>
          <a:lstStyle/>
          <a:p>
            <a:pPr algn="just"/>
            <a:r>
              <a:rPr lang="bn-BD" sz="4400" b="1" dirty="0">
                <a:latin typeface="NikoshBAN" pitchFamily="2" charset="0"/>
                <a:cs typeface="NikoshBAN" pitchFamily="2" charset="0"/>
              </a:rPr>
              <a:t>ঘূর্ণন </a:t>
            </a:r>
            <a:r>
              <a:rPr lang="bn-BD" sz="4400" b="1" dirty="0" smtClean="0">
                <a:latin typeface="NikoshBAN" pitchFamily="2" charset="0"/>
                <a:cs typeface="NikoshBAN" pitchFamily="2" charset="0"/>
              </a:rPr>
              <a:t>গতি</a:t>
            </a:r>
            <a:endParaRPr lang="en-US" sz="4400" b="1" i="1" dirty="0">
              <a:latin typeface="NikoshBAN" pitchFamily="2" charset="0"/>
              <a:cs typeface="NikoshBAN" pitchFamily="2" charset="0"/>
            </a:endParaRPr>
          </a:p>
        </p:txBody>
      </p:sp>
    </p:spTree>
    <p:extLst>
      <p:ext uri="{BB962C8B-B14F-4D97-AF65-F5344CB8AC3E}">
        <p14:creationId xmlns:p14="http://schemas.microsoft.com/office/powerpoint/2010/main" val="40864432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arn(inVertical)">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623662" y="2997075"/>
            <a:ext cx="7881257" cy="2062103"/>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bn-BD" sz="3200" dirty="0" smtClean="0">
                <a:latin typeface="NikoshBAN" pitchFamily="2" charset="0"/>
                <a:cs typeface="NikoshBAN" pitchFamily="2" charset="0"/>
              </a:rPr>
              <a:t>যখন কোনো বস্তু কোনো নির্দিষ্ট বিন্দু বা অক্ষ থেকে বস্তু কণাগুলোর দূরত্ব অপরিবর্তিত রেখে ঐ বিন্দু বা অক্ষকে কেন্দ্র করে ঘোরো তখন সে বস্তুর গতিকে ঘূর্ণন গতি বলে। গতি। যেমন: বৈদ্যুতিক পাখার গতি, ঘড়ির কাঁটার গতি</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ইত্যাদি।</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22489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712" y="4094840"/>
            <a:ext cx="7952509" cy="2062103"/>
          </a:xfrm>
          <a:prstGeom prst="rect">
            <a:avLst/>
          </a:prstGeom>
          <a:solidFill>
            <a:schemeClr val="bg1">
              <a:lumMod val="95000"/>
            </a:schemeClr>
          </a:solidFill>
          <a:ln w="57150">
            <a:solidFill>
              <a:schemeClr val="bg1">
                <a:lumMod val="85000"/>
              </a:schemeClr>
            </a:solidFill>
          </a:ln>
        </p:spPr>
        <p:txBody>
          <a:bodyPr wrap="square">
            <a:spAutoFit/>
          </a:bodyPr>
          <a:lstStyle/>
          <a:p>
            <a:pPr algn="just"/>
            <a:r>
              <a:rPr lang="bn-BD" sz="3200" dirty="0" smtClean="0">
                <a:latin typeface="NikoshBAN" pitchFamily="2" charset="0"/>
                <a:cs typeface="NikoshBAN" pitchFamily="2" charset="0"/>
                <a:sym typeface="Wingdings"/>
              </a:rPr>
              <a:t>কাজ:- শিক্ষক দুই-এক জন ছাত্রকে বিদ্যালয়ের মাঠের পাশের সুবিধাজনক যেকোন গাছকে ধরে গাছের চারপাশে ঘুরিয়ে ঘূর্ণন গতির উদাহরণ দিবেন। ( গাছ না থাকলে বাঁশের খুঁটি পোঁতেও ছাত্রদের দিয়ে কাজটি করানো যেতে পারে।)</a:t>
            </a:r>
            <a:endParaRPr lang="en-US" sz="3200" dirty="0"/>
          </a:p>
        </p:txBody>
      </p:sp>
      <p:pic>
        <p:nvPicPr>
          <p:cNvPr id="4102" name="Picture 6"/>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3769426" y="1012557"/>
            <a:ext cx="1651000" cy="213745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231398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4696" y="2749296"/>
            <a:ext cx="4143895" cy="3903125"/>
          </a:xfrm>
          <a:prstGeom prst="rect">
            <a:avLst/>
          </a:prstGeom>
          <a:noFill/>
          <a:ln w="130175" cmpd="dbl">
            <a:solidFill>
              <a:schemeClr val="bg1">
                <a:lumMod val="85000"/>
              </a:schemeClr>
            </a:solidFill>
          </a:ln>
        </p:spPr>
        <p:txBody>
          <a:bodyPr wrap="square" rtlCol="0">
            <a:spAutoFit/>
          </a:bodyPr>
          <a:lstStyle/>
          <a:p>
            <a:pPr algn="ctr"/>
            <a:r>
              <a:rPr lang="en-US" sz="4400" dirty="0" smtClean="0">
                <a:latin typeface="NikoshBAN" pitchFamily="2" charset="0"/>
                <a:cs typeface="NikoshBAN" pitchFamily="2" charset="0"/>
              </a:rPr>
              <a:t>দীপক চন্দ্র হাওলাদার</a:t>
            </a:r>
          </a:p>
          <a:p>
            <a:pPr algn="ctr"/>
            <a:r>
              <a:rPr lang="bn-BD" sz="2400" dirty="0" smtClean="0">
                <a:latin typeface="NikoshBAN" pitchFamily="2" charset="0"/>
                <a:cs typeface="NikoshBAN" pitchFamily="2" charset="0"/>
              </a:rPr>
              <a:t>বি.এসসি-বি.এড</a:t>
            </a:r>
            <a:r>
              <a:rPr lang="en-US" sz="2400" dirty="0" smtClean="0">
                <a:latin typeface="NikoshBAN" pitchFamily="2" charset="0"/>
                <a:cs typeface="NikoshBAN" pitchFamily="2" charset="0"/>
              </a:rPr>
              <a:t> , এম এস সি</a:t>
            </a:r>
            <a:r>
              <a:rPr lang="bn-BD" sz="2400" dirty="0" smtClean="0">
                <a:latin typeface="NikoshBAN" pitchFamily="2" charset="0"/>
                <a:cs typeface="NikoshBAN" pitchFamily="2" charset="0"/>
              </a:rPr>
              <a:t> (গণিত)</a:t>
            </a:r>
          </a:p>
          <a:p>
            <a:pPr algn="ctr"/>
            <a:r>
              <a:rPr lang="bn-BD" sz="2800" dirty="0" smtClean="0">
                <a:latin typeface="NikoshBAN" pitchFamily="2" charset="0"/>
                <a:cs typeface="NikoshBAN" pitchFamily="2" charset="0"/>
              </a:rPr>
              <a:t> সহকারী শিক্ষক</a:t>
            </a:r>
          </a:p>
          <a:p>
            <a:pPr algn="ctr"/>
            <a:r>
              <a:rPr lang="bn-BD" sz="3200" dirty="0" smtClean="0">
                <a:latin typeface="NikoshBAN" pitchFamily="2" charset="0"/>
                <a:cs typeface="NikoshBAN" pitchFamily="2" charset="0"/>
              </a:rPr>
              <a:t>নলী ভীম চন্দ্র মাধ্যমিক বিদ্যালয়,</a:t>
            </a:r>
            <a:endParaRPr lang="bn-BD" sz="3200" dirty="0">
              <a:latin typeface="NikoshBAN" pitchFamily="2" charset="0"/>
              <a:cs typeface="NikoshBAN" pitchFamily="2" charset="0"/>
            </a:endParaRPr>
          </a:p>
          <a:p>
            <a:pPr algn="ctr"/>
            <a:r>
              <a:rPr lang="bn-BD" sz="3200" dirty="0" smtClean="0">
                <a:latin typeface="NikoshBAN" pitchFamily="2" charset="0"/>
                <a:cs typeface="NikoshBAN" pitchFamily="2" charset="0"/>
              </a:rPr>
              <a:t>নলী</a:t>
            </a:r>
            <a:r>
              <a:rPr lang="bn-BD" sz="2400" dirty="0" smtClean="0">
                <a:latin typeface="NikoshBAN" pitchFamily="2" charset="0"/>
                <a:cs typeface="NikoshBAN" pitchFamily="2" charset="0"/>
              </a:rPr>
              <a:t>, </a:t>
            </a:r>
            <a:r>
              <a:rPr lang="bn-BD" sz="3200" dirty="0" smtClean="0">
                <a:latin typeface="NikoshBAN" pitchFamily="2" charset="0"/>
                <a:cs typeface="NikoshBAN" pitchFamily="2" charset="0"/>
              </a:rPr>
              <a:t>সাপলেজা ।</a:t>
            </a:r>
          </a:p>
          <a:p>
            <a:pPr algn="ctr"/>
            <a:r>
              <a:rPr lang="bn-BD" sz="2800" dirty="0" smtClean="0">
                <a:latin typeface="NikoshBAN" pitchFamily="2" charset="0"/>
                <a:cs typeface="NikoshBAN" pitchFamily="2" charset="0"/>
              </a:rPr>
              <a:t>মোবাইল : ০১৯১৬৯৭৪৭৬৬</a:t>
            </a:r>
          </a:p>
          <a:p>
            <a:pPr algn="ctr"/>
            <a:r>
              <a:rPr lang="en-US" dirty="0" smtClean="0">
                <a:latin typeface="NikoshBAN" pitchFamily="2" charset="0"/>
                <a:cs typeface="NikoshBAN" pitchFamily="2" charset="0"/>
              </a:rPr>
              <a:t>E-mail: hdipak87@gmail.com</a:t>
            </a:r>
            <a:r>
              <a:rPr lang="bn-BD" dirty="0" smtClean="0">
                <a:latin typeface="NikoshBAN" pitchFamily="2" charset="0"/>
                <a:cs typeface="NikoshBAN" pitchFamily="2" charset="0"/>
              </a:rPr>
              <a:t> </a:t>
            </a:r>
            <a:endParaRPr lang="en-US" dirty="0">
              <a:latin typeface="NikoshBAN" pitchFamily="2" charset="0"/>
              <a:cs typeface="NikoshBAN" pitchFamily="2" charset="0"/>
            </a:endParaRPr>
          </a:p>
        </p:txBody>
      </p:sp>
      <p:pic>
        <p:nvPicPr>
          <p:cNvPr id="21" name="Picture 2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10395" y="294891"/>
            <a:ext cx="2002354" cy="2128269"/>
          </a:xfrm>
          <a:prstGeom prst="round2DiagRect">
            <a:avLst>
              <a:gd name="adj1" fmla="val 16667"/>
              <a:gd name="adj2" fmla="val 22070"/>
            </a:avLst>
          </a:prstGeom>
          <a:ln w="88900" cap="sq">
            <a:solidFill>
              <a:srgbClr val="FFFFFF"/>
            </a:solidFill>
            <a:miter lim="800000"/>
          </a:ln>
          <a:effectLst>
            <a:outerShdw blurRad="254000" algn="tl" rotWithShape="0">
              <a:srgbClr val="000000">
                <a:alpha val="43000"/>
              </a:srgbClr>
            </a:outerShdw>
          </a:effectLst>
          <a:scene3d>
            <a:camera prst="orthographicFront"/>
            <a:lightRig rig="threePt" dir="t"/>
          </a:scene3d>
          <a:sp3d>
            <a:bevelT prst="angle"/>
          </a:sp3d>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4682836" y="2732961"/>
            <a:ext cx="3948548" cy="2800767"/>
          </a:xfrm>
          <a:prstGeom prst="rect">
            <a:avLst/>
          </a:prstGeom>
          <a:noFill/>
          <a:ln w="130175" cmpd="dbl">
            <a:solidFill>
              <a:schemeClr val="bg1">
                <a:lumMod val="85000"/>
              </a:schemeClr>
            </a:solidFill>
          </a:ln>
        </p:spPr>
        <p:txBody>
          <a:bodyPr wrap="square" rtlCol="0">
            <a:spAutoFit/>
          </a:bodyPr>
          <a:lstStyle/>
          <a:p>
            <a:pPr algn="ctr">
              <a:defRPr/>
            </a:pPr>
            <a:r>
              <a:rPr lang="bn-BD" sz="4800" dirty="0">
                <a:latin typeface="NikoshBAN" pitchFamily="2" charset="0"/>
                <a:cs typeface="NikoshBAN" pitchFamily="2" charset="0"/>
              </a:rPr>
              <a:t>শ্রেণি:</a:t>
            </a:r>
            <a:r>
              <a:rPr lang="en-US" sz="4800" dirty="0">
                <a:latin typeface="NikoshBAN" pitchFamily="2" charset="0"/>
                <a:cs typeface="NikoshBAN" pitchFamily="2" charset="0"/>
              </a:rPr>
              <a:t> </a:t>
            </a:r>
            <a:r>
              <a:rPr lang="bn-BD" sz="4800" dirty="0" smtClean="0">
                <a:latin typeface="NikoshBAN" pitchFamily="2" charset="0"/>
                <a:cs typeface="NikoshBAN" pitchFamily="2" charset="0"/>
              </a:rPr>
              <a:t>ষষ্ঠ</a:t>
            </a:r>
            <a:endParaRPr lang="bn-BD" sz="4800" dirty="0">
              <a:latin typeface="NikoshBAN" pitchFamily="2" charset="0"/>
              <a:cs typeface="NikoshBAN" pitchFamily="2" charset="0"/>
            </a:endParaRPr>
          </a:p>
          <a:p>
            <a:pPr algn="ctr"/>
            <a:r>
              <a:rPr lang="bn-BD" sz="4400" dirty="0">
                <a:latin typeface="NikoshBAN" pitchFamily="2" charset="0"/>
                <a:cs typeface="NikoshBAN" pitchFamily="2" charset="0"/>
              </a:rPr>
              <a:t>বিষয়</a:t>
            </a:r>
            <a:r>
              <a:rPr lang="en-US" sz="4400" dirty="0">
                <a:latin typeface="NikoshBAN" pitchFamily="2" charset="0"/>
                <a:cs typeface="NikoshBAN" pitchFamily="2" charset="0"/>
              </a:rPr>
              <a:t>:</a:t>
            </a:r>
            <a:r>
              <a:rPr lang="bn-BD" sz="4400" dirty="0">
                <a:latin typeface="NikoshBAN" pitchFamily="2" charset="0"/>
                <a:cs typeface="NikoshBAN" pitchFamily="2" charset="0"/>
              </a:rPr>
              <a:t> বিজ্ঞান </a:t>
            </a:r>
          </a:p>
          <a:p>
            <a:pPr algn="ctr">
              <a:defRPr/>
            </a:pPr>
            <a:r>
              <a:rPr lang="bn-BD" sz="4400" dirty="0" smtClean="0">
                <a:latin typeface="NikoshBAN" pitchFamily="2" charset="0"/>
                <a:cs typeface="NikoshBAN" pitchFamily="2" charset="0"/>
              </a:rPr>
              <a:t>অধ্যায়: দশম</a:t>
            </a:r>
            <a:endParaRPr lang="bn-BD" sz="4400" dirty="0">
              <a:latin typeface="NikoshBAN" pitchFamily="2" charset="0"/>
              <a:cs typeface="NikoshBAN" pitchFamily="2" charset="0"/>
            </a:endParaRPr>
          </a:p>
          <a:p>
            <a:pPr algn="ctr">
              <a:defRPr/>
            </a:pPr>
            <a:r>
              <a:rPr lang="bn-BD" sz="4000" dirty="0">
                <a:latin typeface="NikoshBAN" pitchFamily="2" charset="0"/>
                <a:cs typeface="NikoshBAN" pitchFamily="2" charset="0"/>
              </a:rPr>
              <a:t>সময়:</a:t>
            </a:r>
            <a:r>
              <a:rPr lang="en-US" sz="4000" dirty="0">
                <a:latin typeface="NikoshBAN" pitchFamily="2" charset="0"/>
                <a:cs typeface="NikoshBAN" pitchFamily="2" charset="0"/>
              </a:rPr>
              <a:t> </a:t>
            </a:r>
            <a:r>
              <a:rPr lang="bn-BD" sz="4000" dirty="0">
                <a:latin typeface="NikoshBAN" pitchFamily="2" charset="0"/>
                <a:cs typeface="NikoshBAN" pitchFamily="2" charset="0"/>
              </a:rPr>
              <a:t>৫০ মিনিট</a:t>
            </a:r>
            <a:r>
              <a:rPr lang="bn-BD" sz="4000" dirty="0" smtClean="0">
                <a:latin typeface="NikoshBAN" pitchFamily="2" charset="0"/>
                <a:cs typeface="NikoshBAN" pitchFamily="2" charset="0"/>
              </a:rPr>
              <a:t>।</a:t>
            </a:r>
            <a:endParaRPr lang="bn-BD" sz="4000" dirty="0">
              <a:latin typeface="NikoshBAN" pitchFamily="2" charset="0"/>
              <a:cs typeface="NikoshBAN" pitchFamily="2" charset="0"/>
            </a:endParaRPr>
          </a:p>
        </p:txBody>
      </p:sp>
      <p:sp>
        <p:nvSpPr>
          <p:cNvPr id="23" name="Pentagon 22"/>
          <p:cNvSpPr/>
          <p:nvPr/>
        </p:nvSpPr>
        <p:spPr>
          <a:xfrm>
            <a:off x="173867" y="135997"/>
            <a:ext cx="2022763" cy="803564"/>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solidFill>
                  <a:schemeClr val="bg1"/>
                </a:solidFill>
                <a:latin typeface="NikoshBAN" pitchFamily="2" charset="0"/>
                <a:cs typeface="NikoshBAN" pitchFamily="2" charset="0"/>
                <a:sym typeface="Wingdings"/>
              </a:rPr>
              <a:t>পরিচিতি</a:t>
            </a:r>
            <a:endParaRPr lang="en-US" sz="4400" b="1" dirty="0">
              <a:solidFill>
                <a:schemeClr val="bg1"/>
              </a:solidFill>
            </a:endParaRPr>
          </a:p>
        </p:txBody>
      </p:sp>
    </p:spTree>
    <p:extLst>
      <p:ext uri="{BB962C8B-B14F-4D97-AF65-F5344CB8AC3E}">
        <p14:creationId xmlns:p14="http://schemas.microsoft.com/office/powerpoint/2010/main" val="25890074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edge">
                                      <p:cBhvr>
                                        <p:cTn id="7" dur="2000"/>
                                        <p:tgtEl>
                                          <p:spTgt spid="16"/>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edge">
                                      <p:cBhvr>
                                        <p:cTn id="11" dur="2000"/>
                                        <p:tgtEl>
                                          <p:spTgt spid="22"/>
                                        </p:tgtEl>
                                      </p:cBhvr>
                                    </p:animEffect>
                                  </p:childTnLst>
                                </p:cTn>
                              </p:par>
                            </p:childTnLst>
                          </p:cTn>
                        </p:par>
                        <p:par>
                          <p:cTn id="12" fill="hold">
                            <p:stCondLst>
                              <p:cond delay="4000"/>
                            </p:stCondLst>
                            <p:childTnLst>
                              <p:par>
                                <p:cTn id="13" presetID="20" presetClass="entr" presetSubtype="0"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edge">
                                      <p:cBhvr>
                                        <p:cTn id="15"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7154003" y="190954"/>
            <a:ext cx="1760260" cy="461665"/>
          </a:xfrm>
          <a:prstGeom prst="rect">
            <a:avLst/>
          </a:prstGeom>
        </p:spPr>
        <p:txBody>
          <a:bodyPr wrap="square">
            <a:spAutoFit/>
          </a:bodyPr>
          <a:lstStyle/>
          <a:p>
            <a:r>
              <a:rPr lang="bn-BD" sz="2400" dirty="0" smtClean="0">
                <a:solidFill>
                  <a:schemeClr val="accent6">
                    <a:lumMod val="75000"/>
                  </a:schemeClr>
                </a:solidFill>
                <a:latin typeface="NikoshBAN" pitchFamily="2" charset="0"/>
                <a:cs typeface="NikoshBAN" pitchFamily="2" charset="0"/>
                <a:sym typeface="Wingdings"/>
              </a:rPr>
              <a:t>সময়: ৫ মিনিট</a:t>
            </a:r>
            <a:endParaRPr lang="en-US" sz="2400" dirty="0">
              <a:solidFill>
                <a:schemeClr val="accent6">
                  <a:lumMod val="75000"/>
                </a:schemeClr>
              </a:solidFill>
            </a:endParaRPr>
          </a:p>
        </p:txBody>
      </p:sp>
      <p:grpSp>
        <p:nvGrpSpPr>
          <p:cNvPr id="65" name="Group 64"/>
          <p:cNvGrpSpPr/>
          <p:nvPr/>
        </p:nvGrpSpPr>
        <p:grpSpPr>
          <a:xfrm>
            <a:off x="586853" y="4671023"/>
            <a:ext cx="7983940" cy="1277291"/>
            <a:chOff x="706581" y="1746263"/>
            <a:chExt cx="7910945" cy="2429378"/>
          </a:xfrm>
        </p:grpSpPr>
        <p:sp>
          <p:nvSpPr>
            <p:cNvPr id="69" name="Plaque 68"/>
            <p:cNvSpPr/>
            <p:nvPr/>
          </p:nvSpPr>
          <p:spPr>
            <a:xfrm>
              <a:off x="706581" y="1746263"/>
              <a:ext cx="7910945" cy="2429378"/>
            </a:xfrm>
            <a:prstGeom prst="plaque">
              <a:avLst/>
            </a:prstGeom>
            <a:gradFill flip="none" rotWithShape="1">
              <a:gsLst>
                <a:gs pos="0">
                  <a:srgbClr val="DDEBCF"/>
                </a:gs>
                <a:gs pos="100000">
                  <a:srgbClr val="9CB86E"/>
                </a:gs>
                <a:gs pos="100000">
                  <a:srgbClr val="156B13"/>
                </a:gs>
              </a:gsLst>
              <a:path path="shape">
                <a:fillToRect l="50000" t="50000" r="50000" b="50000"/>
              </a:path>
              <a:tileRect/>
            </a:grad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831282" y="2105326"/>
              <a:ext cx="7624485" cy="2048844"/>
            </a:xfrm>
            <a:prstGeom prst="rect">
              <a:avLst/>
            </a:prstGeom>
          </p:spPr>
          <p:txBody>
            <a:bodyPr wrap="square">
              <a:spAutoFit/>
            </a:bodyPr>
            <a:lstStyle/>
            <a:p>
              <a:pPr algn="just"/>
              <a:r>
                <a:rPr lang="bn-BD" sz="3200" dirty="0">
                  <a:latin typeface="NikoshBAN" pitchFamily="2" charset="0"/>
                  <a:cs typeface="NikoshBAN" pitchFamily="2" charset="0"/>
                </a:rPr>
                <a:t>প্রশ্ন: টেবিলের ড্রয়ারের গতি কোন ধরনের  গতি? ব্যাখ্যা কর</a:t>
              </a:r>
              <a:r>
                <a:rPr lang="bn-BD" sz="3200" dirty="0" smtClean="0">
                  <a:latin typeface="NikoshBAN" pitchFamily="2" charset="0"/>
                  <a:cs typeface="NikoshBAN" pitchFamily="2" charset="0"/>
                </a:rPr>
                <a:t>।</a:t>
              </a:r>
            </a:p>
            <a:p>
              <a:pPr algn="just"/>
              <a:r>
                <a:rPr lang="bn-BD" sz="3200" dirty="0">
                  <a:latin typeface="NikoshBAN" pitchFamily="2" charset="0"/>
                  <a:cs typeface="NikoshBAN" pitchFamily="2" charset="0"/>
                </a:rPr>
                <a:t> </a:t>
              </a:r>
              <a:r>
                <a:rPr lang="bn-BD" sz="3200" dirty="0" smtClean="0">
                  <a:latin typeface="NikoshBAN" pitchFamily="2" charset="0"/>
                  <a:cs typeface="NikoshBAN" pitchFamily="2" charset="0"/>
                </a:rPr>
                <a:t>     বিভিন্ন প্রকার চলন গতির বাস্তব উদাহরণ দাও।</a:t>
              </a:r>
              <a:endParaRPr lang="en-US" sz="3200" dirty="0">
                <a:latin typeface="NikoshBAN" pitchFamily="2" charset="0"/>
                <a:cs typeface="NikoshBAN" pitchFamily="2" charset="0"/>
              </a:endParaRPr>
            </a:p>
          </p:txBody>
        </p:sp>
      </p:grpSp>
      <p:sp>
        <p:nvSpPr>
          <p:cNvPr id="28" name="TextBox 27"/>
          <p:cNvSpPr txBox="1"/>
          <p:nvPr/>
        </p:nvSpPr>
        <p:spPr>
          <a:xfrm>
            <a:off x="161484" y="129290"/>
            <a:ext cx="2316540" cy="646331"/>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BD" sz="3600" b="1" dirty="0" smtClean="0">
                <a:solidFill>
                  <a:schemeClr val="tx1"/>
                </a:solidFill>
                <a:latin typeface="NikoshBAN" pitchFamily="2" charset="0"/>
                <a:cs typeface="NikoshBAN" pitchFamily="2" charset="0"/>
              </a:rPr>
              <a:t>জোড়ায় কাজ</a:t>
            </a:r>
            <a:endParaRPr lang="en-US" sz="3200" b="1" dirty="0">
              <a:solidFill>
                <a:schemeClr val="tx1"/>
              </a:solidFill>
              <a:latin typeface="NikoshBAN" pitchFamily="2" charset="0"/>
              <a:cs typeface="NikoshBAN" pitchFamily="2" charset="0"/>
            </a:endParaRPr>
          </a:p>
        </p:txBody>
      </p:sp>
      <p:graphicFrame>
        <p:nvGraphicFramePr>
          <p:cNvPr id="17" name="Object 16">
            <a:hlinkClick r:id="" action="ppaction://ole?verb=0"/>
          </p:cNvPr>
          <p:cNvGraphicFramePr>
            <a:graphicFrameLocks noChangeAspect="1"/>
          </p:cNvGraphicFramePr>
          <p:nvPr>
            <p:extLst>
              <p:ext uri="{D42A27DB-BD31-4B8C-83A1-F6EECF244321}">
                <p14:modId xmlns:p14="http://schemas.microsoft.com/office/powerpoint/2010/main" val="1602460608"/>
              </p:ext>
            </p:extLst>
          </p:nvPr>
        </p:nvGraphicFramePr>
        <p:xfrm>
          <a:off x="3964675" y="2906760"/>
          <a:ext cx="914400" cy="771525"/>
        </p:xfrm>
        <a:graphic>
          <a:graphicData uri="http://schemas.openxmlformats.org/presentationml/2006/ole">
            <mc:AlternateContent xmlns:mc="http://schemas.openxmlformats.org/markup-compatibility/2006">
              <mc:Choice xmlns:v="urn:schemas-microsoft-com:vml" Requires="v">
                <p:oleObj spid="_x0000_s1064" name="Packager Shell Object" showAsIcon="1" r:id="rId4" imgW="914400" imgH="771480" progId="Package">
                  <p:embed/>
                </p:oleObj>
              </mc:Choice>
              <mc:Fallback>
                <p:oleObj name="Packager Shell Object" showAsIcon="1" r:id="rId4" imgW="914400" imgH="771480" progId="Package">
                  <p:embed/>
                  <p:pic>
                    <p:nvPicPr>
                      <p:cNvPr id="0" name=""/>
                      <p:cNvPicPr/>
                      <p:nvPr/>
                    </p:nvPicPr>
                    <p:blipFill>
                      <a:blip r:embed="rId5"/>
                      <a:stretch>
                        <a:fillRect/>
                      </a:stretch>
                    </p:blipFill>
                    <p:spPr>
                      <a:xfrm>
                        <a:off x="3964675" y="2906760"/>
                        <a:ext cx="914400" cy="771525"/>
                      </a:xfrm>
                      <a:prstGeom prst="rect">
                        <a:avLst/>
                      </a:prstGeom>
                    </p:spPr>
                  </p:pic>
                </p:oleObj>
              </mc:Fallback>
            </mc:AlternateContent>
          </a:graphicData>
        </a:graphic>
      </p:graphicFrame>
      <p:sp>
        <p:nvSpPr>
          <p:cNvPr id="30" name="TextBox 29"/>
          <p:cNvSpPr txBox="1"/>
          <p:nvPr/>
        </p:nvSpPr>
        <p:spPr>
          <a:xfrm>
            <a:off x="3111690" y="1211830"/>
            <a:ext cx="2224585" cy="646331"/>
          </a:xfrm>
          <a:prstGeom prst="rect">
            <a:avLst/>
          </a:prstGeom>
          <a:solidFill>
            <a:schemeClr val="accent6">
              <a:lumMod val="40000"/>
              <a:lumOff val="60000"/>
            </a:schemeClr>
          </a:solidFill>
          <a:ln>
            <a:noFill/>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BD" sz="3600" b="1" dirty="0" smtClean="0">
                <a:solidFill>
                  <a:schemeClr val="tx1"/>
                </a:solidFill>
                <a:latin typeface="NikoshBAN" pitchFamily="2" charset="0"/>
                <a:cs typeface="NikoshBAN" pitchFamily="2" charset="0"/>
              </a:rPr>
              <a:t>ভিডিওটি দেখ:</a:t>
            </a:r>
            <a:endParaRPr lang="en-US" sz="32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5164191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anim calcmode="lin" valueType="num">
                                      <p:cBhvr>
                                        <p:cTn id="8" dur="1000" fill="hold"/>
                                        <p:tgtEl>
                                          <p:spTgt spid="65"/>
                                        </p:tgtEl>
                                        <p:attrNameLst>
                                          <p:attrName>ppt_x</p:attrName>
                                        </p:attrNameLst>
                                      </p:cBhvr>
                                      <p:tavLst>
                                        <p:tav tm="0">
                                          <p:val>
                                            <p:strVal val="#ppt_x"/>
                                          </p:val>
                                        </p:tav>
                                        <p:tav tm="100000">
                                          <p:val>
                                            <p:strVal val="#ppt_x"/>
                                          </p:val>
                                        </p:tav>
                                      </p:tavLst>
                                    </p:anim>
                                    <p:anim calcmode="lin" valueType="num">
                                      <p:cBhvr>
                                        <p:cTn id="9"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19682" y="887104"/>
            <a:ext cx="8276588" cy="5659171"/>
          </a:xfrm>
          <a:prstGeom prst="rect">
            <a:avLst/>
          </a:prstGeom>
          <a:noFill/>
          <a:ln w="38100" cmpd="thickThin">
            <a:solidFill>
              <a:srgbClr val="CC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pic>
        <p:nvPicPr>
          <p:cNvPr id="21" name="Picture 6" descr="C:\Users\DOEL\Desktop\graphics-fan-645918.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15421" y="1048968"/>
            <a:ext cx="969818" cy="130274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713510" y="2631887"/>
            <a:ext cx="7003474" cy="584775"/>
          </a:xfrm>
          <a:prstGeom prst="rect">
            <a:avLst/>
          </a:prstGeom>
          <a:noFill/>
        </p:spPr>
        <p:txBody>
          <a:bodyPr wrap="square" rtlCol="0">
            <a:spAutoFit/>
          </a:bodyPr>
          <a:lstStyle/>
          <a:p>
            <a:r>
              <a:rPr lang="en-US" sz="3200" dirty="0" smtClean="0">
                <a:latin typeface="NikoshBAN" pitchFamily="2" charset="0"/>
                <a:cs typeface="NikoshBAN" pitchFamily="2" charset="0"/>
              </a:rPr>
              <a:t>1</a:t>
            </a:r>
            <a:r>
              <a:rPr lang="bn-BD" sz="3200" dirty="0" smtClean="0">
                <a:latin typeface="NikoshBAN" pitchFamily="2" charset="0"/>
                <a:cs typeface="NikoshBAN" pitchFamily="2" charset="0"/>
              </a:rPr>
              <a:t>. প্র্রশ্ন: চিত্রটির গতি কোন ধরণের গতি</a:t>
            </a:r>
            <a:r>
              <a:rPr lang="bn-BD" sz="3200" dirty="0" smtClean="0">
                <a:latin typeface="Mongolian Baiti" pitchFamily="66" charset="0"/>
                <a:cs typeface="NikoshBAN" pitchFamily="2" charset="0"/>
              </a:rPr>
              <a:t>?</a:t>
            </a:r>
            <a:endParaRPr lang="en-US" sz="3200" dirty="0">
              <a:latin typeface="NikoshBAN" pitchFamily="2" charset="0"/>
              <a:cs typeface="NikoshBAN" pitchFamily="2" charset="0"/>
            </a:endParaRPr>
          </a:p>
        </p:txBody>
      </p:sp>
      <p:sp>
        <p:nvSpPr>
          <p:cNvPr id="19" name="TextBox 18"/>
          <p:cNvSpPr txBox="1"/>
          <p:nvPr/>
        </p:nvSpPr>
        <p:spPr>
          <a:xfrm>
            <a:off x="699655" y="3199508"/>
            <a:ext cx="4648200" cy="584775"/>
          </a:xfrm>
          <a:prstGeom prst="rect">
            <a:avLst/>
          </a:prstGeom>
          <a:noFill/>
        </p:spPr>
        <p:txBody>
          <a:bodyPr wrap="square" rtlCol="0">
            <a:spAutoFit/>
          </a:bodyPr>
          <a:lstStyle/>
          <a:p>
            <a:r>
              <a:rPr lang="bn-BD" sz="3200" dirty="0" smtClean="0">
                <a:latin typeface="NikoshBAN" pitchFamily="2" charset="0"/>
                <a:cs typeface="NikoshBAN" pitchFamily="2" charset="0"/>
              </a:rPr>
              <a:t>২. প্র্রশ্ন: চলন গতি কী</a:t>
            </a:r>
            <a:r>
              <a:rPr lang="bn-BD" sz="3200" dirty="0" smtClean="0">
                <a:latin typeface="Mongolian Baiti" pitchFamily="66" charset="0"/>
                <a:cs typeface="NikoshBAN" pitchFamily="2" charset="0"/>
              </a:rPr>
              <a:t>?</a:t>
            </a:r>
            <a:endParaRPr lang="en-US" sz="3200" dirty="0">
              <a:latin typeface="NikoshBAN" pitchFamily="2" charset="0"/>
              <a:cs typeface="NikoshBAN" pitchFamily="2" charset="0"/>
            </a:endParaRPr>
          </a:p>
        </p:txBody>
      </p:sp>
      <p:sp>
        <p:nvSpPr>
          <p:cNvPr id="31" name="TextBox 30"/>
          <p:cNvSpPr txBox="1"/>
          <p:nvPr/>
        </p:nvSpPr>
        <p:spPr>
          <a:xfrm>
            <a:off x="585482" y="3793869"/>
            <a:ext cx="6508044" cy="584775"/>
          </a:xfrm>
          <a:prstGeom prst="rect">
            <a:avLst/>
          </a:prstGeom>
          <a:noFill/>
        </p:spPr>
        <p:txBody>
          <a:bodyPr wrap="square" rtlCol="0">
            <a:spAutoFit/>
          </a:bodyPr>
          <a:lstStyle/>
          <a:p>
            <a:r>
              <a:rPr lang="bn-BD" sz="3200" dirty="0" smtClean="0">
                <a:latin typeface="NikoshBAN" pitchFamily="2" charset="0"/>
                <a:cs typeface="NikoshBAN" pitchFamily="2" charset="0"/>
              </a:rPr>
              <a:t>৩</a:t>
            </a:r>
            <a:r>
              <a:rPr lang="bn-BD" sz="3200" dirty="0">
                <a:latin typeface="NikoshBAN" pitchFamily="2" charset="0"/>
                <a:cs typeface="NikoshBAN" pitchFamily="2" charset="0"/>
              </a:rPr>
              <a:t>.</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প্রশ্ন: সরল রৈখিক গতি কী?</a:t>
            </a:r>
            <a:endParaRPr lang="bn-BD" sz="3200" dirty="0">
              <a:latin typeface="NikoshBAN" pitchFamily="2" charset="0"/>
              <a:cs typeface="NikoshBAN" pitchFamily="2" charset="0"/>
            </a:endParaRPr>
          </a:p>
        </p:txBody>
      </p:sp>
      <p:sp>
        <p:nvSpPr>
          <p:cNvPr id="34" name="TextBox 33"/>
          <p:cNvSpPr txBox="1"/>
          <p:nvPr/>
        </p:nvSpPr>
        <p:spPr>
          <a:xfrm>
            <a:off x="571627" y="4388583"/>
            <a:ext cx="6508044" cy="584775"/>
          </a:xfrm>
          <a:prstGeom prst="rect">
            <a:avLst/>
          </a:prstGeom>
          <a:noFill/>
        </p:spPr>
        <p:txBody>
          <a:bodyPr wrap="square" rtlCol="0">
            <a:spAutoFit/>
          </a:bodyPr>
          <a:lstStyle/>
          <a:p>
            <a:r>
              <a:rPr lang="bn-BD" sz="3200" dirty="0" smtClean="0">
                <a:latin typeface="NikoshBAN" pitchFamily="2" charset="0"/>
                <a:cs typeface="NikoshBAN" pitchFamily="2" charset="0"/>
              </a:rPr>
              <a:t> ৪. প্রশ্ন: বক্রগতি কী?</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উদাহরণ দাও।</a:t>
            </a:r>
            <a:endParaRPr lang="bn-BD" sz="3200" dirty="0">
              <a:latin typeface="NikoshBAN" pitchFamily="2" charset="0"/>
              <a:cs typeface="NikoshBAN" pitchFamily="2" charset="0"/>
            </a:endParaRPr>
          </a:p>
        </p:txBody>
      </p:sp>
      <p:sp>
        <p:nvSpPr>
          <p:cNvPr id="14" name="TextBox 13"/>
          <p:cNvSpPr txBox="1"/>
          <p:nvPr/>
        </p:nvSpPr>
        <p:spPr>
          <a:xfrm>
            <a:off x="124908" y="92714"/>
            <a:ext cx="1417290" cy="646331"/>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BD" sz="3600" b="1" dirty="0" smtClean="0">
                <a:solidFill>
                  <a:schemeClr val="tx1"/>
                </a:solidFill>
                <a:latin typeface="NikoshBAN" pitchFamily="2" charset="0"/>
                <a:cs typeface="NikoshBAN" pitchFamily="2" charset="0"/>
              </a:rPr>
              <a:t>মূল্যায়ন</a:t>
            </a:r>
            <a:endParaRPr lang="en-US" sz="3200" b="1" dirty="0">
              <a:solidFill>
                <a:schemeClr val="tx1"/>
              </a:solidFill>
              <a:latin typeface="NikoshBAN" pitchFamily="2" charset="0"/>
              <a:cs typeface="NikoshBAN" pitchFamily="2" charset="0"/>
            </a:endParaRPr>
          </a:p>
        </p:txBody>
      </p:sp>
      <p:grpSp>
        <p:nvGrpSpPr>
          <p:cNvPr id="13" name="Group 12"/>
          <p:cNvGrpSpPr/>
          <p:nvPr/>
        </p:nvGrpSpPr>
        <p:grpSpPr>
          <a:xfrm>
            <a:off x="642946" y="5095956"/>
            <a:ext cx="8655457" cy="1312407"/>
            <a:chOff x="684506" y="3490277"/>
            <a:chExt cx="8655457" cy="1312407"/>
          </a:xfrm>
        </p:grpSpPr>
        <p:grpSp>
          <p:nvGrpSpPr>
            <p:cNvPr id="15" name="Group 14"/>
            <p:cNvGrpSpPr/>
            <p:nvPr/>
          </p:nvGrpSpPr>
          <p:grpSpPr>
            <a:xfrm>
              <a:off x="684506" y="3490277"/>
              <a:ext cx="8655457" cy="1298555"/>
              <a:chOff x="684506" y="3781232"/>
              <a:chExt cx="8655457" cy="1298555"/>
            </a:xfrm>
          </p:grpSpPr>
          <p:sp>
            <p:nvSpPr>
              <p:cNvPr id="24" name="Rectangle 23"/>
              <p:cNvSpPr/>
              <p:nvPr/>
            </p:nvSpPr>
            <p:spPr>
              <a:xfrm>
                <a:off x="684506" y="3781232"/>
                <a:ext cx="8655457" cy="584775"/>
              </a:xfrm>
              <a:prstGeom prst="rect">
                <a:avLst/>
              </a:prstGeom>
            </p:spPr>
            <p:txBody>
              <a:bodyPr wrap="square">
                <a:spAutoFit/>
              </a:bodyPr>
              <a:lstStyle/>
              <a:p>
                <a:r>
                  <a:rPr lang="bn-BD" sz="3200" dirty="0" smtClean="0">
                    <a:latin typeface="NikoshBAN" pitchFamily="2" charset="0"/>
                    <a:cs typeface="NikoshBAN" pitchFamily="2" charset="0"/>
                  </a:rPr>
                  <a:t>৫. প্রশ্ন: </a:t>
                </a:r>
                <a:r>
                  <a:rPr lang="bn-BD" sz="3200" dirty="0">
                    <a:solidFill>
                      <a:srgbClr val="0000FF"/>
                    </a:solidFill>
                    <a:latin typeface="NikoshBAN" pitchFamily="2" charset="0"/>
                    <a:cs typeface="NikoshBAN" pitchFamily="2" charset="0"/>
                  </a:rPr>
                  <a:t>চলন গতি কত প্রকার?</a:t>
                </a:r>
                <a:endParaRPr lang="en-US" sz="3200" dirty="0">
                  <a:solidFill>
                    <a:srgbClr val="0000FF"/>
                  </a:solidFill>
                  <a:latin typeface="NikoshBAN" pitchFamily="2" charset="0"/>
                  <a:cs typeface="NikoshBAN" pitchFamily="2" charset="0"/>
                </a:endParaRPr>
              </a:p>
            </p:txBody>
          </p:sp>
          <p:sp>
            <p:nvSpPr>
              <p:cNvPr id="25" name="Rectangle 24"/>
              <p:cNvSpPr/>
              <p:nvPr/>
            </p:nvSpPr>
            <p:spPr>
              <a:xfrm>
                <a:off x="1025241" y="4435820"/>
                <a:ext cx="7827809" cy="523220"/>
              </a:xfrm>
              <a:prstGeom prst="rect">
                <a:avLst/>
              </a:prstGeom>
            </p:spPr>
            <p:txBody>
              <a:bodyPr wrap="square">
                <a:spAutoFit/>
              </a:bodyPr>
              <a:lstStyle/>
              <a:p>
                <a:r>
                  <a:rPr lang="bn-BD" sz="2800" dirty="0" smtClean="0">
                    <a:latin typeface="NikoshBAN" pitchFamily="2" charset="0"/>
                    <a:cs typeface="NikoshBAN" pitchFamily="2" charset="0"/>
                  </a:rPr>
                  <a:t>     ২ প্রকার            ৩ প্রকার              ৪ প্রকার          ৫ প্রকার।</a:t>
                </a:r>
                <a:endParaRPr lang="en-US" sz="2800" dirty="0">
                  <a:latin typeface="NikoshBAN" pitchFamily="2" charset="0"/>
                  <a:cs typeface="NikoshBAN" pitchFamily="2" charset="0"/>
                </a:endParaRPr>
              </a:p>
            </p:txBody>
          </p:sp>
          <p:grpSp>
            <p:nvGrpSpPr>
              <p:cNvPr id="26" name="Group 25"/>
              <p:cNvGrpSpPr/>
              <p:nvPr/>
            </p:nvGrpSpPr>
            <p:grpSpPr>
              <a:xfrm>
                <a:off x="2632356" y="4419601"/>
                <a:ext cx="623454" cy="646331"/>
                <a:chOff x="110828" y="1134194"/>
                <a:chExt cx="623454" cy="618948"/>
              </a:xfrm>
            </p:grpSpPr>
            <p:sp>
              <p:nvSpPr>
                <p:cNvPr id="36" name="Oval 35"/>
                <p:cNvSpPr/>
                <p:nvPr/>
              </p:nvSpPr>
              <p:spPr>
                <a:xfrm>
                  <a:off x="110828" y="1163782"/>
                  <a:ext cx="623454" cy="5541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itchFamily="2" charset="0"/>
                    <a:cs typeface="NikoshBAN" pitchFamily="2" charset="0"/>
                  </a:endParaRPr>
                </a:p>
              </p:txBody>
            </p:sp>
            <p:sp>
              <p:nvSpPr>
                <p:cNvPr id="37" name="Rectangle 36"/>
                <p:cNvSpPr/>
                <p:nvPr/>
              </p:nvSpPr>
              <p:spPr>
                <a:xfrm>
                  <a:off x="166246" y="1134194"/>
                  <a:ext cx="443344" cy="618948"/>
                </a:xfrm>
                <a:prstGeom prst="rect">
                  <a:avLst/>
                </a:prstGeom>
              </p:spPr>
              <p:txBody>
                <a:bodyPr wrap="square">
                  <a:spAutoFit/>
                </a:bodyPr>
                <a:lstStyle/>
                <a:p>
                  <a:r>
                    <a:rPr lang="bn-BD" sz="3600" dirty="0" smtClean="0">
                      <a:latin typeface="NikoshBAN" pitchFamily="2" charset="0"/>
                      <a:cs typeface="NikoshBAN" pitchFamily="2" charset="0"/>
                    </a:rPr>
                    <a:t>খ</a:t>
                  </a:r>
                  <a:endParaRPr lang="en-US" sz="3600" dirty="0">
                    <a:latin typeface="NikoshBAN" pitchFamily="2" charset="0"/>
                    <a:cs typeface="NikoshBAN" pitchFamily="2" charset="0"/>
                  </a:endParaRPr>
                </a:p>
              </p:txBody>
            </p:sp>
          </p:grpSp>
          <p:grpSp>
            <p:nvGrpSpPr>
              <p:cNvPr id="27" name="Group 26"/>
              <p:cNvGrpSpPr/>
              <p:nvPr/>
            </p:nvGrpSpPr>
            <p:grpSpPr>
              <a:xfrm>
                <a:off x="799991" y="4433456"/>
                <a:ext cx="623454" cy="646331"/>
                <a:chOff x="315081" y="1134194"/>
                <a:chExt cx="623454" cy="618948"/>
              </a:xfrm>
            </p:grpSpPr>
            <p:sp>
              <p:nvSpPr>
                <p:cNvPr id="32" name="Oval 31"/>
                <p:cNvSpPr/>
                <p:nvPr/>
              </p:nvSpPr>
              <p:spPr>
                <a:xfrm>
                  <a:off x="315081" y="1163782"/>
                  <a:ext cx="623454" cy="5541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itchFamily="2" charset="0"/>
                    <a:cs typeface="NikoshBAN" pitchFamily="2" charset="0"/>
                  </a:endParaRPr>
                </a:p>
              </p:txBody>
            </p:sp>
            <p:sp>
              <p:nvSpPr>
                <p:cNvPr id="33" name="Rectangle 32"/>
                <p:cNvSpPr/>
                <p:nvPr/>
              </p:nvSpPr>
              <p:spPr>
                <a:xfrm>
                  <a:off x="370499" y="1134194"/>
                  <a:ext cx="443344" cy="618948"/>
                </a:xfrm>
                <a:prstGeom prst="rect">
                  <a:avLst/>
                </a:prstGeom>
              </p:spPr>
              <p:txBody>
                <a:bodyPr wrap="square">
                  <a:spAutoFit/>
                </a:bodyPr>
                <a:lstStyle/>
                <a:p>
                  <a:r>
                    <a:rPr lang="bn-BD" sz="3600" dirty="0">
                      <a:latin typeface="NikoshBAN" pitchFamily="2" charset="0"/>
                      <a:cs typeface="NikoshBAN" pitchFamily="2" charset="0"/>
                    </a:rPr>
                    <a:t>ক</a:t>
                  </a:r>
                  <a:endParaRPr lang="en-US" sz="3600" dirty="0">
                    <a:latin typeface="NikoshBAN" pitchFamily="2" charset="0"/>
                    <a:cs typeface="NikoshBAN" pitchFamily="2" charset="0"/>
                  </a:endParaRPr>
                </a:p>
              </p:txBody>
            </p:sp>
          </p:grpSp>
          <p:grpSp>
            <p:nvGrpSpPr>
              <p:cNvPr id="28" name="Group 27"/>
              <p:cNvGrpSpPr/>
              <p:nvPr/>
            </p:nvGrpSpPr>
            <p:grpSpPr>
              <a:xfrm>
                <a:off x="4847290" y="4419604"/>
                <a:ext cx="623454" cy="646331"/>
                <a:chOff x="718635" y="1134194"/>
                <a:chExt cx="623454" cy="618948"/>
              </a:xfrm>
            </p:grpSpPr>
            <p:sp>
              <p:nvSpPr>
                <p:cNvPr id="29" name="Oval 28"/>
                <p:cNvSpPr/>
                <p:nvPr/>
              </p:nvSpPr>
              <p:spPr>
                <a:xfrm>
                  <a:off x="718635" y="1163782"/>
                  <a:ext cx="623454" cy="5541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itchFamily="2" charset="0"/>
                    <a:cs typeface="NikoshBAN" pitchFamily="2" charset="0"/>
                  </a:endParaRPr>
                </a:p>
              </p:txBody>
            </p:sp>
            <p:sp>
              <p:nvSpPr>
                <p:cNvPr id="30" name="Rectangle 29"/>
                <p:cNvSpPr/>
                <p:nvPr/>
              </p:nvSpPr>
              <p:spPr>
                <a:xfrm>
                  <a:off x="815618" y="1134194"/>
                  <a:ext cx="443344" cy="618948"/>
                </a:xfrm>
                <a:prstGeom prst="rect">
                  <a:avLst/>
                </a:prstGeom>
              </p:spPr>
              <p:txBody>
                <a:bodyPr wrap="square">
                  <a:spAutoFit/>
                </a:bodyPr>
                <a:lstStyle/>
                <a:p>
                  <a:r>
                    <a:rPr lang="bn-BD" sz="3600" dirty="0" smtClean="0">
                      <a:latin typeface="NikoshBAN" pitchFamily="2" charset="0"/>
                      <a:cs typeface="NikoshBAN" pitchFamily="2" charset="0"/>
                    </a:rPr>
                    <a:t>গ</a:t>
                  </a:r>
                  <a:endParaRPr lang="en-US" sz="3600" dirty="0">
                    <a:latin typeface="NikoshBAN" pitchFamily="2" charset="0"/>
                    <a:cs typeface="NikoshBAN" pitchFamily="2" charset="0"/>
                  </a:endParaRPr>
                </a:p>
              </p:txBody>
            </p:sp>
          </p:grpSp>
        </p:grpSp>
        <p:grpSp>
          <p:nvGrpSpPr>
            <p:cNvPr id="16" name="Group 15"/>
            <p:cNvGrpSpPr/>
            <p:nvPr/>
          </p:nvGrpSpPr>
          <p:grpSpPr>
            <a:xfrm>
              <a:off x="6525943" y="4156353"/>
              <a:ext cx="623454" cy="646331"/>
              <a:chOff x="8604126" y="4003948"/>
              <a:chExt cx="623454" cy="646331"/>
            </a:xfrm>
          </p:grpSpPr>
          <p:sp>
            <p:nvSpPr>
              <p:cNvPr id="17" name="Oval 16"/>
              <p:cNvSpPr/>
              <p:nvPr/>
            </p:nvSpPr>
            <p:spPr>
              <a:xfrm>
                <a:off x="8604126" y="4007146"/>
                <a:ext cx="623454" cy="578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itchFamily="2" charset="0"/>
                  <a:cs typeface="NikoshBAN" pitchFamily="2" charset="0"/>
                </a:endParaRPr>
              </a:p>
            </p:txBody>
          </p:sp>
          <p:sp>
            <p:nvSpPr>
              <p:cNvPr id="23" name="Rectangle 22"/>
              <p:cNvSpPr/>
              <p:nvPr/>
            </p:nvSpPr>
            <p:spPr>
              <a:xfrm>
                <a:off x="8701171" y="4003948"/>
                <a:ext cx="443344" cy="646331"/>
              </a:xfrm>
              <a:prstGeom prst="rect">
                <a:avLst/>
              </a:prstGeom>
            </p:spPr>
            <p:txBody>
              <a:bodyPr wrap="square">
                <a:spAutoFit/>
              </a:bodyPr>
              <a:lstStyle/>
              <a:p>
                <a:r>
                  <a:rPr lang="bn-BD" sz="3600" dirty="0" smtClean="0">
                    <a:latin typeface="NikoshBAN" pitchFamily="2" charset="0"/>
                    <a:cs typeface="NikoshBAN" pitchFamily="2" charset="0"/>
                  </a:rPr>
                  <a:t>ঘ</a:t>
                </a:r>
                <a:endParaRPr lang="en-US" sz="3600" dirty="0">
                  <a:latin typeface="NikoshBAN" pitchFamily="2" charset="0"/>
                  <a:cs typeface="NikoshBAN" pitchFamily="2" charset="0"/>
                </a:endParaRPr>
              </a:p>
            </p:txBody>
          </p:sp>
        </p:grpSp>
      </p:grpSp>
      <p:sp>
        <p:nvSpPr>
          <p:cNvPr id="38" name="Oval 37"/>
          <p:cNvSpPr/>
          <p:nvPr/>
        </p:nvSpPr>
        <p:spPr>
          <a:xfrm>
            <a:off x="744062" y="5765620"/>
            <a:ext cx="623454" cy="5787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0685906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0-#ppt_w/2"/>
                                          </p:val>
                                        </p:tav>
                                        <p:tav tm="100000">
                                          <p:val>
                                            <p:strVal val="#ppt_x"/>
                                          </p:val>
                                        </p:tav>
                                      </p:tavLst>
                                    </p:anim>
                                    <p:anim calcmode="lin" valueType="num">
                                      <p:cBhvr additive="base">
                                        <p:cTn id="14"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0-#ppt_w/2"/>
                                          </p:val>
                                        </p:tav>
                                        <p:tav tm="100000">
                                          <p:val>
                                            <p:strVal val="#ppt_x"/>
                                          </p:val>
                                        </p:tav>
                                      </p:tavLst>
                                    </p:anim>
                                    <p:anim calcmode="lin" valueType="num">
                                      <p:cBhvr additive="base">
                                        <p:cTn id="20"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0-#ppt_w/2"/>
                                          </p:val>
                                        </p:tav>
                                        <p:tav tm="100000">
                                          <p:val>
                                            <p:strVal val="#ppt_x"/>
                                          </p:val>
                                        </p:tav>
                                      </p:tavLst>
                                    </p:anim>
                                    <p:anim calcmode="lin" valueType="num">
                                      <p:cBhvr additive="base">
                                        <p:cTn id="26"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circle(in)">
                                      <p:cBhvr>
                                        <p:cTn id="37"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9" grpId="0"/>
      <p:bldP spid="31" grpId="0"/>
      <p:bldP spid="34" grpId="0"/>
      <p:bldP spid="3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9357" y="3082197"/>
            <a:ext cx="6227624" cy="1200329"/>
          </a:xfrm>
          <a:prstGeom prst="rect">
            <a:avLst/>
          </a:prstGeom>
          <a:solidFill>
            <a:schemeClr val="accent6">
              <a:lumMod val="20000"/>
              <a:lumOff val="80000"/>
            </a:schemeClr>
          </a:solidFill>
          <a:ln w="38100">
            <a:solidFill>
              <a:schemeClr val="accent3">
                <a:lumMod val="60000"/>
                <a:lumOff val="40000"/>
              </a:schemeClr>
            </a:solidFill>
          </a:ln>
        </p:spPr>
        <p:txBody>
          <a:bodyPr wrap="square" rtlCol="0">
            <a:spAutoFit/>
          </a:bodyPr>
          <a:lstStyle/>
          <a:p>
            <a:pPr algn="just"/>
            <a:r>
              <a:rPr lang="bn-BD" sz="3600" dirty="0" smtClean="0">
                <a:latin typeface="NikoshBAN" pitchFamily="2" charset="0"/>
                <a:cs typeface="NikoshBAN" pitchFamily="2" charset="0"/>
              </a:rPr>
              <a:t>১। ঘূর্ণন গতি কী?</a:t>
            </a:r>
          </a:p>
          <a:p>
            <a:pPr algn="just"/>
            <a:r>
              <a:rPr lang="bn-BD" sz="3600" dirty="0" smtClean="0">
                <a:latin typeface="NikoshBAN" pitchFamily="2" charset="0"/>
                <a:cs typeface="NikoshBAN" pitchFamily="2" charset="0"/>
              </a:rPr>
              <a:t>২। সকল প্রকার চলন গতি ব্যাখ্যা কর।</a:t>
            </a:r>
            <a:endParaRPr lang="bn-BD" sz="3600" dirty="0" smtClean="0">
              <a:latin typeface="Mongolian Baiti" pitchFamily="66" charset="0"/>
              <a:cs typeface="NikoshBAN" pitchFamily="2" charset="0"/>
            </a:endParaRPr>
          </a:p>
        </p:txBody>
      </p:sp>
      <p:sp>
        <p:nvSpPr>
          <p:cNvPr id="4" name="TextBox 3"/>
          <p:cNvSpPr txBox="1"/>
          <p:nvPr/>
        </p:nvSpPr>
        <p:spPr>
          <a:xfrm>
            <a:off x="161484" y="129290"/>
            <a:ext cx="1908608" cy="646331"/>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BD" sz="3600" b="1" dirty="0" smtClean="0">
                <a:solidFill>
                  <a:schemeClr val="tx1"/>
                </a:solidFill>
                <a:latin typeface="NikoshBAN" pitchFamily="2" charset="0"/>
                <a:cs typeface="NikoshBAN" pitchFamily="2" charset="0"/>
              </a:rPr>
              <a:t>বাড়ির কাজ</a:t>
            </a:r>
            <a:endParaRPr lang="en-US" sz="32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2791962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12000" y="1430416"/>
            <a:ext cx="8035636" cy="2344058"/>
          </a:xfrm>
          <a:prstGeom prst="rect">
            <a:avLst/>
          </a:prstGeom>
          <a:ln>
            <a:noFill/>
          </a:ln>
          <a:effectLst>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wrap="none">
            <a:prstTxWarp prst="textFadeDown">
              <a:avLst>
                <a:gd name="adj" fmla="val 32167"/>
              </a:avLst>
            </a:prstTxWarp>
            <a:spAutoFit/>
          </a:bodyPr>
          <a:lstStyle/>
          <a:p>
            <a:pPr algn="ctr"/>
            <a:r>
              <a:rPr lang="bn-BD" sz="41300" dirty="0" smtClean="0">
                <a:solidFill>
                  <a:srgbClr val="FF0000"/>
                </a:solidFill>
                <a:latin typeface="NikoshBAN" pitchFamily="2" charset="0"/>
                <a:cs typeface="NikoshBAN" pitchFamily="2" charset="0"/>
              </a:rPr>
              <a:t>ধন্যবাদ</a:t>
            </a:r>
            <a:endParaRPr lang="en-US" sz="41300" dirty="0">
              <a:solidFill>
                <a:srgbClr val="FF0000"/>
              </a:solidFill>
              <a:latin typeface="NikoshBAN" pitchFamily="2" charset="0"/>
              <a:cs typeface="NikoshBAN" pitchFamily="2" charset="0"/>
            </a:endParaRPr>
          </a:p>
        </p:txBody>
      </p:sp>
      <p:sp>
        <p:nvSpPr>
          <p:cNvPr id="20" name="Rectangle 19"/>
          <p:cNvSpPr/>
          <p:nvPr/>
        </p:nvSpPr>
        <p:spPr>
          <a:xfrm>
            <a:off x="2551583" y="4035363"/>
            <a:ext cx="3931685" cy="1569660"/>
          </a:xfrm>
          <a:prstGeom prst="rect">
            <a:avLst/>
          </a:prstGeom>
          <a:ln>
            <a:noFill/>
          </a:ln>
          <a:effectLst>
            <a:outerShdw blurRad="44450" dist="27940" dir="5400000" algn="ctr">
              <a:srgbClr val="000000">
                <a:alpha val="32000"/>
              </a:srgbClr>
            </a:outerShdw>
          </a:effectLst>
          <a:scene3d>
            <a:camera prst="orthographicFront"/>
            <a:lightRig rig="balanced" dir="t">
              <a:rot lat="0" lon="0" rev="8700000"/>
            </a:lightRig>
          </a:scene3d>
          <a:sp3d>
            <a:bevelT w="190500" h="38100"/>
          </a:sp3d>
        </p:spPr>
        <p:txBody>
          <a:bodyPr wrap="square">
            <a:spAutoFit/>
          </a:bodyPr>
          <a:lstStyle/>
          <a:p>
            <a:pPr algn="ctr"/>
            <a:r>
              <a:rPr lang="bn-BD" sz="9600" dirty="0" smtClean="0">
                <a:solidFill>
                  <a:srgbClr val="00B050"/>
                </a:solidFill>
                <a:latin typeface="NikoshBAN" pitchFamily="2" charset="0"/>
                <a:cs typeface="NikoshBAN" pitchFamily="2" charset="0"/>
              </a:rPr>
              <a:t>সকলকে</a:t>
            </a:r>
            <a:endParaRPr lang="en-US" sz="9600"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21594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3000" fill="hold"/>
                                        <p:tgtEl>
                                          <p:spTgt spid="11"/>
                                        </p:tgtEl>
                                        <p:attrNameLst>
                                          <p:attrName>ppt_w</p:attrName>
                                        </p:attrNameLst>
                                      </p:cBhvr>
                                      <p:tavLst>
                                        <p:tav tm="0">
                                          <p:val>
                                            <p:fltVal val="0"/>
                                          </p:val>
                                        </p:tav>
                                        <p:tav tm="100000">
                                          <p:val>
                                            <p:strVal val="#ppt_w"/>
                                          </p:val>
                                        </p:tav>
                                      </p:tavLst>
                                    </p:anim>
                                    <p:anim calcmode="lin" valueType="num">
                                      <p:cBhvr>
                                        <p:cTn id="8" dur="3000" fill="hold"/>
                                        <p:tgtEl>
                                          <p:spTgt spid="11"/>
                                        </p:tgtEl>
                                        <p:attrNameLst>
                                          <p:attrName>ppt_h</p:attrName>
                                        </p:attrNameLst>
                                      </p:cBhvr>
                                      <p:tavLst>
                                        <p:tav tm="0">
                                          <p:val>
                                            <p:fltVal val="0"/>
                                          </p:val>
                                        </p:tav>
                                        <p:tav tm="100000">
                                          <p:val>
                                            <p:strVal val="#ppt_h"/>
                                          </p:val>
                                        </p:tav>
                                      </p:tavLst>
                                    </p:anim>
                                    <p:animEffect transition="in" filter="fade">
                                      <p:cBhvr>
                                        <p:cTn id="9" dur="3000"/>
                                        <p:tgtEl>
                                          <p:spTgt spid="11"/>
                                        </p:tgtEl>
                                      </p:cBhvr>
                                    </p:animEffect>
                                  </p:childTnLst>
                                </p:cTn>
                              </p:par>
                            </p:childTnLst>
                          </p:cTn>
                        </p:par>
                        <p:par>
                          <p:cTn id="10" fill="hold">
                            <p:stCondLst>
                              <p:cond delay="3000"/>
                            </p:stCondLst>
                            <p:childTnLst>
                              <p:par>
                                <p:cTn id="11" presetID="2" presetClass="entr" presetSubtype="4"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3000" fill="hold"/>
                                        <p:tgtEl>
                                          <p:spTgt spid="20"/>
                                        </p:tgtEl>
                                        <p:attrNameLst>
                                          <p:attrName>ppt_x</p:attrName>
                                        </p:attrNameLst>
                                      </p:cBhvr>
                                      <p:tavLst>
                                        <p:tav tm="0">
                                          <p:val>
                                            <p:strVal val="#ppt_x"/>
                                          </p:val>
                                        </p:tav>
                                        <p:tav tm="100000">
                                          <p:val>
                                            <p:strVal val="#ppt_x"/>
                                          </p:val>
                                        </p:tav>
                                      </p:tavLst>
                                    </p:anim>
                                    <p:anim calcmode="lin" valueType="num">
                                      <p:cBhvr additive="base">
                                        <p:cTn id="14" dur="3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320" y="1327096"/>
            <a:ext cx="2374710" cy="2094966"/>
          </a:xfrm>
          <a:prstGeom prst="rect">
            <a:avLst/>
          </a:prstGeom>
          <a:ln w="76200">
            <a:solidFill>
              <a:srgbClr val="92D050"/>
            </a:solidFill>
          </a:ln>
        </p:spPr>
      </p:pic>
      <p:sp>
        <p:nvSpPr>
          <p:cNvPr id="8" name="Oval 7"/>
          <p:cNvSpPr/>
          <p:nvPr/>
        </p:nvSpPr>
        <p:spPr>
          <a:xfrm>
            <a:off x="374070" y="3629872"/>
            <a:ext cx="678873" cy="678873"/>
          </a:xfrm>
          <a:prstGeom prst="ellipse">
            <a:avLst/>
          </a:prstGeom>
          <a:solidFill>
            <a:srgbClr val="FF00F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46360" y="4336453"/>
            <a:ext cx="8492836" cy="600210"/>
            <a:chOff x="318655" y="5181600"/>
            <a:chExt cx="8492836" cy="600210"/>
          </a:xfrm>
        </p:grpSpPr>
        <p:cxnSp>
          <p:nvCxnSpPr>
            <p:cNvPr id="10" name="Straight Connector 9"/>
            <p:cNvCxnSpPr/>
            <p:nvPr/>
          </p:nvCxnSpPr>
          <p:spPr>
            <a:xfrm flipV="1">
              <a:off x="318655" y="5181600"/>
              <a:ext cx="8492836" cy="41564"/>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74072" y="5320145"/>
              <a:ext cx="471055" cy="461665"/>
            </a:xfrm>
            <a:prstGeom prst="rect">
              <a:avLst/>
            </a:prstGeom>
            <a:noFill/>
          </p:spPr>
          <p:txBody>
            <a:bodyPr wrap="square" rtlCol="0">
              <a:spAutoFit/>
            </a:bodyPr>
            <a:lstStyle/>
            <a:p>
              <a:r>
                <a:rPr lang="en-US" sz="2400" b="1" dirty="0"/>
                <a:t>A</a:t>
              </a:r>
            </a:p>
          </p:txBody>
        </p:sp>
        <p:sp>
          <p:nvSpPr>
            <p:cNvPr id="12" name="TextBox 11"/>
            <p:cNvSpPr txBox="1"/>
            <p:nvPr/>
          </p:nvSpPr>
          <p:spPr>
            <a:xfrm>
              <a:off x="8243454" y="5306291"/>
              <a:ext cx="471055" cy="461665"/>
            </a:xfrm>
            <a:prstGeom prst="rect">
              <a:avLst/>
            </a:prstGeom>
            <a:noFill/>
          </p:spPr>
          <p:txBody>
            <a:bodyPr wrap="square" rtlCol="0">
              <a:spAutoFit/>
            </a:bodyPr>
            <a:lstStyle/>
            <a:p>
              <a:r>
                <a:rPr lang="en-US" sz="2400" b="1" dirty="0" smtClean="0"/>
                <a:t>B</a:t>
              </a:r>
              <a:endParaRPr lang="en-US" sz="2400" b="1" dirty="0"/>
            </a:p>
          </p:txBody>
        </p:sp>
      </p:grpSp>
      <p:pic>
        <p:nvPicPr>
          <p:cNvPr id="23" name="Picture 3" descr="C:\Users\DOEL\Desktop\graphics-fan-44160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78166" y="1357745"/>
            <a:ext cx="2369149" cy="180109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descr="C:\Users\DOEL\Desktop\GIF=25-9-14\animated-bicycle-image-001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241963" y="1233456"/>
            <a:ext cx="2687781" cy="2196743"/>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1510800" y="5062567"/>
            <a:ext cx="5500914" cy="584775"/>
          </a:xfrm>
          <a:prstGeom prst="rect">
            <a:avLst/>
          </a:prstGeom>
        </p:spPr>
        <p:txBody>
          <a:bodyPr wrap="square">
            <a:spAutoFit/>
          </a:bodyPr>
          <a:lstStyle/>
          <a:p>
            <a:pPr algn="ctr"/>
            <a:r>
              <a:rPr lang="bn-BD"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sym typeface="Wingdings"/>
              </a:rPr>
              <a:t></a:t>
            </a:r>
            <a:r>
              <a:rPr lang="bn-BD"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উপরের দৃশ্য থেকে তোমরা কী বুঝেছ?</a:t>
            </a:r>
            <a:endParaRPr lang="bn-BD" sz="3200" b="1" dirty="0">
              <a:solidFill>
                <a:srgbClr val="00B05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5" name="Rectangle 24"/>
          <p:cNvSpPr/>
          <p:nvPr/>
        </p:nvSpPr>
        <p:spPr>
          <a:xfrm>
            <a:off x="1828792" y="5811369"/>
            <a:ext cx="4904509" cy="707886"/>
          </a:xfrm>
          <a:prstGeom prst="rect">
            <a:avLst/>
          </a:prstGeom>
        </p:spPr>
        <p:txBody>
          <a:bodyPr wrap="square">
            <a:spAutoFit/>
          </a:bodyPr>
          <a:lstStyle/>
          <a:p>
            <a:pPr algn="ctr"/>
            <a:r>
              <a:rPr lang="bn-BD" sz="4000" b="1" dirty="0" smtClean="0">
                <a:solidFill>
                  <a:srgbClr val="FF00FF"/>
                </a:solidFill>
                <a:effectLst>
                  <a:outerShdw blurRad="38100" dist="38100" dir="2700000" algn="tl">
                    <a:srgbClr val="000000">
                      <a:alpha val="43137"/>
                    </a:srgbClr>
                  </a:outerShdw>
                </a:effectLst>
                <a:latin typeface="NikoshBAN" pitchFamily="2" charset="0"/>
                <a:cs typeface="NikoshBAN" pitchFamily="2" charset="0"/>
                <a:sym typeface="Wingdings"/>
              </a:rPr>
              <a:t>নানান প্রকার গতি।</a:t>
            </a:r>
            <a:endParaRPr lang="bn-BD" sz="4000" b="1" dirty="0">
              <a:solidFill>
                <a:srgbClr val="FF00FF"/>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3" name="TextBox 12"/>
          <p:cNvSpPr txBox="1"/>
          <p:nvPr/>
        </p:nvSpPr>
        <p:spPr>
          <a:xfrm>
            <a:off x="124907" y="92714"/>
            <a:ext cx="4528980" cy="707886"/>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BD" sz="4000" dirty="0" smtClean="0">
                <a:solidFill>
                  <a:schemeClr val="bg1"/>
                </a:solidFill>
                <a:latin typeface="NikoshBAN" pitchFamily="2" charset="0"/>
                <a:cs typeface="NikoshBAN" pitchFamily="2" charset="0"/>
              </a:rPr>
              <a:t>চিত্রগুলো পর্যবেক্ষণ করে বল</a:t>
            </a:r>
            <a:endParaRPr lang="en-US" sz="36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36929719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repeatCount="indefinite" accel="50000" decel="50000" fill="hold" grpId="0" nodeType="withEffect">
                                  <p:stCondLst>
                                    <p:cond delay="0"/>
                                  </p:stCondLst>
                                  <p:childTnLst>
                                    <p:animMotion origin="layout" path="M 1.38778E-17 -3.33333E-6 L 0.86059 -0.00208 " pathEditMode="relative" rAng="0" ptsTypes="AA">
                                      <p:cBhvr>
                                        <p:cTn id="6" dur="2000" fill="hold"/>
                                        <p:tgtEl>
                                          <p:spTgt spid="8"/>
                                        </p:tgtEl>
                                        <p:attrNameLst>
                                          <p:attrName>ppt_x</p:attrName>
                                          <p:attrName>ppt_y</p:attrName>
                                        </p:attrNameLst>
                                      </p:cBhvr>
                                      <p:rCtr x="43021" y="-116"/>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1+#ppt_w/2"/>
                                          </p:val>
                                        </p:tav>
                                        <p:tav tm="100000">
                                          <p:val>
                                            <p:strVal val="#ppt_x"/>
                                          </p:val>
                                        </p:tav>
                                      </p:tavLst>
                                    </p:anim>
                                    <p:anim calcmode="lin" valueType="num">
                                      <p:cBhvr additive="base">
                                        <p:cTn id="18"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31273" y="1911946"/>
            <a:ext cx="7426036" cy="2268707"/>
          </a:xfrm>
          <a:prstGeom prst="rect">
            <a:avLst/>
          </a:prstGeom>
        </p:spPr>
        <p:txBody>
          <a:bodyPr wrap="square">
            <a:prstTxWarp prst="textPlain">
              <a:avLst/>
            </a:prstTxWarp>
            <a:spAutoFit/>
          </a:bodyPr>
          <a:lstStyle/>
          <a:p>
            <a:pPr algn="ctr"/>
            <a:r>
              <a:rPr lang="bn-BD" sz="7200" b="1" dirty="0" smtClean="0">
                <a:blipFill>
                  <a:blip r:embed="rId2"/>
                  <a:tile tx="0" ty="0" sx="100000" sy="100000" flip="none" algn="tl"/>
                </a:blipFill>
                <a:latin typeface="NikoshBAN" pitchFamily="2" charset="0"/>
                <a:cs typeface="NikoshBAN" pitchFamily="2" charset="0"/>
                <a:sym typeface="Wingdings"/>
              </a:rPr>
              <a:t>নানান প্রকার গতি</a:t>
            </a:r>
            <a:endParaRPr lang="bn-BD" sz="7200" b="1" dirty="0">
              <a:blipFill>
                <a:blip r:embed="rId2"/>
                <a:tile tx="0" ty="0" sx="100000" sy="100000" flip="none" algn="tl"/>
              </a:blipFill>
              <a:latin typeface="NikoshBAN" pitchFamily="2" charset="0"/>
              <a:cs typeface="NikoshBAN" pitchFamily="2" charset="0"/>
            </a:endParaRPr>
          </a:p>
        </p:txBody>
      </p:sp>
      <p:sp>
        <p:nvSpPr>
          <p:cNvPr id="11" name="Rectangle 10"/>
          <p:cNvSpPr/>
          <p:nvPr/>
        </p:nvSpPr>
        <p:spPr>
          <a:xfrm>
            <a:off x="2624073" y="4449683"/>
            <a:ext cx="3762868" cy="923330"/>
          </a:xfrm>
          <a:prstGeom prst="rect">
            <a:avLst/>
          </a:prstGeom>
        </p:spPr>
        <p:txBody>
          <a:bodyPr wrap="square">
            <a:spAutoFit/>
          </a:bodyPr>
          <a:lstStyle/>
          <a:p>
            <a:pPr algn="ctr">
              <a:defRPr/>
            </a:pPr>
            <a:r>
              <a:rPr lang="bn-BD" sz="5400"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পাঠ: ৩ - ৫ )</a:t>
            </a:r>
            <a:endParaRPr lang="bn-BD" sz="5400" dirty="0">
              <a:solidFill>
                <a:srgbClr val="00B05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6166135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1000" fill="hold"/>
                                        <p:tgtEl>
                                          <p:spTgt spid="11"/>
                                        </p:tgtEl>
                                        <p:attrNameLst>
                                          <p:attrName>ppt_x</p:attrName>
                                        </p:attrNameLst>
                                      </p:cBhvr>
                                      <p:tavLst>
                                        <p:tav tm="0">
                                          <p:val>
                                            <p:strVal val="#ppt_x"/>
                                          </p:val>
                                        </p:tav>
                                        <p:tav tm="100000">
                                          <p:val>
                                            <p:strVal val="#ppt_x"/>
                                          </p:val>
                                        </p:tav>
                                      </p:tavLst>
                                    </p:anim>
                                    <p:anim calcmode="lin" valueType="num">
                                      <p:cBhvr additive="base">
                                        <p:cTn id="11"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1311321"/>
            <a:ext cx="4595188"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bn-BD" sz="4000" dirty="0">
                <a:latin typeface="NikoshBAN" pitchFamily="2" charset="0"/>
                <a:cs typeface="NikoshBAN" pitchFamily="2" charset="0"/>
                <a:sym typeface="Wingdings 3"/>
              </a:rPr>
              <a:t>এই পাঠ শেষে শিক্ষার্থীরা </a:t>
            </a:r>
            <a:r>
              <a:rPr lang="bn-BD" sz="4000" dirty="0" smtClean="0">
                <a:latin typeface="NikoshBAN" pitchFamily="2" charset="0"/>
                <a:cs typeface="NikoshBAN" pitchFamily="2" charset="0"/>
                <a:sym typeface="Wingdings 3"/>
              </a:rPr>
              <a:t> </a:t>
            </a:r>
            <a:endParaRPr lang="en-US" sz="4000" dirty="0"/>
          </a:p>
        </p:txBody>
      </p:sp>
      <p:sp>
        <p:nvSpPr>
          <p:cNvPr id="3" name="Freeform 2"/>
          <p:cNvSpPr/>
          <p:nvPr/>
        </p:nvSpPr>
        <p:spPr>
          <a:xfrm>
            <a:off x="1354890" y="2348025"/>
            <a:ext cx="6722310" cy="964367"/>
          </a:xfrm>
          <a:custGeom>
            <a:avLst/>
            <a:gdLst>
              <a:gd name="connsiteX0" fmla="*/ 160731 w 964367"/>
              <a:gd name="connsiteY0" fmla="*/ 0 h 7420195"/>
              <a:gd name="connsiteX1" fmla="*/ 803636 w 964367"/>
              <a:gd name="connsiteY1" fmla="*/ 0 h 7420195"/>
              <a:gd name="connsiteX2" fmla="*/ 964367 w 964367"/>
              <a:gd name="connsiteY2" fmla="*/ 160731 h 7420195"/>
              <a:gd name="connsiteX3" fmla="*/ 964367 w 964367"/>
              <a:gd name="connsiteY3" fmla="*/ 7420195 h 7420195"/>
              <a:gd name="connsiteX4" fmla="*/ 964367 w 964367"/>
              <a:gd name="connsiteY4" fmla="*/ 7420195 h 7420195"/>
              <a:gd name="connsiteX5" fmla="*/ 0 w 964367"/>
              <a:gd name="connsiteY5" fmla="*/ 7420195 h 7420195"/>
              <a:gd name="connsiteX6" fmla="*/ 0 w 964367"/>
              <a:gd name="connsiteY6" fmla="*/ 7420195 h 7420195"/>
              <a:gd name="connsiteX7" fmla="*/ 0 w 964367"/>
              <a:gd name="connsiteY7" fmla="*/ 160731 h 7420195"/>
              <a:gd name="connsiteX8" fmla="*/ 160731 w 964367"/>
              <a:gd name="connsiteY8" fmla="*/ 0 h 742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367" h="7420195">
                <a:moveTo>
                  <a:pt x="964367" y="1236726"/>
                </a:moveTo>
                <a:lnTo>
                  <a:pt x="964367" y="6183469"/>
                </a:lnTo>
                <a:cubicBezTo>
                  <a:pt x="964367" y="6866490"/>
                  <a:pt x="955014" y="7420191"/>
                  <a:pt x="943478" y="7420191"/>
                </a:cubicBezTo>
                <a:lnTo>
                  <a:pt x="0" y="7420191"/>
                </a:lnTo>
                <a:lnTo>
                  <a:pt x="0" y="7420191"/>
                </a:lnTo>
                <a:lnTo>
                  <a:pt x="0" y="4"/>
                </a:lnTo>
                <a:lnTo>
                  <a:pt x="0" y="4"/>
                </a:lnTo>
                <a:lnTo>
                  <a:pt x="943478" y="4"/>
                </a:lnTo>
                <a:cubicBezTo>
                  <a:pt x="955014" y="4"/>
                  <a:pt x="964367" y="553705"/>
                  <a:pt x="964367" y="1236726"/>
                </a:cubicBezTo>
                <a:close/>
              </a:path>
            </a:pathLst>
          </a:custGeom>
          <a:solidFill>
            <a:srgbClr val="CCFFFF"/>
          </a:solidFill>
          <a:ln w="57150"/>
        </p:spPr>
        <p:style>
          <a:lnRef idx="2">
            <a:schemeClr val="accent5"/>
          </a:lnRef>
          <a:fillRef idx="1">
            <a:schemeClr val="lt1"/>
          </a:fillRef>
          <a:effectRef idx="0">
            <a:schemeClr val="accent5"/>
          </a:effectRef>
          <a:fontRef idx="minor">
            <a:schemeClr val="dk1"/>
          </a:fontRef>
        </p:style>
        <p:txBody>
          <a:bodyPr spcFirstLastPara="0" vert="horz" wrap="square" lIns="284481" tIns="72476" rIns="72476" bIns="72478" numCol="1" spcCol="1270" anchor="ctr" anchorCtr="0">
            <a:noAutofit/>
          </a:bodyPr>
          <a:lstStyle/>
          <a:p>
            <a:r>
              <a:rPr lang="bn-BD" sz="3200" dirty="0" smtClean="0">
                <a:latin typeface="NikoshBAN" pitchFamily="2" charset="0"/>
                <a:cs typeface="NikoshBAN" pitchFamily="2" charset="0"/>
                <a:sym typeface="Wingdings"/>
              </a:rPr>
              <a:t></a:t>
            </a:r>
            <a:r>
              <a:rPr lang="bn-BD" sz="3200" dirty="0" smtClean="0">
                <a:latin typeface="NikoshBAN" pitchFamily="2" charset="0"/>
                <a:cs typeface="NikoshBAN" pitchFamily="2" charset="0"/>
              </a:rPr>
              <a:t>চলন </a:t>
            </a:r>
            <a:r>
              <a:rPr lang="bn-BD" sz="3200" dirty="0">
                <a:latin typeface="NikoshBAN" pitchFamily="2" charset="0"/>
                <a:cs typeface="NikoshBAN" pitchFamily="2" charset="0"/>
              </a:rPr>
              <a:t>গতি কী তা বলতে পারবে। </a:t>
            </a:r>
          </a:p>
        </p:txBody>
      </p:sp>
      <p:sp>
        <p:nvSpPr>
          <p:cNvPr id="4" name="Freeform 3"/>
          <p:cNvSpPr/>
          <p:nvPr/>
        </p:nvSpPr>
        <p:spPr>
          <a:xfrm>
            <a:off x="1354888" y="3684315"/>
            <a:ext cx="6722311" cy="963861"/>
          </a:xfrm>
          <a:custGeom>
            <a:avLst/>
            <a:gdLst>
              <a:gd name="connsiteX0" fmla="*/ 160647 w 963860"/>
              <a:gd name="connsiteY0" fmla="*/ 0 h 7420195"/>
              <a:gd name="connsiteX1" fmla="*/ 803213 w 963860"/>
              <a:gd name="connsiteY1" fmla="*/ 0 h 7420195"/>
              <a:gd name="connsiteX2" fmla="*/ 963860 w 963860"/>
              <a:gd name="connsiteY2" fmla="*/ 160647 h 7420195"/>
              <a:gd name="connsiteX3" fmla="*/ 963860 w 963860"/>
              <a:gd name="connsiteY3" fmla="*/ 7420195 h 7420195"/>
              <a:gd name="connsiteX4" fmla="*/ 963860 w 963860"/>
              <a:gd name="connsiteY4" fmla="*/ 7420195 h 7420195"/>
              <a:gd name="connsiteX5" fmla="*/ 0 w 963860"/>
              <a:gd name="connsiteY5" fmla="*/ 7420195 h 7420195"/>
              <a:gd name="connsiteX6" fmla="*/ 0 w 963860"/>
              <a:gd name="connsiteY6" fmla="*/ 7420195 h 7420195"/>
              <a:gd name="connsiteX7" fmla="*/ 0 w 963860"/>
              <a:gd name="connsiteY7" fmla="*/ 160647 h 7420195"/>
              <a:gd name="connsiteX8" fmla="*/ 160647 w 963860"/>
              <a:gd name="connsiteY8" fmla="*/ 0 h 742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3860" h="7420195">
                <a:moveTo>
                  <a:pt x="963860" y="1236730"/>
                </a:moveTo>
                <a:lnTo>
                  <a:pt x="963860" y="6183465"/>
                </a:lnTo>
                <a:cubicBezTo>
                  <a:pt x="963860" y="6866491"/>
                  <a:pt x="954517" y="7420191"/>
                  <a:pt x="942992" y="7420191"/>
                </a:cubicBezTo>
                <a:lnTo>
                  <a:pt x="0" y="7420191"/>
                </a:lnTo>
                <a:lnTo>
                  <a:pt x="0" y="7420191"/>
                </a:lnTo>
                <a:lnTo>
                  <a:pt x="0" y="4"/>
                </a:lnTo>
                <a:lnTo>
                  <a:pt x="0" y="4"/>
                </a:lnTo>
                <a:lnTo>
                  <a:pt x="942992" y="4"/>
                </a:lnTo>
                <a:cubicBezTo>
                  <a:pt x="954517" y="4"/>
                  <a:pt x="963860" y="553704"/>
                  <a:pt x="963860" y="1236730"/>
                </a:cubicBezTo>
                <a:close/>
              </a:path>
            </a:pathLst>
          </a:custGeom>
          <a:solidFill>
            <a:srgbClr val="CCFFFF"/>
          </a:solidFill>
          <a:ln w="57150"/>
        </p:spPr>
        <p:style>
          <a:lnRef idx="2">
            <a:schemeClr val="accent5"/>
          </a:lnRef>
          <a:fillRef idx="1">
            <a:schemeClr val="lt1"/>
          </a:fillRef>
          <a:effectRef idx="0">
            <a:schemeClr val="accent5"/>
          </a:effectRef>
          <a:fontRef idx="minor">
            <a:schemeClr val="dk1"/>
          </a:fontRef>
        </p:style>
        <p:txBody>
          <a:bodyPr spcFirstLastPara="0" vert="horz" wrap="square" lIns="227585" tIns="67372" rIns="67372" bIns="67373" numCol="1" spcCol="1270" anchor="ctr" anchorCtr="0">
            <a:noAutofit/>
          </a:bodyPr>
          <a:lstStyle/>
          <a:p>
            <a:r>
              <a:rPr lang="bn-BD" sz="3200" dirty="0" smtClean="0">
                <a:latin typeface="NikoshBAN" pitchFamily="2" charset="0"/>
                <a:cs typeface="NikoshBAN" pitchFamily="2" charset="0"/>
                <a:sym typeface="Wingdings"/>
              </a:rPr>
              <a:t></a:t>
            </a:r>
            <a:r>
              <a:rPr lang="bn-BD" sz="3200" dirty="0" smtClean="0">
                <a:latin typeface="NikoshBAN" pitchFamily="2" charset="0"/>
                <a:cs typeface="NikoshBAN" pitchFamily="2" charset="0"/>
              </a:rPr>
              <a:t>সরল </a:t>
            </a:r>
            <a:r>
              <a:rPr lang="bn-BD" sz="3200" dirty="0">
                <a:latin typeface="NikoshBAN" pitchFamily="2" charset="0"/>
                <a:cs typeface="NikoshBAN" pitchFamily="2" charset="0"/>
              </a:rPr>
              <a:t>রৈখিক গতি ও বক্রগতি ব্যাখ্যা করতে পারবে।</a:t>
            </a:r>
          </a:p>
        </p:txBody>
      </p:sp>
      <p:sp>
        <p:nvSpPr>
          <p:cNvPr id="5" name="Freeform 4"/>
          <p:cNvSpPr/>
          <p:nvPr/>
        </p:nvSpPr>
        <p:spPr>
          <a:xfrm>
            <a:off x="1354888" y="5019214"/>
            <a:ext cx="6722311" cy="1076786"/>
          </a:xfrm>
          <a:custGeom>
            <a:avLst/>
            <a:gdLst>
              <a:gd name="connsiteX0" fmla="*/ 160647 w 963860"/>
              <a:gd name="connsiteY0" fmla="*/ 0 h 7420195"/>
              <a:gd name="connsiteX1" fmla="*/ 803213 w 963860"/>
              <a:gd name="connsiteY1" fmla="*/ 0 h 7420195"/>
              <a:gd name="connsiteX2" fmla="*/ 963860 w 963860"/>
              <a:gd name="connsiteY2" fmla="*/ 160647 h 7420195"/>
              <a:gd name="connsiteX3" fmla="*/ 963860 w 963860"/>
              <a:gd name="connsiteY3" fmla="*/ 7420195 h 7420195"/>
              <a:gd name="connsiteX4" fmla="*/ 963860 w 963860"/>
              <a:gd name="connsiteY4" fmla="*/ 7420195 h 7420195"/>
              <a:gd name="connsiteX5" fmla="*/ 0 w 963860"/>
              <a:gd name="connsiteY5" fmla="*/ 7420195 h 7420195"/>
              <a:gd name="connsiteX6" fmla="*/ 0 w 963860"/>
              <a:gd name="connsiteY6" fmla="*/ 7420195 h 7420195"/>
              <a:gd name="connsiteX7" fmla="*/ 0 w 963860"/>
              <a:gd name="connsiteY7" fmla="*/ 160647 h 7420195"/>
              <a:gd name="connsiteX8" fmla="*/ 160647 w 963860"/>
              <a:gd name="connsiteY8" fmla="*/ 0 h 7420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3860" h="7420195">
                <a:moveTo>
                  <a:pt x="963860" y="1236730"/>
                </a:moveTo>
                <a:lnTo>
                  <a:pt x="963860" y="6183465"/>
                </a:lnTo>
                <a:cubicBezTo>
                  <a:pt x="963860" y="6866491"/>
                  <a:pt x="954517" y="7420191"/>
                  <a:pt x="942992" y="7420191"/>
                </a:cubicBezTo>
                <a:lnTo>
                  <a:pt x="0" y="7420191"/>
                </a:lnTo>
                <a:lnTo>
                  <a:pt x="0" y="7420191"/>
                </a:lnTo>
                <a:lnTo>
                  <a:pt x="0" y="4"/>
                </a:lnTo>
                <a:lnTo>
                  <a:pt x="0" y="4"/>
                </a:lnTo>
                <a:lnTo>
                  <a:pt x="942992" y="4"/>
                </a:lnTo>
                <a:cubicBezTo>
                  <a:pt x="954517" y="4"/>
                  <a:pt x="963860" y="553704"/>
                  <a:pt x="963860" y="1236730"/>
                </a:cubicBezTo>
                <a:close/>
              </a:path>
            </a:pathLst>
          </a:custGeom>
          <a:solidFill>
            <a:srgbClr val="CCFFFF"/>
          </a:solidFill>
          <a:ln w="57150"/>
        </p:spPr>
        <p:style>
          <a:lnRef idx="2">
            <a:schemeClr val="accent5"/>
          </a:lnRef>
          <a:fillRef idx="1">
            <a:schemeClr val="lt1"/>
          </a:fillRef>
          <a:effectRef idx="0">
            <a:schemeClr val="accent5"/>
          </a:effectRef>
          <a:fontRef idx="minor">
            <a:schemeClr val="dk1"/>
          </a:fontRef>
        </p:style>
        <p:txBody>
          <a:bodyPr spcFirstLastPara="0" vert="horz" wrap="square" lIns="199137" tIns="64832" rIns="64832" bIns="64833" numCol="1" spcCol="1270" anchor="ctr" anchorCtr="0">
            <a:noAutofit/>
          </a:bodyPr>
          <a:lstStyle/>
          <a:p>
            <a:r>
              <a:rPr lang="bn-BD" sz="3200" dirty="0" smtClean="0">
                <a:latin typeface="NikoshBAN" pitchFamily="2" charset="0"/>
                <a:cs typeface="NikoshBAN" pitchFamily="2" charset="0"/>
                <a:sym typeface="Wingdings"/>
              </a:rPr>
              <a:t></a:t>
            </a:r>
            <a:r>
              <a:rPr lang="bn-BD" sz="3200" dirty="0" smtClean="0">
                <a:latin typeface="NikoshBAN" pitchFamily="2" charset="0"/>
                <a:cs typeface="NikoshBAN" pitchFamily="2" charset="0"/>
              </a:rPr>
              <a:t>ঘূর্ণন </a:t>
            </a:r>
            <a:r>
              <a:rPr lang="bn-BD" sz="3200" dirty="0">
                <a:latin typeface="NikoshBAN" pitchFamily="2" charset="0"/>
                <a:cs typeface="NikoshBAN" pitchFamily="2" charset="0"/>
              </a:rPr>
              <a:t>গতি ব্যাখ্যা করতে পারবে।</a:t>
            </a:r>
          </a:p>
        </p:txBody>
      </p:sp>
      <p:sp>
        <p:nvSpPr>
          <p:cNvPr id="6" name="TextBox 5"/>
          <p:cNvSpPr txBox="1"/>
          <p:nvPr/>
        </p:nvSpPr>
        <p:spPr>
          <a:xfrm>
            <a:off x="124907" y="92714"/>
            <a:ext cx="1908609" cy="707886"/>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BD" sz="4000" dirty="0" smtClean="0">
                <a:solidFill>
                  <a:schemeClr val="bg1"/>
                </a:solidFill>
                <a:latin typeface="NikoshBAN" pitchFamily="2" charset="0"/>
                <a:cs typeface="NikoshBAN" pitchFamily="2" charset="0"/>
              </a:rPr>
              <a:t>শিখনফল:</a:t>
            </a:r>
            <a:endParaRPr lang="en-US" sz="36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371903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1+#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0-#ppt_w/2"/>
                                          </p:val>
                                        </p:tav>
                                        <p:tav tm="100000">
                                          <p:val>
                                            <p:strVal val="#ppt_x"/>
                                          </p:val>
                                        </p:tav>
                                      </p:tavLst>
                                    </p:anim>
                                    <p:anim calcmode="lin" valueType="num">
                                      <p:cBhvr additive="base">
                                        <p:cTn id="1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01366" y="408999"/>
            <a:ext cx="678873" cy="678873"/>
          </a:xfrm>
          <a:prstGeom prst="ellipse">
            <a:avLst/>
          </a:prstGeom>
          <a:solidFill>
            <a:srgbClr val="FF00F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73656" y="1115580"/>
            <a:ext cx="8492836" cy="600210"/>
            <a:chOff x="318655" y="5181600"/>
            <a:chExt cx="8492836" cy="600210"/>
          </a:xfrm>
        </p:grpSpPr>
        <p:cxnSp>
          <p:nvCxnSpPr>
            <p:cNvPr id="5" name="Straight Connector 4"/>
            <p:cNvCxnSpPr/>
            <p:nvPr/>
          </p:nvCxnSpPr>
          <p:spPr>
            <a:xfrm flipV="1">
              <a:off x="318655" y="5181600"/>
              <a:ext cx="8492836" cy="41564"/>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74072" y="5320145"/>
              <a:ext cx="471055" cy="461665"/>
            </a:xfrm>
            <a:prstGeom prst="rect">
              <a:avLst/>
            </a:prstGeom>
            <a:noFill/>
          </p:spPr>
          <p:txBody>
            <a:bodyPr wrap="square" rtlCol="0">
              <a:spAutoFit/>
            </a:bodyPr>
            <a:lstStyle/>
            <a:p>
              <a:r>
                <a:rPr lang="en-US" sz="2400" b="1" dirty="0"/>
                <a:t>A</a:t>
              </a:r>
            </a:p>
          </p:txBody>
        </p:sp>
        <p:sp>
          <p:nvSpPr>
            <p:cNvPr id="7" name="TextBox 6"/>
            <p:cNvSpPr txBox="1"/>
            <p:nvPr/>
          </p:nvSpPr>
          <p:spPr>
            <a:xfrm>
              <a:off x="8243454" y="5306291"/>
              <a:ext cx="471055" cy="461665"/>
            </a:xfrm>
            <a:prstGeom prst="rect">
              <a:avLst/>
            </a:prstGeom>
            <a:noFill/>
          </p:spPr>
          <p:txBody>
            <a:bodyPr wrap="square" rtlCol="0">
              <a:spAutoFit/>
            </a:bodyPr>
            <a:lstStyle/>
            <a:p>
              <a:r>
                <a:rPr lang="en-US" sz="2400" b="1" dirty="0" smtClean="0"/>
                <a:t>B</a:t>
              </a:r>
              <a:endParaRPr lang="en-US" sz="2400" b="1" dirty="0"/>
            </a:p>
          </p:txBody>
        </p:sp>
      </p:grpSp>
      <p:sp>
        <p:nvSpPr>
          <p:cNvPr id="17" name="Rectangle 16"/>
          <p:cNvSpPr/>
          <p:nvPr/>
        </p:nvSpPr>
        <p:spPr>
          <a:xfrm>
            <a:off x="3643331" y="1386978"/>
            <a:ext cx="195225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bn-BD" sz="3200" b="1" dirty="0" smtClean="0">
                <a:solidFill>
                  <a:schemeClr val="tx1"/>
                </a:solidFill>
                <a:latin typeface="NikoshBAN" pitchFamily="2" charset="0"/>
                <a:cs typeface="NikoshBAN" pitchFamily="2" charset="0"/>
                <a:sym typeface="Wingdings"/>
              </a:rPr>
              <a:t>চলন গতি</a:t>
            </a:r>
            <a:r>
              <a:rPr lang="bn-BD" sz="3200" b="1" dirty="0" smtClean="0">
                <a:solidFill>
                  <a:schemeClr val="tx1"/>
                </a:solidFill>
                <a:latin typeface="NikoshBAN" pitchFamily="2" charset="0"/>
                <a:cs typeface="NikoshBAN" pitchFamily="2" charset="0"/>
              </a:rPr>
              <a:t> </a:t>
            </a:r>
            <a:endParaRPr lang="en-US" sz="3200" dirty="0">
              <a:solidFill>
                <a:schemeClr val="tx1"/>
              </a:solidFill>
            </a:endParaRPr>
          </a:p>
        </p:txBody>
      </p:sp>
      <p:pic>
        <p:nvPicPr>
          <p:cNvPr id="25" name="Picture 3" descr="C:\Users\DOEL\Desktop\graphics-fan-44160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4275" y="1938870"/>
            <a:ext cx="2264880" cy="1950741"/>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968370" y="3843575"/>
            <a:ext cx="1952251"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bn-BD" sz="2400" b="1" dirty="0" smtClean="0">
                <a:solidFill>
                  <a:schemeClr val="tx1"/>
                </a:solidFill>
                <a:latin typeface="NikoshBAN" pitchFamily="2" charset="0"/>
                <a:cs typeface="NikoshBAN" pitchFamily="2" charset="0"/>
                <a:sym typeface="Wingdings"/>
              </a:rPr>
              <a:t>ঘূর্ণন গতি</a:t>
            </a:r>
            <a:endParaRPr lang="en-US" sz="2400" dirty="0">
              <a:solidFill>
                <a:schemeClr val="tx1"/>
              </a:solidFill>
            </a:endParaRPr>
          </a:p>
        </p:txBody>
      </p:sp>
      <p:pic>
        <p:nvPicPr>
          <p:cNvPr id="39" name="Picture 3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2185" y="2101754"/>
            <a:ext cx="1872978" cy="1555846"/>
          </a:xfrm>
          <a:prstGeom prst="rect">
            <a:avLst/>
          </a:prstGeom>
          <a:ln w="76200">
            <a:solidFill>
              <a:schemeClr val="bg1">
                <a:lumMod val="95000"/>
              </a:schemeClr>
            </a:solidFill>
          </a:ln>
        </p:spPr>
      </p:pic>
      <p:sp>
        <p:nvSpPr>
          <p:cNvPr id="47" name="Rectangle 46"/>
          <p:cNvSpPr/>
          <p:nvPr/>
        </p:nvSpPr>
        <p:spPr>
          <a:xfrm>
            <a:off x="6673133" y="3802634"/>
            <a:ext cx="1952251"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bn-BD" sz="2400" b="1" dirty="0" smtClean="0">
                <a:solidFill>
                  <a:schemeClr val="tx1"/>
                </a:solidFill>
                <a:latin typeface="NikoshBAN" pitchFamily="2" charset="0"/>
                <a:cs typeface="NikoshBAN" pitchFamily="2" charset="0"/>
                <a:sym typeface="Wingdings"/>
              </a:rPr>
              <a:t>পর্যাবৃত্ত গতি</a:t>
            </a:r>
            <a:endParaRPr lang="en-US" sz="2400" dirty="0">
              <a:solidFill>
                <a:schemeClr val="tx1"/>
              </a:solidFill>
            </a:endParaRPr>
          </a:p>
        </p:txBody>
      </p:sp>
      <p:pic>
        <p:nvPicPr>
          <p:cNvPr id="50" name="Picture 49" descr="C:\Users\Rafi\Desktop\sir\images\pendulum.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160060" y="4538081"/>
            <a:ext cx="1514902" cy="1544278"/>
          </a:xfrm>
          <a:prstGeom prst="rect">
            <a:avLst/>
          </a:prstGeom>
          <a:noFill/>
          <a:ln w="76200">
            <a:noFill/>
            <a:miter lim="800000"/>
            <a:headEnd/>
            <a:tailEnd/>
          </a:ln>
          <a:extLst>
            <a:ext uri="{909E8E84-426E-40DD-AFC4-6F175D3DCCD1}">
              <a14:hiddenFill xmlns:a14="http://schemas.microsoft.com/office/drawing/2010/main">
                <a:solidFill>
                  <a:srgbClr val="FFFFFF"/>
                </a:solidFill>
              </a14:hiddenFill>
            </a:ext>
          </a:extLst>
        </p:spPr>
      </p:pic>
      <p:pic>
        <p:nvPicPr>
          <p:cNvPr id="53" name="Picture 3" descr="C:\Users\DOEL\Desktop\werkzeuge-0419.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6361332" y="4411330"/>
            <a:ext cx="2004746" cy="1763118"/>
          </a:xfrm>
          <a:prstGeom prst="rect">
            <a:avLst/>
          </a:prstGeom>
          <a:noFill/>
          <a:ln w="3175">
            <a:noFill/>
          </a:ln>
          <a:extLst>
            <a:ext uri="{909E8E84-426E-40DD-AFC4-6F175D3DCCD1}">
              <a14:hiddenFill xmlns:a14="http://schemas.microsoft.com/office/drawing/2010/main">
                <a:solidFill>
                  <a:srgbClr val="FFFFFF"/>
                </a:solidFill>
              </a14:hiddenFill>
            </a:ext>
          </a:extLst>
        </p:spPr>
      </p:pic>
      <p:sp>
        <p:nvSpPr>
          <p:cNvPr id="54" name="Rectangle 53"/>
          <p:cNvSpPr/>
          <p:nvPr/>
        </p:nvSpPr>
        <p:spPr>
          <a:xfrm>
            <a:off x="859187" y="6122753"/>
            <a:ext cx="1952251"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bn-BD" sz="2400" b="1" dirty="0" smtClean="0">
                <a:solidFill>
                  <a:schemeClr val="tx1"/>
                </a:solidFill>
                <a:latin typeface="NikoshBAN" pitchFamily="2" charset="0"/>
                <a:cs typeface="NikoshBAN" pitchFamily="2" charset="0"/>
                <a:sym typeface="Wingdings"/>
              </a:rPr>
              <a:t>দোলন গতি</a:t>
            </a:r>
            <a:endParaRPr lang="en-US" sz="2400" dirty="0">
              <a:solidFill>
                <a:schemeClr val="tx1"/>
              </a:solidFill>
            </a:endParaRPr>
          </a:p>
        </p:txBody>
      </p:sp>
      <p:sp>
        <p:nvSpPr>
          <p:cNvPr id="60" name="Rectangle 59"/>
          <p:cNvSpPr/>
          <p:nvPr/>
        </p:nvSpPr>
        <p:spPr>
          <a:xfrm>
            <a:off x="6359235" y="6136400"/>
            <a:ext cx="1952251"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bn-BD" sz="2400" b="1" dirty="0" smtClean="0">
                <a:solidFill>
                  <a:schemeClr val="tx1"/>
                </a:solidFill>
                <a:latin typeface="NikoshBAN" pitchFamily="2" charset="0"/>
                <a:cs typeface="NikoshBAN" pitchFamily="2" charset="0"/>
                <a:sym typeface="Wingdings"/>
              </a:rPr>
              <a:t>ঘূর্ণন চলন গতি</a:t>
            </a:r>
            <a:endParaRPr lang="en-US" sz="2400" dirty="0">
              <a:solidFill>
                <a:schemeClr val="tx1"/>
              </a:solidFill>
            </a:endParaRPr>
          </a:p>
        </p:txBody>
      </p:sp>
    </p:spTree>
    <p:extLst>
      <p:ext uri="{BB962C8B-B14F-4D97-AF65-F5344CB8AC3E}">
        <p14:creationId xmlns:p14="http://schemas.microsoft.com/office/powerpoint/2010/main" val="329061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repeatCount="indefinite" accel="50000" decel="50000" fill="hold" grpId="0" nodeType="withEffect">
                                  <p:stCondLst>
                                    <p:cond delay="0"/>
                                  </p:stCondLst>
                                  <p:childTnLst>
                                    <p:animMotion origin="layout" path="M 1.38778E-17 -3.33333E-6 L 0.86059 -0.00208 " pathEditMode="relative" rAng="0" ptsTypes="AA">
                                      <p:cBhvr>
                                        <p:cTn id="6" dur="2000" fill="hold"/>
                                        <p:tgtEl>
                                          <p:spTgt spid="3"/>
                                        </p:tgtEl>
                                        <p:attrNameLst>
                                          <p:attrName>ppt_x</p:attrName>
                                          <p:attrName>ppt_y</p:attrName>
                                        </p:attrNameLst>
                                      </p:cBhvr>
                                      <p:rCtr x="43021" y="-116"/>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heel(1)">
                                      <p:cBhvr>
                                        <p:cTn id="16" dur="20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down)">
                                      <p:cBhvr>
                                        <p:cTn id="21" dur="500"/>
                                        <p:tgtEl>
                                          <p:spTgt spid="3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barn(inVertical)">
                                      <p:cBhvr>
                                        <p:cTn id="26" dur="500"/>
                                        <p:tgtEl>
                                          <p:spTgt spid="3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ipe(down)">
                                      <p:cBhvr>
                                        <p:cTn id="31" dur="500"/>
                                        <p:tgtEl>
                                          <p:spTgt spid="4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down)">
                                      <p:cBhvr>
                                        <p:cTn id="36" dur="500"/>
                                        <p:tgtEl>
                                          <p:spTgt spid="5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4"/>
                                        </p:tgtEl>
                                        <p:attrNameLst>
                                          <p:attrName>style.visibility</p:attrName>
                                        </p:attrNameLst>
                                      </p:cBhvr>
                                      <p:to>
                                        <p:strVal val="visible"/>
                                      </p:to>
                                    </p:set>
                                    <p:animEffect transition="in" filter="wipe(down)">
                                      <p:cBhvr>
                                        <p:cTn id="41" dur="500"/>
                                        <p:tgtEl>
                                          <p:spTgt spid="5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wipe(down)">
                                      <p:cBhvr>
                                        <p:cTn id="46" dur="500"/>
                                        <p:tgtEl>
                                          <p:spTgt spid="5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wipe(down)">
                                      <p:cBhvr>
                                        <p:cTn id="5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animBg="1"/>
      <p:bldP spid="34" grpId="0" animBg="1"/>
      <p:bldP spid="47" grpId="0" animBg="1"/>
      <p:bldP spid="54" grpId="0" animBg="1"/>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422070" y="2410691"/>
            <a:ext cx="2244441" cy="1898073"/>
          </a:xfrm>
          <a:prstGeom prst="ellipse">
            <a:avLst/>
          </a:prstGeom>
          <a:solidFill>
            <a:srgbClr val="92D050"/>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smtClean="0">
                <a:solidFill>
                  <a:schemeClr val="tx1"/>
                </a:solidFill>
                <a:latin typeface="NikoshBAN" pitchFamily="2" charset="0"/>
                <a:cs typeface="NikoshBAN" pitchFamily="2" charset="0"/>
              </a:rPr>
              <a:t>গতি</a:t>
            </a:r>
            <a:endParaRPr lang="en-US" sz="6600" dirty="0">
              <a:solidFill>
                <a:schemeClr val="tx1"/>
              </a:solidFill>
              <a:latin typeface="NikoshBAN" pitchFamily="2" charset="0"/>
              <a:cs typeface="NikoshBAN" pitchFamily="2" charset="0"/>
            </a:endParaRPr>
          </a:p>
        </p:txBody>
      </p:sp>
      <p:sp>
        <p:nvSpPr>
          <p:cNvPr id="3" name="Oval Callout 2"/>
          <p:cNvSpPr/>
          <p:nvPr/>
        </p:nvSpPr>
        <p:spPr>
          <a:xfrm>
            <a:off x="6366166" y="3401292"/>
            <a:ext cx="2286000" cy="1850923"/>
          </a:xfrm>
          <a:prstGeom prst="wedgeEllipseCallout">
            <a:avLst>
              <a:gd name="adj1" fmla="val -83184"/>
              <a:gd name="adj2" fmla="val -36876"/>
            </a:avLst>
          </a:prstGeom>
          <a:solidFill>
            <a:srgbClr val="92D050"/>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ঘূর্ণন চলনগতি</a:t>
            </a:r>
          </a:p>
          <a:p>
            <a:pPr algn="ctr"/>
            <a:r>
              <a:rPr lang="bn-BD" sz="2800" dirty="0" smtClean="0">
                <a:solidFill>
                  <a:schemeClr val="tx1"/>
                </a:solidFill>
                <a:latin typeface="NikoshBAN" pitchFamily="2" charset="0"/>
                <a:cs typeface="NikoshBAN" pitchFamily="2" charset="0"/>
              </a:rPr>
              <a:t>বা</a:t>
            </a:r>
          </a:p>
          <a:p>
            <a:pPr algn="ctr"/>
            <a:r>
              <a:rPr lang="bn-BD" sz="2800" dirty="0" smtClean="0">
                <a:solidFill>
                  <a:schemeClr val="tx1"/>
                </a:solidFill>
                <a:latin typeface="NikoshBAN" pitchFamily="2" charset="0"/>
                <a:cs typeface="NikoshBAN" pitchFamily="2" charset="0"/>
              </a:rPr>
              <a:t>জটিল গতি</a:t>
            </a:r>
            <a:endParaRPr lang="en-US" sz="2800" dirty="0">
              <a:latin typeface="NikoshBAN" pitchFamily="2" charset="0"/>
              <a:cs typeface="NikoshBAN" pitchFamily="2" charset="0"/>
            </a:endParaRPr>
          </a:p>
        </p:txBody>
      </p:sp>
      <p:sp>
        <p:nvSpPr>
          <p:cNvPr id="4" name="Oval Callout 3"/>
          <p:cNvSpPr/>
          <p:nvPr/>
        </p:nvSpPr>
        <p:spPr>
          <a:xfrm>
            <a:off x="942117" y="1212273"/>
            <a:ext cx="2286000" cy="1821873"/>
          </a:xfrm>
          <a:prstGeom prst="wedgeEllipseCallout">
            <a:avLst>
              <a:gd name="adj1" fmla="val 60513"/>
              <a:gd name="adj2" fmla="val 49512"/>
            </a:avLst>
          </a:prstGeom>
          <a:solidFill>
            <a:srgbClr val="92D050"/>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চলন</a:t>
            </a:r>
            <a:r>
              <a:rPr lang="en-US" sz="3600" dirty="0" smtClean="0">
                <a:solidFill>
                  <a:schemeClr val="tx1"/>
                </a:solidFill>
                <a:latin typeface="NikoshBAN" pitchFamily="2" charset="0"/>
                <a:cs typeface="NikoshBAN" pitchFamily="2" charset="0"/>
              </a:rPr>
              <a:t> </a:t>
            </a:r>
            <a:r>
              <a:rPr lang="bn-BD" sz="3600" dirty="0" smtClean="0">
                <a:solidFill>
                  <a:schemeClr val="tx1"/>
                </a:solidFill>
                <a:latin typeface="NikoshBAN" pitchFamily="2" charset="0"/>
                <a:cs typeface="NikoshBAN" pitchFamily="2" charset="0"/>
              </a:rPr>
              <a:t>গতি</a:t>
            </a:r>
            <a:endParaRPr lang="en-US" sz="3600" dirty="0">
              <a:solidFill>
                <a:schemeClr val="tx1"/>
              </a:solidFill>
              <a:latin typeface="NikoshBAN" pitchFamily="2" charset="0"/>
              <a:cs typeface="NikoshBAN" pitchFamily="2" charset="0"/>
            </a:endParaRPr>
          </a:p>
        </p:txBody>
      </p:sp>
      <p:sp>
        <p:nvSpPr>
          <p:cNvPr id="5" name="Oval Callout 4"/>
          <p:cNvSpPr/>
          <p:nvPr/>
        </p:nvSpPr>
        <p:spPr>
          <a:xfrm>
            <a:off x="928263" y="3692235"/>
            <a:ext cx="2209800" cy="2133600"/>
          </a:xfrm>
          <a:prstGeom prst="wedgeEllipseCallout">
            <a:avLst>
              <a:gd name="adj1" fmla="val 67811"/>
              <a:gd name="adj2" fmla="val -44894"/>
            </a:avLst>
          </a:prstGeom>
          <a:solidFill>
            <a:srgbClr val="92D050"/>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latin typeface="NikoshBAN" pitchFamily="2" charset="0"/>
                <a:cs typeface="NikoshBAN" pitchFamily="2" charset="0"/>
              </a:rPr>
              <a:t>স্পন্দনগতি</a:t>
            </a:r>
          </a:p>
          <a:p>
            <a:pPr algn="ctr"/>
            <a:r>
              <a:rPr lang="bn-BD" sz="2400" dirty="0" smtClean="0">
                <a:solidFill>
                  <a:schemeClr val="tx1"/>
                </a:solidFill>
                <a:latin typeface="NikoshBAN" pitchFamily="2" charset="0"/>
                <a:cs typeface="NikoshBAN" pitchFamily="2" charset="0"/>
              </a:rPr>
              <a:t>বা দোলন গতি</a:t>
            </a:r>
            <a:endParaRPr lang="en-US" sz="2400" dirty="0">
              <a:solidFill>
                <a:schemeClr val="tx1"/>
              </a:solidFill>
              <a:latin typeface="NikoshBAN" pitchFamily="2" charset="0"/>
              <a:cs typeface="NikoshBAN" pitchFamily="2" charset="0"/>
            </a:endParaRPr>
          </a:p>
        </p:txBody>
      </p:sp>
      <p:sp>
        <p:nvSpPr>
          <p:cNvPr id="6" name="Oval Callout 5"/>
          <p:cNvSpPr/>
          <p:nvPr/>
        </p:nvSpPr>
        <p:spPr>
          <a:xfrm>
            <a:off x="3643747" y="4675910"/>
            <a:ext cx="2209800" cy="1835727"/>
          </a:xfrm>
          <a:prstGeom prst="wedgeEllipseCallout">
            <a:avLst>
              <a:gd name="adj1" fmla="val -4466"/>
              <a:gd name="adj2" fmla="val -70461"/>
            </a:avLst>
          </a:prstGeom>
          <a:solidFill>
            <a:srgbClr val="92D050"/>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NikoshBAN" pitchFamily="2" charset="0"/>
                <a:cs typeface="NikoshBAN" pitchFamily="2" charset="0"/>
              </a:rPr>
              <a:t>পর্যাবৃত্ত</a:t>
            </a:r>
            <a:r>
              <a:rPr lang="bn-BD" sz="2800" dirty="0" smtClean="0">
                <a:solidFill>
                  <a:schemeClr val="tx1"/>
                </a:solidFill>
                <a:latin typeface="NikoshBAN" pitchFamily="2" charset="0"/>
                <a:cs typeface="NikoshBAN" pitchFamily="2" charset="0"/>
              </a:rPr>
              <a:t> গতি</a:t>
            </a:r>
            <a:endParaRPr lang="en-US" sz="2800" dirty="0">
              <a:solidFill>
                <a:schemeClr val="tx1"/>
              </a:solidFill>
              <a:latin typeface="NikoshBAN" pitchFamily="2" charset="0"/>
              <a:cs typeface="NikoshBAN" pitchFamily="2" charset="0"/>
            </a:endParaRPr>
          </a:p>
        </p:txBody>
      </p:sp>
      <p:sp>
        <p:nvSpPr>
          <p:cNvPr id="7" name="Oval Callout 6"/>
          <p:cNvSpPr/>
          <p:nvPr/>
        </p:nvSpPr>
        <p:spPr>
          <a:xfrm>
            <a:off x="5763495" y="1087582"/>
            <a:ext cx="2286000" cy="1821873"/>
          </a:xfrm>
          <a:prstGeom prst="wedgeEllipseCallout">
            <a:avLst>
              <a:gd name="adj1" fmla="val -58275"/>
              <a:gd name="adj2" fmla="val 51794"/>
            </a:avLst>
          </a:prstGeom>
          <a:solidFill>
            <a:srgbClr val="92D050"/>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NikoshBAN" pitchFamily="2" charset="0"/>
                <a:cs typeface="NikoshBAN" pitchFamily="2" charset="0"/>
              </a:rPr>
              <a:t>ঘ</a:t>
            </a:r>
            <a:r>
              <a:rPr lang="bn-BD" sz="3600" dirty="0" smtClean="0">
                <a:solidFill>
                  <a:schemeClr val="tx1"/>
                </a:solidFill>
                <a:latin typeface="NikoshBAN" pitchFamily="2" charset="0"/>
                <a:cs typeface="NikoshBAN" pitchFamily="2" charset="0"/>
              </a:rPr>
              <a:t>ূ</a:t>
            </a:r>
            <a:r>
              <a:rPr lang="en-US" sz="3600" dirty="0" err="1" smtClean="0">
                <a:solidFill>
                  <a:schemeClr val="tx1"/>
                </a:solidFill>
                <a:latin typeface="NikoshBAN" pitchFamily="2" charset="0"/>
                <a:cs typeface="NikoshBAN" pitchFamily="2" charset="0"/>
              </a:rPr>
              <a:t>র্ণন</a:t>
            </a:r>
            <a:r>
              <a:rPr lang="en-US" sz="3600" dirty="0" smtClean="0">
                <a:solidFill>
                  <a:schemeClr val="tx1"/>
                </a:solidFill>
                <a:latin typeface="NikoshBAN" pitchFamily="2" charset="0"/>
                <a:cs typeface="NikoshBAN" pitchFamily="2" charset="0"/>
              </a:rPr>
              <a:t> </a:t>
            </a:r>
            <a:r>
              <a:rPr lang="bn-BD" sz="3600" dirty="0" smtClean="0">
                <a:solidFill>
                  <a:schemeClr val="tx1"/>
                </a:solidFill>
                <a:latin typeface="NikoshBAN" pitchFamily="2" charset="0"/>
                <a:cs typeface="NikoshBAN" pitchFamily="2" charset="0"/>
              </a:rPr>
              <a:t>গতি</a:t>
            </a:r>
            <a:endParaRPr lang="en-US" sz="36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40952036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Effect transition="in" filter="fade">
                                      <p:cBhvr>
                                        <p:cTn id="17" dur="1000"/>
                                        <p:tgtEl>
                                          <p:spTgt spid="4"/>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000"/>
                            </p:stCondLst>
                            <p:childTnLst>
                              <p:par>
                                <p:cTn id="31" presetID="53" presetClass="entr" presetSubtype="16"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par>
                          <p:cTn id="36" fill="hold">
                            <p:stCondLst>
                              <p:cond delay="2500"/>
                            </p:stCondLst>
                            <p:childTnLst>
                              <p:par>
                                <p:cTn id="37" presetID="53" presetClass="entr" presetSubtype="16"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387930" y="2132287"/>
            <a:ext cx="8340436" cy="2280965"/>
            <a:chOff x="374075" y="762024"/>
            <a:chExt cx="8340436" cy="2280965"/>
          </a:xfrm>
        </p:grpSpPr>
        <p:grpSp>
          <p:nvGrpSpPr>
            <p:cNvPr id="32" name="Group 31"/>
            <p:cNvGrpSpPr/>
            <p:nvPr/>
          </p:nvGrpSpPr>
          <p:grpSpPr>
            <a:xfrm>
              <a:off x="374075" y="762024"/>
              <a:ext cx="8340436" cy="2280965"/>
              <a:chOff x="304800" y="762024"/>
              <a:chExt cx="8340436" cy="2280965"/>
            </a:xfrm>
          </p:grpSpPr>
          <p:grpSp>
            <p:nvGrpSpPr>
              <p:cNvPr id="34" name="Group 33"/>
              <p:cNvGrpSpPr/>
              <p:nvPr/>
            </p:nvGrpSpPr>
            <p:grpSpPr>
              <a:xfrm>
                <a:off x="304800" y="1510170"/>
                <a:ext cx="8340436" cy="1532819"/>
                <a:chOff x="443346" y="3172691"/>
                <a:chExt cx="8340436" cy="1532819"/>
              </a:xfrm>
            </p:grpSpPr>
            <p:sp>
              <p:nvSpPr>
                <p:cNvPr id="36" name="Rectangle 35"/>
                <p:cNvSpPr/>
                <p:nvPr/>
              </p:nvSpPr>
              <p:spPr>
                <a:xfrm>
                  <a:off x="443346" y="3172691"/>
                  <a:ext cx="8340436" cy="969818"/>
                </a:xfrm>
                <a:prstGeom prst="rect">
                  <a:avLst/>
                </a:prstGeom>
                <a:blipFill>
                  <a:blip r:embed="rId3"/>
                  <a:tile tx="0" ty="0" sx="100000" sy="100000" flip="none" algn="tl"/>
                </a:blipFill>
                <a:ln>
                  <a:no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233055" y="3991428"/>
                  <a:ext cx="415637" cy="584775"/>
                </a:xfrm>
                <a:prstGeom prst="rect">
                  <a:avLst/>
                </a:prstGeom>
                <a:noFill/>
              </p:spPr>
              <p:txBody>
                <a:bodyPr wrap="square" rtlCol="0">
                  <a:spAutoFit/>
                </a:bodyPr>
                <a:lstStyle/>
                <a:p>
                  <a:r>
                    <a:rPr lang="en-US" sz="3200" b="1" dirty="0" smtClean="0"/>
                    <a:t>A</a:t>
                  </a:r>
                  <a:endParaRPr lang="en-US" sz="3200" b="1" dirty="0"/>
                </a:p>
              </p:txBody>
            </p:sp>
            <p:sp>
              <p:nvSpPr>
                <p:cNvPr id="38" name="TextBox 37"/>
                <p:cNvSpPr txBox="1"/>
                <p:nvPr/>
              </p:nvSpPr>
              <p:spPr>
                <a:xfrm>
                  <a:off x="3034146" y="4049484"/>
                  <a:ext cx="415637" cy="584775"/>
                </a:xfrm>
                <a:prstGeom prst="rect">
                  <a:avLst/>
                </a:prstGeom>
                <a:noFill/>
              </p:spPr>
              <p:txBody>
                <a:bodyPr wrap="square" rtlCol="0">
                  <a:spAutoFit/>
                </a:bodyPr>
                <a:lstStyle/>
                <a:p>
                  <a:r>
                    <a:rPr lang="en-US" sz="3200" b="1" dirty="0" smtClean="0"/>
                    <a:t>C</a:t>
                  </a:r>
                  <a:endParaRPr lang="en-US" sz="3200" b="1" dirty="0"/>
                </a:p>
              </p:txBody>
            </p:sp>
            <p:sp>
              <p:nvSpPr>
                <p:cNvPr id="39" name="TextBox 38"/>
                <p:cNvSpPr txBox="1"/>
                <p:nvPr/>
              </p:nvSpPr>
              <p:spPr>
                <a:xfrm>
                  <a:off x="5611091" y="4090388"/>
                  <a:ext cx="415637" cy="584775"/>
                </a:xfrm>
                <a:prstGeom prst="rect">
                  <a:avLst/>
                </a:prstGeom>
                <a:noFill/>
              </p:spPr>
              <p:txBody>
                <a:bodyPr wrap="square" rtlCol="0">
                  <a:spAutoFit/>
                </a:bodyPr>
                <a:lstStyle/>
                <a:p>
                  <a:r>
                    <a:rPr lang="en-US" sz="3200" b="1" dirty="0" smtClean="0"/>
                    <a:t>B</a:t>
                  </a:r>
                  <a:endParaRPr lang="en-US" sz="3200" b="1" dirty="0"/>
                </a:p>
              </p:txBody>
            </p:sp>
            <p:sp>
              <p:nvSpPr>
                <p:cNvPr id="40" name="TextBox 39"/>
                <p:cNvSpPr txBox="1"/>
                <p:nvPr/>
              </p:nvSpPr>
              <p:spPr>
                <a:xfrm>
                  <a:off x="7426037" y="4120735"/>
                  <a:ext cx="415637" cy="584775"/>
                </a:xfrm>
                <a:prstGeom prst="rect">
                  <a:avLst/>
                </a:prstGeom>
                <a:noFill/>
              </p:spPr>
              <p:txBody>
                <a:bodyPr wrap="square" rtlCol="0">
                  <a:spAutoFit/>
                </a:bodyPr>
                <a:lstStyle/>
                <a:p>
                  <a:r>
                    <a:rPr lang="en-US" sz="3200" b="1" dirty="0" smtClean="0"/>
                    <a:t>D</a:t>
                  </a:r>
                  <a:endParaRPr lang="en-US" sz="3200" b="1" dirty="0"/>
                </a:p>
              </p:txBody>
            </p:sp>
          </p:grpSp>
          <p:sp>
            <p:nvSpPr>
              <p:cNvPr id="35" name="Cube 34"/>
              <p:cNvSpPr/>
              <p:nvPr/>
            </p:nvSpPr>
            <p:spPr>
              <a:xfrm>
                <a:off x="1149927" y="762024"/>
                <a:ext cx="2479964" cy="1551710"/>
              </a:xfrm>
              <a:prstGeom prst="cube">
                <a:avLst/>
              </a:prstGeom>
              <a:noFill/>
              <a:ln>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3" name="Straight Arrow Connector 32"/>
            <p:cNvCxnSpPr/>
            <p:nvPr/>
          </p:nvCxnSpPr>
          <p:spPr>
            <a:xfrm flipV="1">
              <a:off x="3268363" y="2469902"/>
              <a:ext cx="4475010" cy="2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1206669" y="2110519"/>
            <a:ext cx="2528126" cy="1694456"/>
            <a:chOff x="1178300" y="754770"/>
            <a:chExt cx="2528126" cy="1694456"/>
          </a:xfrm>
        </p:grpSpPr>
        <p:sp>
          <p:nvSpPr>
            <p:cNvPr id="42" name="Cube 41"/>
            <p:cNvSpPr/>
            <p:nvPr/>
          </p:nvSpPr>
          <p:spPr>
            <a:xfrm>
              <a:off x="1226462" y="754770"/>
              <a:ext cx="2479964" cy="1551710"/>
            </a:xfrm>
            <a:prstGeom prst="cube">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2964874" y="1864451"/>
              <a:ext cx="415637" cy="584775"/>
            </a:xfrm>
            <a:prstGeom prst="rect">
              <a:avLst/>
            </a:prstGeom>
            <a:noFill/>
          </p:spPr>
          <p:txBody>
            <a:bodyPr wrap="square" rtlCol="0">
              <a:spAutoFit/>
            </a:bodyPr>
            <a:lstStyle/>
            <a:p>
              <a:r>
                <a:rPr lang="en-US" sz="3200" b="1" dirty="0" smtClean="0"/>
                <a:t>C</a:t>
              </a:r>
              <a:endParaRPr lang="en-US" sz="3200" b="1" dirty="0"/>
            </a:p>
          </p:txBody>
        </p:sp>
        <p:sp>
          <p:nvSpPr>
            <p:cNvPr id="44" name="TextBox 43"/>
            <p:cNvSpPr txBox="1"/>
            <p:nvPr/>
          </p:nvSpPr>
          <p:spPr>
            <a:xfrm>
              <a:off x="1178300" y="1820905"/>
              <a:ext cx="415637" cy="584775"/>
            </a:xfrm>
            <a:prstGeom prst="rect">
              <a:avLst/>
            </a:prstGeom>
            <a:noFill/>
          </p:spPr>
          <p:txBody>
            <a:bodyPr wrap="square" rtlCol="0">
              <a:spAutoFit/>
            </a:bodyPr>
            <a:lstStyle/>
            <a:p>
              <a:r>
                <a:rPr lang="en-US" sz="3200" b="1" dirty="0" smtClean="0"/>
                <a:t>A</a:t>
              </a:r>
              <a:endParaRPr lang="en-US" sz="3200" b="1" dirty="0"/>
            </a:p>
          </p:txBody>
        </p:sp>
      </p:grpSp>
      <p:pic>
        <p:nvPicPr>
          <p:cNvPr id="5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510" y="1759533"/>
            <a:ext cx="939944" cy="1884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4" name="Group 53"/>
          <p:cNvGrpSpPr/>
          <p:nvPr/>
        </p:nvGrpSpPr>
        <p:grpSpPr>
          <a:xfrm>
            <a:off x="1819179" y="4691427"/>
            <a:ext cx="6165273" cy="1446550"/>
            <a:chOff x="2137736" y="3908110"/>
            <a:chExt cx="6165273" cy="1446550"/>
          </a:xfrm>
        </p:grpSpPr>
        <p:pic>
          <p:nvPicPr>
            <p:cNvPr id="55" name="Picture 2" descr="C:\Users\DOEL\Desktop\kp[[.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5102" y="4029399"/>
              <a:ext cx="1314637" cy="1238998"/>
            </a:xfrm>
            <a:prstGeom prst="rect">
              <a:avLst/>
            </a:prstGeom>
            <a:noFill/>
            <a:extLst>
              <a:ext uri="{909E8E84-426E-40DD-AFC4-6F175D3DCCD1}">
                <a14:hiddenFill xmlns:a14="http://schemas.microsoft.com/office/drawing/2010/main">
                  <a:solidFill>
                    <a:srgbClr val="FFFFFF"/>
                  </a:solidFill>
                </a14:hiddenFill>
              </a:ext>
            </a:extLst>
          </p:spPr>
        </p:pic>
        <p:sp>
          <p:nvSpPr>
            <p:cNvPr id="56" name="Rectangle 55"/>
            <p:cNvSpPr/>
            <p:nvPr/>
          </p:nvSpPr>
          <p:spPr>
            <a:xfrm>
              <a:off x="2137736" y="3908110"/>
              <a:ext cx="6165273" cy="1446550"/>
            </a:xfrm>
            <a:prstGeom prst="rect">
              <a:avLst/>
            </a:prstGeom>
            <a:solidFill>
              <a:srgbClr val="00B0F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3">
              <a:schemeClr val="lt1"/>
            </a:lnRef>
            <a:fillRef idx="1">
              <a:schemeClr val="accent3"/>
            </a:fillRef>
            <a:effectRef idx="1">
              <a:schemeClr val="accent3"/>
            </a:effectRef>
            <a:fontRef idx="minor">
              <a:schemeClr val="lt1"/>
            </a:fontRef>
          </p:style>
          <p:txBody>
            <a:bodyPr wrap="square">
              <a:spAutoFit/>
            </a:bodyPr>
            <a:lstStyle/>
            <a:p>
              <a:r>
                <a:rPr lang="bn-BD" sz="4400" b="1" dirty="0" smtClean="0">
                  <a:solidFill>
                    <a:schemeClr val="tx1"/>
                  </a:solidFill>
                  <a:latin typeface="NikoshBAN" pitchFamily="2" charset="0"/>
                  <a:cs typeface="NikoshBAN" pitchFamily="2" charset="0"/>
                  <a:sym typeface="Wingdings"/>
                </a:rPr>
                <a:t>বস্তুর এ গতিকে ‘কোন গতি’ বলা যেতে পারে?</a:t>
              </a:r>
              <a:endParaRPr lang="en-US" sz="4400" dirty="0">
                <a:solidFill>
                  <a:schemeClr val="tx1"/>
                </a:solidFill>
              </a:endParaRPr>
            </a:p>
          </p:txBody>
        </p:sp>
      </p:grpSp>
      <p:sp>
        <p:nvSpPr>
          <p:cNvPr id="59" name="Rectangle 58"/>
          <p:cNvSpPr/>
          <p:nvPr/>
        </p:nvSpPr>
        <p:spPr>
          <a:xfrm>
            <a:off x="3602389" y="499874"/>
            <a:ext cx="2396837"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bn-BD" sz="4800" b="1" dirty="0" smtClean="0">
                <a:solidFill>
                  <a:schemeClr val="tx1"/>
                </a:solidFill>
                <a:latin typeface="NikoshBAN" pitchFamily="2" charset="0"/>
                <a:cs typeface="NikoshBAN" pitchFamily="2" charset="0"/>
                <a:sym typeface="Wingdings"/>
              </a:rPr>
              <a:t>চলন গতি</a:t>
            </a:r>
            <a:r>
              <a:rPr lang="bn-BD" sz="4800" b="1" dirty="0" smtClean="0">
                <a:solidFill>
                  <a:schemeClr val="tx1"/>
                </a:solidFill>
                <a:latin typeface="NikoshBAN" pitchFamily="2" charset="0"/>
                <a:cs typeface="NikoshBAN" pitchFamily="2" charset="0"/>
              </a:rPr>
              <a:t> </a:t>
            </a:r>
            <a:endParaRPr lang="en-US" sz="4800" dirty="0">
              <a:solidFill>
                <a:schemeClr val="tx1"/>
              </a:solidFill>
            </a:endParaRPr>
          </a:p>
        </p:txBody>
      </p:sp>
      <p:sp>
        <p:nvSpPr>
          <p:cNvPr id="23" name="TextBox 22"/>
          <p:cNvSpPr txBox="1"/>
          <p:nvPr/>
        </p:nvSpPr>
        <p:spPr>
          <a:xfrm>
            <a:off x="598552" y="4624095"/>
            <a:ext cx="7881257" cy="1815882"/>
          </a:xfrm>
          <a:prstGeom prst="rect">
            <a:avLst/>
          </a:prstGeom>
          <a:solidFill>
            <a:schemeClr val="accent3">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just"/>
            <a:r>
              <a:rPr lang="bn-BD" sz="2800" dirty="0" smtClean="0">
                <a:latin typeface="NikoshBAN" pitchFamily="2" charset="0"/>
                <a:cs typeface="NikoshBAN" pitchFamily="2" charset="0"/>
              </a:rPr>
              <a:t>মনেকরি, একজন লোক একটা বাক্স কাঠের মেঝের উপর দিয়ে ঠেলে নিয়ে যাচ্ছে। পুরো বাক্স </a:t>
            </a:r>
            <a:r>
              <a:rPr lang="en-US" sz="2800" dirty="0" smtClean="0">
                <a:latin typeface="Mongolian Baiti" pitchFamily="66" charset="0"/>
                <a:cs typeface="Mongolian Baiti" pitchFamily="66" charset="0"/>
              </a:rPr>
              <a:t>A </a:t>
            </a:r>
            <a:r>
              <a:rPr lang="bn-BD" sz="2800" dirty="0" smtClean="0">
                <a:latin typeface="NikoshBAN" pitchFamily="2" charset="0"/>
                <a:cs typeface="NikoshBAN" pitchFamily="2" charset="0"/>
              </a:rPr>
              <a:t>থেকে </a:t>
            </a:r>
            <a:r>
              <a:rPr lang="en-US" sz="2800" dirty="0" smtClean="0">
                <a:latin typeface="Mongolian Baiti" pitchFamily="66" charset="0"/>
                <a:cs typeface="Mongolian Baiti" pitchFamily="66" charset="0"/>
              </a:rPr>
              <a:t>B </a:t>
            </a:r>
            <a:r>
              <a:rPr lang="bn-BD" sz="2800" dirty="0" smtClean="0">
                <a:latin typeface="NikoshBAN" pitchFamily="2" charset="0"/>
                <a:cs typeface="NikoshBAN" pitchFamily="2" charset="0"/>
              </a:rPr>
              <a:t>তে সরে গেছে এবং বাক্সের উপরকার</a:t>
            </a:r>
            <a:r>
              <a:rPr lang="en-US" sz="2800" dirty="0" smtClean="0">
                <a:latin typeface="NikoshBAN" pitchFamily="2" charset="0"/>
                <a:cs typeface="NikoshBAN" pitchFamily="2" charset="0"/>
              </a:rPr>
              <a:t> C</a:t>
            </a:r>
            <a:r>
              <a:rPr lang="bn-BD" sz="2800" dirty="0" smtClean="0">
                <a:latin typeface="NikoshBAN" pitchFamily="2" charset="0"/>
                <a:cs typeface="NikoshBAN" pitchFamily="2" charset="0"/>
              </a:rPr>
              <a:t> বিন্দু চলে গেছে</a:t>
            </a:r>
            <a:r>
              <a:rPr lang="en-US" sz="2800" dirty="0" smtClean="0">
                <a:latin typeface="NikoshBAN" pitchFamily="2" charset="0"/>
                <a:cs typeface="NikoshBAN" pitchFamily="2" charset="0"/>
              </a:rPr>
              <a:t> D</a:t>
            </a:r>
            <a:r>
              <a:rPr lang="bn-BD" sz="2800" dirty="0" smtClean="0">
                <a:latin typeface="NikoshBAN" pitchFamily="2" charset="0"/>
                <a:cs typeface="NikoshBAN" pitchFamily="2" charset="0"/>
              </a:rPr>
              <a:t> বিন্দুর উপর।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এর সকল বিন্দু একই মাপ বরাবর একই দূরত্ব </a:t>
            </a:r>
            <a:r>
              <a:rPr lang="en-US" sz="2800" dirty="0" smtClean="0">
                <a:latin typeface="Mongolian Baiti" pitchFamily="66" charset="0"/>
                <a:cs typeface="Mongolian Baiti" pitchFamily="66" charset="0"/>
              </a:rPr>
              <a:t>CD</a:t>
            </a:r>
            <a:r>
              <a:rPr lang="bn-BD" sz="2800" dirty="0" smtClean="0">
                <a:latin typeface="NikoshBAN" pitchFamily="2" charset="0"/>
                <a:cs typeface="NikoshBAN" pitchFamily="2" charset="0"/>
              </a:rPr>
              <a:t> পরিমাণ সরে গেছে। এটি হলো চলন গতির উদাহরণ।</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73710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4.44444E-6 -2.59259E-6 L 0.48768 -0.00208 " pathEditMode="relative" rAng="0" ptsTypes="AA">
                                      <p:cBhvr>
                                        <p:cTn id="6" dur="2000" fill="hold"/>
                                        <p:tgtEl>
                                          <p:spTgt spid="53"/>
                                        </p:tgtEl>
                                        <p:attrNameLst>
                                          <p:attrName>ppt_x</p:attrName>
                                          <p:attrName>ppt_y</p:attrName>
                                        </p:attrNameLst>
                                      </p:cBhvr>
                                      <p:rCtr x="24375" y="-116"/>
                                    </p:animMotion>
                                  </p:childTnLst>
                                </p:cTn>
                              </p:par>
                              <p:par>
                                <p:cTn id="7" presetID="63" presetClass="path" presetSubtype="0" accel="50000" decel="50000" fill="hold" nodeType="withEffect">
                                  <p:stCondLst>
                                    <p:cond delay="0"/>
                                  </p:stCondLst>
                                  <p:childTnLst>
                                    <p:animMotion origin="layout" path="M 3.61111E-6 -1.11111E-6 L 0.4743 0.00185 " pathEditMode="relative" rAng="0" ptsTypes="AA">
                                      <p:cBhvr>
                                        <p:cTn id="8" dur="2000" fill="hold"/>
                                        <p:tgtEl>
                                          <p:spTgt spid="41"/>
                                        </p:tgtEl>
                                        <p:attrNameLst>
                                          <p:attrName>ppt_x</p:attrName>
                                          <p:attrName>ppt_y</p:attrName>
                                        </p:attrNameLst>
                                      </p:cBhvr>
                                      <p:rCtr x="23715" y="93"/>
                                    </p:animMotion>
                                  </p:childTnLst>
                                </p:cTn>
                              </p:par>
                            </p:childTnLst>
                          </p:cTn>
                        </p:par>
                        <p:par>
                          <p:cTn id="9" fill="hold">
                            <p:stCondLst>
                              <p:cond delay="2000"/>
                            </p:stCondLst>
                            <p:childTnLst>
                              <p:par>
                                <p:cTn id="10" presetID="55" presetClass="exit" presetSubtype="0" fill="hold" nodeType="afterEffect">
                                  <p:stCondLst>
                                    <p:cond delay="0"/>
                                  </p:stCondLst>
                                  <p:childTnLst>
                                    <p:anim calcmode="lin" valueType="num">
                                      <p:cBhvr>
                                        <p:cTn id="11" dur="1000"/>
                                        <p:tgtEl>
                                          <p:spTgt spid="53"/>
                                        </p:tgtEl>
                                        <p:attrNameLst>
                                          <p:attrName>ppt_w</p:attrName>
                                        </p:attrNameLst>
                                      </p:cBhvr>
                                      <p:tavLst>
                                        <p:tav tm="0">
                                          <p:val>
                                            <p:strVal val="ppt_w"/>
                                          </p:val>
                                        </p:tav>
                                        <p:tav tm="100000">
                                          <p:val>
                                            <p:strVal val="ppt_w*0.70"/>
                                          </p:val>
                                        </p:tav>
                                      </p:tavLst>
                                    </p:anim>
                                    <p:anim calcmode="lin" valueType="num">
                                      <p:cBhvr>
                                        <p:cTn id="12" dur="1000"/>
                                        <p:tgtEl>
                                          <p:spTgt spid="53"/>
                                        </p:tgtEl>
                                        <p:attrNameLst>
                                          <p:attrName>ppt_h</p:attrName>
                                        </p:attrNameLst>
                                      </p:cBhvr>
                                      <p:tavLst>
                                        <p:tav tm="0">
                                          <p:val>
                                            <p:strVal val="ppt_h"/>
                                          </p:val>
                                        </p:tav>
                                        <p:tav tm="100000">
                                          <p:val>
                                            <p:strVal val="ppt_h"/>
                                          </p:val>
                                        </p:tav>
                                      </p:tavLst>
                                    </p:anim>
                                    <p:animEffect transition="out" filter="fade">
                                      <p:cBhvr>
                                        <p:cTn id="13" dur="1000"/>
                                        <p:tgtEl>
                                          <p:spTgt spid="53"/>
                                        </p:tgtEl>
                                      </p:cBhvr>
                                    </p:animEffect>
                                    <p:set>
                                      <p:cBhvr>
                                        <p:cTn id="14" dur="1" fill="hold">
                                          <p:stCondLst>
                                            <p:cond delay="999"/>
                                          </p:stCondLst>
                                        </p:cTn>
                                        <p:tgtEl>
                                          <p:spTgt spid="5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0-#ppt_w/2"/>
                                          </p:val>
                                        </p:tav>
                                        <p:tav tm="100000">
                                          <p:val>
                                            <p:strVal val="#ppt_x"/>
                                          </p:val>
                                        </p:tav>
                                      </p:tavLst>
                                    </p:anim>
                                    <p:anim calcmode="lin" valueType="num">
                                      <p:cBhvr additive="base">
                                        <p:cTn id="20"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xit" presetSubtype="0" fill="hold" nodeType="clickEffect">
                                  <p:stCondLst>
                                    <p:cond delay="0"/>
                                  </p:stCondLst>
                                  <p:childTnLst>
                                    <p:animEffect transition="out" filter="dissolve">
                                      <p:cBhvr>
                                        <p:cTn id="24" dur="1000"/>
                                        <p:tgtEl>
                                          <p:spTgt spid="54"/>
                                        </p:tgtEl>
                                      </p:cBhvr>
                                    </p:animEffect>
                                    <p:set>
                                      <p:cBhvr>
                                        <p:cTn id="25" dur="1" fill="hold">
                                          <p:stCondLst>
                                            <p:cond delay="999"/>
                                          </p:stCondLst>
                                        </p:cTn>
                                        <p:tgtEl>
                                          <p:spTgt spid="54"/>
                                        </p:tgtEl>
                                        <p:attrNameLst>
                                          <p:attrName>style.visibility</p:attrName>
                                        </p:attrNameLst>
                                      </p:cBhvr>
                                      <p:to>
                                        <p:strVal val="hidden"/>
                                      </p:to>
                                    </p:set>
                                  </p:childTnLst>
                                </p:cTn>
                              </p:par>
                            </p:childTnLst>
                          </p:cTn>
                        </p:par>
                        <p:par>
                          <p:cTn id="26" fill="hold">
                            <p:stCondLst>
                              <p:cond delay="1000"/>
                            </p:stCondLst>
                            <p:childTnLst>
                              <p:par>
                                <p:cTn id="27" presetID="2" presetClass="entr" presetSubtype="4" fill="hold" grpId="0" nodeType="afterEffect">
                                  <p:stCondLst>
                                    <p:cond delay="0"/>
                                  </p:stCondLst>
                                  <p:childTnLst>
                                    <p:set>
                                      <p:cBhvr>
                                        <p:cTn id="28" dur="1" fill="hold">
                                          <p:stCondLst>
                                            <p:cond delay="0"/>
                                          </p:stCondLst>
                                        </p:cTn>
                                        <p:tgtEl>
                                          <p:spTgt spid="59"/>
                                        </p:tgtEl>
                                        <p:attrNameLst>
                                          <p:attrName>style.visibility</p:attrName>
                                        </p:attrNameLst>
                                      </p:cBhvr>
                                      <p:to>
                                        <p:strVal val="visible"/>
                                      </p:to>
                                    </p:set>
                                    <p:anim calcmode="lin" valueType="num">
                                      <p:cBhvr additive="base">
                                        <p:cTn id="29" dur="1000" fill="hold"/>
                                        <p:tgtEl>
                                          <p:spTgt spid="59"/>
                                        </p:tgtEl>
                                        <p:attrNameLst>
                                          <p:attrName>ppt_x</p:attrName>
                                        </p:attrNameLst>
                                      </p:cBhvr>
                                      <p:tavLst>
                                        <p:tav tm="0">
                                          <p:val>
                                            <p:strVal val="#ppt_x"/>
                                          </p:val>
                                        </p:tav>
                                        <p:tav tm="100000">
                                          <p:val>
                                            <p:strVal val="#ppt_x"/>
                                          </p:val>
                                        </p:tav>
                                      </p:tavLst>
                                    </p:anim>
                                    <p:anim calcmode="lin" valueType="num">
                                      <p:cBhvr additive="base">
                                        <p:cTn id="30" dur="10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0-#ppt_w/2"/>
                                          </p:val>
                                        </p:tav>
                                        <p:tav tm="100000">
                                          <p:val>
                                            <p:strVal val="#ppt_x"/>
                                          </p:val>
                                        </p:tav>
                                      </p:tavLst>
                                    </p:anim>
                                    <p:anim calcmode="lin" valueType="num">
                                      <p:cBhvr additive="base">
                                        <p:cTn id="36"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rot="1011196">
            <a:off x="-149217" y="886690"/>
            <a:ext cx="1129148" cy="1004454"/>
            <a:chOff x="9857510" y="1801091"/>
            <a:chExt cx="1129148" cy="1004454"/>
          </a:xfrm>
        </p:grpSpPr>
        <p:sp>
          <p:nvSpPr>
            <p:cNvPr id="13" name="Down Arrow 12"/>
            <p:cNvSpPr/>
            <p:nvPr/>
          </p:nvSpPr>
          <p:spPr>
            <a:xfrm rot="16200000">
              <a:off x="9919857" y="1738744"/>
              <a:ext cx="1004454" cy="1129148"/>
            </a:xfrm>
            <a:prstGeom prst="downArrow">
              <a:avLst>
                <a:gd name="adj1" fmla="val 69251"/>
                <a:gd name="adj2" fmla="val 50000"/>
              </a:avLst>
            </a:prstGeom>
            <a:solidFill>
              <a:srgbClr val="FF00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993201" y="1955857"/>
              <a:ext cx="678391" cy="707886"/>
            </a:xfrm>
            <a:prstGeom prst="rect">
              <a:avLst/>
            </a:prstGeom>
          </p:spPr>
          <p:txBody>
            <a:bodyPr wrap="none">
              <a:spAutoFit/>
            </a:bodyPr>
            <a:lstStyle/>
            <a:p>
              <a:r>
                <a:rPr lang="bn-BD" sz="4000" b="1" dirty="0">
                  <a:solidFill>
                    <a:schemeClr val="bg1"/>
                  </a:solidFill>
                  <a:latin typeface="NikoshBAN" pitchFamily="2" charset="0"/>
                  <a:cs typeface="NikoshBAN" pitchFamily="2" charset="0"/>
                </a:rPr>
                <a:t>বল</a:t>
              </a:r>
              <a:endParaRPr lang="en-US" sz="4000" b="1" dirty="0">
                <a:solidFill>
                  <a:schemeClr val="bg1"/>
                </a:solidFill>
              </a:endParaRPr>
            </a:p>
          </p:txBody>
        </p:sp>
      </p:grpSp>
      <p:grpSp>
        <p:nvGrpSpPr>
          <p:cNvPr id="32" name="Group 31"/>
          <p:cNvGrpSpPr/>
          <p:nvPr/>
        </p:nvGrpSpPr>
        <p:grpSpPr>
          <a:xfrm>
            <a:off x="927605" y="1512461"/>
            <a:ext cx="7779657" cy="3469183"/>
            <a:chOff x="609599" y="3258191"/>
            <a:chExt cx="7779657" cy="3469183"/>
          </a:xfrm>
        </p:grpSpPr>
        <p:grpSp>
          <p:nvGrpSpPr>
            <p:cNvPr id="33" name="Group 32"/>
            <p:cNvGrpSpPr/>
            <p:nvPr/>
          </p:nvGrpSpPr>
          <p:grpSpPr>
            <a:xfrm>
              <a:off x="609599" y="3258191"/>
              <a:ext cx="7779657" cy="3026495"/>
              <a:chOff x="609599" y="3258191"/>
              <a:chExt cx="7779657" cy="3026495"/>
            </a:xfrm>
          </p:grpSpPr>
          <p:sp>
            <p:nvSpPr>
              <p:cNvPr id="36" name="Right Triangle 35"/>
              <p:cNvSpPr/>
              <p:nvPr/>
            </p:nvSpPr>
            <p:spPr bwMode="auto">
              <a:xfrm>
                <a:off x="609599" y="3810000"/>
                <a:ext cx="7779657" cy="2474686"/>
              </a:xfrm>
              <a:prstGeom prst="rtTriangle">
                <a:avLst/>
              </a:prstGeom>
              <a:pattFill prst="horzBrick">
                <a:fgClr>
                  <a:srgbClr val="FFC000"/>
                </a:fgClr>
                <a:bgClr>
                  <a:schemeClr val="bg1"/>
                </a:bgClr>
              </a:pattFill>
              <a:ln>
                <a:headEnd type="none" w="sm" len="sm"/>
                <a:tailEnd type="none" w="sm" len="sm"/>
              </a:ln>
              <a:scene3d>
                <a:camera prst="obliqueTopLeft"/>
                <a:lightRig rig="threePt" dir="t"/>
              </a:scene3d>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400" b="1" i="0" u="none" strike="noStrike" cap="none" normalizeH="0" baseline="0" smtClean="0">
                  <a:ln>
                    <a:noFill/>
                  </a:ln>
                  <a:solidFill>
                    <a:schemeClr val="tx1"/>
                  </a:solidFill>
                  <a:effectLst/>
                  <a:latin typeface="Times New Roman" pitchFamily="18" charset="0"/>
                </a:endParaRPr>
              </a:p>
            </p:txBody>
          </p:sp>
          <p:sp>
            <p:nvSpPr>
              <p:cNvPr id="37" name="Cube 36"/>
              <p:cNvSpPr/>
              <p:nvPr/>
            </p:nvSpPr>
            <p:spPr>
              <a:xfrm rot="1061945">
                <a:off x="707678" y="3258191"/>
                <a:ext cx="1601613" cy="803563"/>
              </a:xfrm>
              <a:prstGeom prst="cube">
                <a:avLst/>
              </a:prstGeom>
              <a:noFill/>
              <a:ln>
                <a:solidFill>
                  <a:schemeClr val="bg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1"/>
                  </a:solidFill>
                </a:endParaRPr>
              </a:p>
            </p:txBody>
          </p:sp>
        </p:grpSp>
        <p:sp>
          <p:nvSpPr>
            <p:cNvPr id="34" name="TextBox 33"/>
            <p:cNvSpPr txBox="1"/>
            <p:nvPr/>
          </p:nvSpPr>
          <p:spPr>
            <a:xfrm>
              <a:off x="899885" y="3889831"/>
              <a:ext cx="508000" cy="523220"/>
            </a:xfrm>
            <a:prstGeom prst="rect">
              <a:avLst/>
            </a:prstGeom>
            <a:noFill/>
          </p:spPr>
          <p:txBody>
            <a:bodyPr wrap="square" rtlCol="0">
              <a:spAutoFit/>
            </a:bodyPr>
            <a:lstStyle/>
            <a:p>
              <a:r>
                <a:rPr lang="en-US" sz="2800" b="1" dirty="0"/>
                <a:t>A</a:t>
              </a:r>
            </a:p>
          </p:txBody>
        </p:sp>
        <p:sp>
          <p:nvSpPr>
            <p:cNvPr id="35" name="TextBox 34"/>
            <p:cNvSpPr txBox="1"/>
            <p:nvPr/>
          </p:nvSpPr>
          <p:spPr>
            <a:xfrm>
              <a:off x="7474855" y="6204154"/>
              <a:ext cx="508000" cy="523220"/>
            </a:xfrm>
            <a:prstGeom prst="rect">
              <a:avLst/>
            </a:prstGeom>
            <a:noFill/>
          </p:spPr>
          <p:txBody>
            <a:bodyPr wrap="square" rtlCol="0">
              <a:spAutoFit/>
            </a:bodyPr>
            <a:lstStyle/>
            <a:p>
              <a:r>
                <a:rPr lang="en-US" sz="2800" b="1" dirty="0" smtClean="0"/>
                <a:t>B</a:t>
              </a:r>
              <a:endParaRPr lang="en-US" sz="2800" b="1" dirty="0"/>
            </a:p>
          </p:txBody>
        </p:sp>
      </p:grpSp>
      <p:grpSp>
        <p:nvGrpSpPr>
          <p:cNvPr id="38" name="Group 37"/>
          <p:cNvGrpSpPr/>
          <p:nvPr/>
        </p:nvGrpSpPr>
        <p:grpSpPr>
          <a:xfrm rot="1037058">
            <a:off x="1052477" y="1346382"/>
            <a:ext cx="1601613" cy="983669"/>
            <a:chOff x="831271" y="1745676"/>
            <a:chExt cx="1601613" cy="983669"/>
          </a:xfrm>
        </p:grpSpPr>
        <p:sp>
          <p:nvSpPr>
            <p:cNvPr id="39" name="Cube 38"/>
            <p:cNvSpPr/>
            <p:nvPr/>
          </p:nvSpPr>
          <p:spPr>
            <a:xfrm>
              <a:off x="831271" y="1925782"/>
              <a:ext cx="1601613" cy="803563"/>
            </a:xfrm>
            <a:prstGeom prst="cub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1"/>
                </a:solidFill>
              </a:endParaRPr>
            </a:p>
          </p:txBody>
        </p:sp>
        <p:sp>
          <p:nvSpPr>
            <p:cNvPr id="40" name="TextBox 39"/>
            <p:cNvSpPr txBox="1"/>
            <p:nvPr/>
          </p:nvSpPr>
          <p:spPr>
            <a:xfrm>
              <a:off x="928255" y="2147456"/>
              <a:ext cx="1219200" cy="523220"/>
            </a:xfrm>
            <a:prstGeom prst="rect">
              <a:avLst/>
            </a:prstGeom>
            <a:noFill/>
          </p:spPr>
          <p:txBody>
            <a:bodyPr wrap="square" rtlCol="0">
              <a:spAutoFit/>
            </a:bodyPr>
            <a:lstStyle/>
            <a:p>
              <a:r>
                <a:rPr lang="en-US" sz="2800" dirty="0" smtClean="0">
                  <a:solidFill>
                    <a:schemeClr val="bg2">
                      <a:lumMod val="25000"/>
                    </a:schemeClr>
                  </a:solidFill>
                  <a:latin typeface="Copperplate Gothic Bold" pitchFamily="34" charset="0"/>
                </a:rPr>
                <a:t>NBM</a:t>
              </a:r>
              <a:endParaRPr lang="en-US" sz="2800" dirty="0">
                <a:solidFill>
                  <a:schemeClr val="bg2">
                    <a:lumMod val="25000"/>
                  </a:schemeClr>
                </a:solidFill>
                <a:latin typeface="Copperplate Gothic Bold" pitchFamily="34" charset="0"/>
              </a:endParaRPr>
            </a:p>
          </p:txBody>
        </p:sp>
        <p:sp>
          <p:nvSpPr>
            <p:cNvPr id="41" name="TextBox 40"/>
            <p:cNvSpPr txBox="1"/>
            <p:nvPr/>
          </p:nvSpPr>
          <p:spPr>
            <a:xfrm rot="21112767">
              <a:off x="997527" y="1745676"/>
              <a:ext cx="1219200" cy="523220"/>
            </a:xfrm>
            <a:prstGeom prst="rect">
              <a:avLst/>
            </a:prstGeom>
            <a:noFill/>
            <a:scene3d>
              <a:camera prst="isometricOffAxis2Top"/>
              <a:lightRig rig="threePt" dir="t"/>
            </a:scene3d>
          </p:spPr>
          <p:txBody>
            <a:bodyPr wrap="square" rtlCol="0">
              <a:spAutoFit/>
            </a:bodyPr>
            <a:lstStyle/>
            <a:p>
              <a:r>
                <a:rPr lang="en-US" sz="2800" dirty="0" smtClean="0">
                  <a:solidFill>
                    <a:schemeClr val="bg2">
                      <a:lumMod val="25000"/>
                    </a:schemeClr>
                  </a:solidFill>
                  <a:latin typeface="Copperplate Gothic Bold" pitchFamily="34" charset="0"/>
                </a:rPr>
                <a:t>NBM</a:t>
              </a:r>
              <a:endParaRPr lang="en-US" sz="2800" dirty="0">
                <a:solidFill>
                  <a:schemeClr val="bg2">
                    <a:lumMod val="25000"/>
                  </a:schemeClr>
                </a:solidFill>
                <a:latin typeface="Copperplate Gothic Bold" pitchFamily="34" charset="0"/>
              </a:endParaRPr>
            </a:p>
          </p:txBody>
        </p:sp>
      </p:grpSp>
      <p:sp>
        <p:nvSpPr>
          <p:cNvPr id="42" name="TextBox 41"/>
          <p:cNvSpPr txBox="1"/>
          <p:nvPr/>
        </p:nvSpPr>
        <p:spPr>
          <a:xfrm>
            <a:off x="804229" y="4927786"/>
            <a:ext cx="7881257" cy="1569660"/>
          </a:xfrm>
          <a:prstGeom prst="rect">
            <a:avLst/>
          </a:prstGeom>
          <a:solidFill>
            <a:schemeClr val="accent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just"/>
            <a:r>
              <a:rPr lang="bn-BD" sz="3200" dirty="0" smtClean="0">
                <a:latin typeface="NikoshBAN" pitchFamily="2" charset="0"/>
                <a:cs typeface="NikoshBAN" pitchFamily="2" charset="0"/>
              </a:rPr>
              <a:t>এখানে,</a:t>
            </a:r>
            <a:r>
              <a:rPr lang="en-US" sz="3200" dirty="0">
                <a:latin typeface="Mongolian Baiti" pitchFamily="66" charset="0"/>
                <a:cs typeface="Mongolian Baiti" pitchFamily="66" charset="0"/>
              </a:rPr>
              <a:t> A</a:t>
            </a:r>
            <a:r>
              <a:rPr lang="bn-BD" sz="3200" dirty="0" smtClean="0">
                <a:latin typeface="NikoshBAN" pitchFamily="2" charset="0"/>
                <a:cs typeface="NikoshBAN" pitchFamily="2" charset="0"/>
              </a:rPr>
              <a:t> বিন্দুতে অবস্থানরত একটি ইটের উপর বল প্রয়োগ করায় এটি মসৃন ঢালু তলের উপর দিয়ে </a:t>
            </a:r>
            <a:r>
              <a:rPr lang="en-US" sz="3200" dirty="0">
                <a:latin typeface="Mongolian Baiti" pitchFamily="66" charset="0"/>
                <a:cs typeface="Mongolian Baiti" pitchFamily="66" charset="0"/>
              </a:rPr>
              <a:t>B </a:t>
            </a:r>
            <a:r>
              <a:rPr lang="bn-BD" sz="3200" dirty="0" smtClean="0">
                <a:latin typeface="NikoshBAN" pitchFamily="2" charset="0"/>
                <a:cs typeface="NikoshBAN" pitchFamily="2" charset="0"/>
              </a:rPr>
              <a:t>বিন্দুতে চলে এসেছে। এটিও একটি চলন গতির উদাহরণ।</a:t>
            </a:r>
            <a:endParaRPr lang="en-US" sz="3200" dirty="0">
              <a:latin typeface="NikoshBAN" pitchFamily="2" charset="0"/>
              <a:cs typeface="NikoshBAN" pitchFamily="2" charset="0"/>
            </a:endParaRPr>
          </a:p>
        </p:txBody>
      </p:sp>
      <p:grpSp>
        <p:nvGrpSpPr>
          <p:cNvPr id="43" name="Group 42"/>
          <p:cNvGrpSpPr/>
          <p:nvPr/>
        </p:nvGrpSpPr>
        <p:grpSpPr>
          <a:xfrm>
            <a:off x="3034150" y="574540"/>
            <a:ext cx="4073239" cy="1036722"/>
            <a:chOff x="5694218" y="1180005"/>
            <a:chExt cx="2064327" cy="1036722"/>
          </a:xfrm>
        </p:grpSpPr>
        <p:sp>
          <p:nvSpPr>
            <p:cNvPr id="44" name="Down Arrow Callout 43"/>
            <p:cNvSpPr/>
            <p:nvPr/>
          </p:nvSpPr>
          <p:spPr>
            <a:xfrm>
              <a:off x="5694218" y="1205345"/>
              <a:ext cx="2064327" cy="1011382"/>
            </a:xfrm>
            <a:prstGeom prst="downArrowCallou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881840" y="1180005"/>
              <a:ext cx="1774941" cy="707886"/>
            </a:xfrm>
            <a:prstGeom prst="rect">
              <a:avLst/>
            </a:prstGeom>
          </p:spPr>
          <p:txBody>
            <a:bodyPr wrap="square">
              <a:spAutoFit/>
            </a:bodyPr>
            <a:lstStyle/>
            <a:p>
              <a:r>
                <a:rPr lang="bn-BD" sz="4000" b="1" dirty="0">
                  <a:latin typeface="NikoshBAN" pitchFamily="2" charset="0"/>
                  <a:cs typeface="NikoshBAN" pitchFamily="2" charset="0"/>
                </a:rPr>
                <a:t>চলন </a:t>
              </a:r>
              <a:r>
                <a:rPr lang="bn-BD" sz="4000" b="1" dirty="0" smtClean="0">
                  <a:latin typeface="NikoshBAN" pitchFamily="2" charset="0"/>
                  <a:cs typeface="NikoshBAN" pitchFamily="2" charset="0"/>
                </a:rPr>
                <a:t>গতির উদাহরণ </a:t>
              </a:r>
              <a:endParaRPr lang="en-US" sz="4000" b="1" dirty="0"/>
            </a:p>
          </p:txBody>
        </p:sp>
      </p:grpSp>
    </p:spTree>
    <p:extLst>
      <p:ext uri="{BB962C8B-B14F-4D97-AF65-F5344CB8AC3E}">
        <p14:creationId xmlns:p14="http://schemas.microsoft.com/office/powerpoint/2010/main" val="23219682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61111E-6 3.33333E-6 L 0.06198 0.0324 " pathEditMode="relative" rAng="0" ptsTypes="AA">
                                      <p:cBhvr>
                                        <p:cTn id="6" dur="1000" fill="hold"/>
                                        <p:tgtEl>
                                          <p:spTgt spid="15"/>
                                        </p:tgtEl>
                                        <p:attrNameLst>
                                          <p:attrName>ppt_x</p:attrName>
                                          <p:attrName>ppt_y</p:attrName>
                                        </p:attrNameLst>
                                      </p:cBhvr>
                                      <p:rCtr x="3090" y="1620"/>
                                    </p:animMotion>
                                  </p:childTnLst>
                                </p:cTn>
                              </p:par>
                            </p:childTnLst>
                          </p:cTn>
                        </p:par>
                        <p:par>
                          <p:cTn id="7" fill="hold">
                            <p:stCondLst>
                              <p:cond delay="1000"/>
                            </p:stCondLst>
                            <p:childTnLst>
                              <p:par>
                                <p:cTn id="8" presetID="63" presetClass="path" presetSubtype="0" accel="50000" decel="50000" fill="hold" nodeType="afterEffect">
                                  <p:stCondLst>
                                    <p:cond delay="0"/>
                                  </p:stCondLst>
                                  <p:childTnLst>
                                    <p:animMotion origin="layout" path="M -5.55556E-7 -3.64162E-6 L 0.69462 0.30197 " pathEditMode="relative" rAng="0" ptsTypes="AA">
                                      <p:cBhvr>
                                        <p:cTn id="9" dur="3000" fill="hold"/>
                                        <p:tgtEl>
                                          <p:spTgt spid="38"/>
                                        </p:tgtEl>
                                        <p:attrNameLst>
                                          <p:attrName>ppt_x</p:attrName>
                                          <p:attrName>ppt_y</p:attrName>
                                        </p:attrNameLst>
                                      </p:cBhvr>
                                      <p:rCtr x="34722" y="15098"/>
                                    </p:animMotion>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nodeType="clickEffect">
                                  <p:stCondLst>
                                    <p:cond delay="0"/>
                                  </p:stCondLst>
                                  <p:childTnLst>
                                    <p:set>
                                      <p:cBhvr>
                                        <p:cTn id="13" dur="1" fill="hold">
                                          <p:stCondLst>
                                            <p:cond delay="0"/>
                                          </p:stCondLst>
                                        </p:cTn>
                                        <p:tgtEl>
                                          <p:spTgt spid="43"/>
                                        </p:tgtEl>
                                        <p:attrNameLst>
                                          <p:attrName>style.visibility</p:attrName>
                                        </p:attrNameLst>
                                      </p:cBhvr>
                                      <p:to>
                                        <p:strVal val="visible"/>
                                      </p:to>
                                    </p:set>
                                    <p:anim calcmode="lin" valueType="num">
                                      <p:cBhvr additive="base">
                                        <p:cTn id="14" dur="500" fill="hold"/>
                                        <p:tgtEl>
                                          <p:spTgt spid="43"/>
                                        </p:tgtEl>
                                        <p:attrNameLst>
                                          <p:attrName>ppt_x</p:attrName>
                                        </p:attrNameLst>
                                      </p:cBhvr>
                                      <p:tavLst>
                                        <p:tav tm="0">
                                          <p:val>
                                            <p:strVal val="#ppt_x"/>
                                          </p:val>
                                        </p:tav>
                                        <p:tav tm="100000">
                                          <p:val>
                                            <p:strVal val="#ppt_x"/>
                                          </p:val>
                                        </p:tav>
                                      </p:tavLst>
                                    </p:anim>
                                    <p:anim calcmode="lin" valueType="num">
                                      <p:cBhvr additive="base">
                                        <p:cTn id="15"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additive="base">
                                        <p:cTn id="20" dur="500" fill="hold"/>
                                        <p:tgtEl>
                                          <p:spTgt spid="42"/>
                                        </p:tgtEl>
                                        <p:attrNameLst>
                                          <p:attrName>ppt_x</p:attrName>
                                        </p:attrNameLst>
                                      </p:cBhvr>
                                      <p:tavLst>
                                        <p:tav tm="0">
                                          <p:val>
                                            <p:strVal val="0-#ppt_w/2"/>
                                          </p:val>
                                        </p:tav>
                                        <p:tav tm="100000">
                                          <p:val>
                                            <p:strVal val="#ppt_x"/>
                                          </p:val>
                                        </p:tav>
                                      </p:tavLst>
                                    </p:anim>
                                    <p:anim calcmode="lin" valueType="num">
                                      <p:cBhvr additive="base">
                                        <p:cTn id="21"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2082</TotalTime>
  <Words>824</Words>
  <Application>Microsoft Office PowerPoint</Application>
  <PresentationFormat>On-screen Show (4:3)</PresentationFormat>
  <Paragraphs>131</Paragraphs>
  <Slides>23</Slides>
  <Notes>12</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Packager Shell Object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DELL</cp:lastModifiedBy>
  <cp:revision>719</cp:revision>
  <dcterms:created xsi:type="dcterms:W3CDTF">2014-09-19T01:15:52Z</dcterms:created>
  <dcterms:modified xsi:type="dcterms:W3CDTF">2019-11-03T04:33:34Z</dcterms:modified>
</cp:coreProperties>
</file>