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82" r:id="rId2"/>
    <p:sldId id="368" r:id="rId3"/>
    <p:sldId id="365" r:id="rId4"/>
    <p:sldId id="331" r:id="rId5"/>
    <p:sldId id="378" r:id="rId6"/>
    <p:sldId id="371" r:id="rId7"/>
    <p:sldId id="360" r:id="rId8"/>
    <p:sldId id="366" r:id="rId9"/>
    <p:sldId id="376" r:id="rId10"/>
    <p:sldId id="305" r:id="rId11"/>
    <p:sldId id="352" r:id="rId12"/>
    <p:sldId id="373" r:id="rId13"/>
    <p:sldId id="370" r:id="rId14"/>
    <p:sldId id="327" r:id="rId15"/>
    <p:sldId id="380" r:id="rId16"/>
    <p:sldId id="333" r:id="rId17"/>
    <p:sldId id="33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9917E2-D270-4475-A266-C0BECD627B25}">
          <p14:sldIdLst>
            <p14:sldId id="382"/>
            <p14:sldId id="368"/>
            <p14:sldId id="365"/>
            <p14:sldId id="331"/>
            <p14:sldId id="378"/>
            <p14:sldId id="371"/>
            <p14:sldId id="360"/>
            <p14:sldId id="366"/>
            <p14:sldId id="376"/>
            <p14:sldId id="305"/>
            <p14:sldId id="352"/>
            <p14:sldId id="373"/>
            <p14:sldId id="370"/>
            <p14:sldId id="327"/>
            <p14:sldId id="380"/>
            <p14:sldId id="333"/>
            <p14:sldId id="332"/>
          </p14:sldIdLst>
        </p14:section>
        <p14:section name="Untitled Section" id="{FA39CF67-373D-4C16-AA0A-6F82A7D5F6F6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66FF"/>
    <a:srgbClr val="FF5050"/>
    <a:srgbClr val="008000"/>
    <a:srgbClr val="9900CC"/>
    <a:srgbClr val="CC00CC"/>
    <a:srgbClr val="CC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73E32-7540-4FD1-9564-9849153F581B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A2050-2D25-40C8-96FF-080FB40A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5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শিক্ষার্থীদের বিভিন্ন ধরণের প্রশ্ন করা যেতে পারে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05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এখানে</a:t>
            </a:r>
            <a:r>
              <a:rPr lang="bn-BD" baseline="0" dirty="0" smtClean="0"/>
              <a:t> দুই মিনিট সময় ব্যয়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01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81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স্লাইডে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তিন মিনিট সময় ব্যয়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12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এর মাধ্যমে শিক্ষক ব্যাখ্যা করে ছাত্রদের স্থিতি বুঝিয়ে দিবেন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64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প্রয়োজনে শিক্ষক সহযোগিতা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7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0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স্লাইডে ৩ মিনিট সময় ব্যয়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12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rgbClr val="CC66FF"/>
                </a:solidFill>
                <a:latin typeface="NikoshBAN" pitchFamily="2" charset="0"/>
                <a:cs typeface="NikoshBAN" pitchFamily="2" charset="0"/>
                <a:sym typeface="Wingdings"/>
              </a:rPr>
              <a:t>এর মাধ্যমে শিক্ষক ব্যাখ্যা করে ছাত্রদের গতি বুঝিয়ে দিবেন।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40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প্রয়োজনে শিক্ষক সহযোগিতা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 করবেন।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46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0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7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6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2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9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2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3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8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7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bg1"/>
            </a:gs>
            <a:gs pos="100000">
              <a:schemeClr val="bg1"/>
            </a:gs>
            <a:gs pos="99000">
              <a:srgbClr val="21D6E0"/>
            </a:gs>
            <a:gs pos="100000">
              <a:srgbClr val="0087E6"/>
            </a:gs>
            <a:gs pos="100000">
              <a:srgbClr val="5AB1EF"/>
            </a:gs>
            <a:gs pos="100000">
              <a:srgbClr val="0087E6"/>
            </a:gs>
            <a:gs pos="100000">
              <a:srgbClr val="FFFFFF"/>
            </a:gs>
            <a:gs pos="100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130D7-F4BC-4647-B57B-8C1F535B569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4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gif"/><Relationship Id="rId5" Type="http://schemas.openxmlformats.org/officeDocument/2006/relationships/image" Target="../media/image5.png"/><Relationship Id="rId10" Type="http://schemas.openxmlformats.org/officeDocument/2006/relationships/image" Target="../media/image9.gif"/><Relationship Id="rId4" Type="http://schemas.openxmlformats.org/officeDocument/2006/relationships/image" Target="../media/image4.jpeg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3" y="2731841"/>
            <a:ext cx="7194645" cy="3987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10412" y="65672"/>
            <a:ext cx="6896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ক্লাসে সকলকে 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8100" y="1059773"/>
            <a:ext cx="3657600" cy="1481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273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407275"/>
              </p:ext>
            </p:extLst>
          </p:nvPr>
        </p:nvGraphicFramePr>
        <p:xfrm>
          <a:off x="5987582" y="2251819"/>
          <a:ext cx="2944089" cy="2832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1" name="Picture (32-bit)" r:id="rId4" imgW="4095720" imgH="4095720" progId="">
                  <p:embed/>
                </p:oleObj>
              </mc:Choice>
              <mc:Fallback>
                <p:oleObj name="Picture (32-bit)" r:id="rId4" imgW="4095720" imgH="4095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7582" y="2251819"/>
                        <a:ext cx="2944089" cy="2832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7243811" y="3239702"/>
            <a:ext cx="342222" cy="1395599"/>
            <a:chOff x="-1339053" y="1442190"/>
            <a:chExt cx="342222" cy="1771463"/>
          </a:xfrm>
        </p:grpSpPr>
        <p:sp>
          <p:nvSpPr>
            <p:cNvPr id="37" name="AutoShape 8"/>
            <p:cNvSpPr>
              <a:spLocks noChangeArrowheads="1"/>
            </p:cNvSpPr>
            <p:nvPr/>
          </p:nvSpPr>
          <p:spPr bwMode="auto">
            <a:xfrm>
              <a:off x="-1339053" y="1442190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8"/>
            <p:cNvSpPr>
              <a:spLocks noChangeArrowheads="1"/>
            </p:cNvSpPr>
            <p:nvPr/>
          </p:nvSpPr>
          <p:spPr bwMode="auto">
            <a:xfrm rot="10800000">
              <a:off x="-1334259" y="2335739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243811" y="3057928"/>
            <a:ext cx="342222" cy="1771463"/>
            <a:chOff x="-1339053" y="1442190"/>
            <a:chExt cx="342222" cy="1771463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-1339053" y="1442190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solidFill>
              <a:srgbClr val="33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8"/>
            <p:cNvSpPr>
              <a:spLocks noChangeArrowheads="1"/>
            </p:cNvSpPr>
            <p:nvPr/>
          </p:nvSpPr>
          <p:spPr bwMode="auto">
            <a:xfrm rot="10800000">
              <a:off x="-1334259" y="2335739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209838" y="3757147"/>
            <a:ext cx="385049" cy="348392"/>
            <a:chOff x="749528" y="2488738"/>
            <a:chExt cx="481442" cy="439213"/>
          </a:xfrm>
        </p:grpSpPr>
        <p:sp>
          <p:nvSpPr>
            <p:cNvPr id="46" name="Oval 45"/>
            <p:cNvSpPr/>
            <p:nvPr/>
          </p:nvSpPr>
          <p:spPr>
            <a:xfrm>
              <a:off x="749528" y="2488738"/>
              <a:ext cx="481442" cy="43921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930069" y="2642164"/>
              <a:ext cx="120360" cy="141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79701" y="3055762"/>
            <a:ext cx="4934858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গতিশীল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701" y="2156886"/>
            <a:ext cx="4934858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গতি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" y="5542625"/>
            <a:ext cx="8557451" cy="1293113"/>
            <a:chOff x="104182" y="4398482"/>
            <a:chExt cx="5302333" cy="1293113"/>
          </a:xfrm>
        </p:grpSpPr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606" y="4398482"/>
              <a:ext cx="1001486" cy="889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104182" y="4491266"/>
              <a:ext cx="5302333" cy="12003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600" b="1" dirty="0">
                  <a:latin typeface="NikoshBAN" pitchFamily="2" charset="0"/>
                  <a:cs typeface="NikoshBAN" pitchFamily="2" charset="0"/>
                  <a:sym typeface="Wingdings"/>
                </a:rPr>
                <a:t>তাহলে বস্তুর এ 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  <a:sym typeface="Wingdings"/>
                </a:rPr>
                <a:t>ভাবে থাকাকে আমরা 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  <a:sym typeface="Wingdings"/>
                </a:rPr>
                <a:t>কী বলতে পারি?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04800" y="3998878"/>
            <a:ext cx="5629656" cy="1569660"/>
            <a:chOff x="1354924" y="4180528"/>
            <a:chExt cx="5302332" cy="1569660"/>
          </a:xfrm>
        </p:grpSpPr>
        <p:pic>
          <p:nvPicPr>
            <p:cNvPr id="49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477" y="4357535"/>
              <a:ext cx="1001486" cy="1125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1354924" y="4180528"/>
              <a:ext cx="5302332" cy="15696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200" b="1" dirty="0" smtClean="0">
                  <a:latin typeface="NikoshBAN" pitchFamily="2" charset="0"/>
                  <a:cs typeface="NikoshBAN" pitchFamily="2" charset="0"/>
                  <a:sym typeface="Wingdings"/>
                </a:rPr>
                <a:t>সময়ের পরিবর্তনের সাথে  সাথে ট্রেনের অবস্থানের পরিবর্তন হচ্ছে। একে কী বলা যেতে পারে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?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0" name="Picture 12" descr="C:\Users\DOEL\Desktop\GIF=25-9-14\tog4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0564"/>
            <a:ext cx="8557451" cy="18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8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34" grpId="0" animBg="1"/>
      <p:bldP spid="3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0474" y="2840173"/>
            <a:ext cx="5250873" cy="3519054"/>
            <a:chOff x="1939636" y="1787236"/>
            <a:chExt cx="5250873" cy="3158837"/>
          </a:xfrm>
        </p:grpSpPr>
        <p:sp>
          <p:nvSpPr>
            <p:cNvPr id="6" name="Rectangle 5"/>
            <p:cNvSpPr/>
            <p:nvPr/>
          </p:nvSpPr>
          <p:spPr>
            <a:xfrm>
              <a:off x="2147452" y="2292139"/>
              <a:ext cx="4558146" cy="2293057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  <a:sym typeface="Wingdings"/>
                </a:rPr>
                <a:t>   ***এ পর্বে আমি পাঠ্য বইয়ের ৮</a:t>
              </a:r>
              <a:r>
                <a:rPr lang="bn-BD" sz="3200" dirty="0">
                  <a:latin typeface="NikoshBAN" pitchFamily="2" charset="0"/>
                  <a:cs typeface="NikoshBAN" pitchFamily="2" charset="0"/>
                  <a:sym typeface="Wingdings"/>
                </a:rPr>
                <a:t>৩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  <a:sym typeface="Wingdings"/>
                </a:rPr>
                <a:t> পৃষ্ঠার নির্দেশনা মোতাবেক কলম ব্যবহার করে শিক্ষার্থীদেরকে হাতে-কলমে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  <a:sym typeface="Wingdings"/>
                </a:rPr>
                <a:t>গতি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  <a:sym typeface="Wingdings"/>
                </a:rPr>
                <a:t> বুঝানোর চেষ্টা করব।</a:t>
              </a:r>
              <a:endParaRPr lang="en-US" sz="32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939636" y="1787236"/>
              <a:ext cx="5250873" cy="3158837"/>
            </a:xfrm>
            <a:prstGeom prst="ellips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831273" y="972419"/>
            <a:ext cx="7426035" cy="1754326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কাজ: প্রিয় শিক্ষার্থী বন্ধুরা তোমরা এখন হাত দিয়ে একটি কলম ধরো এবং একে এদিক-সেদিক নাড়তে থাকো। -------( নির্দেশনা চলমান)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930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745" y="3407287"/>
            <a:ext cx="7952509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কাজ:- শিক্ষার্থীবৃন্দ তোমরা এখন হাত দিয়ে একটি কলম ধরে এদিক-ওদিক নাড়াতে থাকো। আশপাশের বস্তুগুলোর তুলনায় কলমের অবস্থানের কোন পরিবর্তন হচ্ছে কী? ------</a:t>
            </a:r>
            <a:endParaRPr lang="en-US" sz="3600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0333" y="718888"/>
            <a:ext cx="2178169" cy="175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2879" y="5952086"/>
            <a:ext cx="7566848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 গতিকে আমরা কীভাবে সংজ্ঞায়িত করতে পারি?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77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2107 C -0.03837 -0.01783 -0.09375 -0.01181 -0.09271 -0.00649 C -0.09236 0.00092 0.09306 -0.01343 0.09444 -0.00417 C 0.09479 0.00393 -0.06753 0.0125 -0.06667 0.02037 C -0.06632 0.02824 0.05017 0.01481 0.05139 0.02361 C 0.05174 0.03125 -0.02778 0.03333 -0.02743 0.04027 C -0.02708 0.04699 0.03299 0.03865 0.03351 0.0449 C 0.03368 0.04838 0.01719 0.05 0.00434 0.05138 " pathEditMode="relative" rAng="5196143" ptsTypes="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" y="4914128"/>
            <a:ext cx="81049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প্রশ্ন: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স্থিতি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মধ্যে দুইটি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লেখ।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8" descr="C:\Users\DOEL\Desktop\GIF=25-9-14\bus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84" y="395785"/>
            <a:ext cx="5648053" cy="41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12901" y="15511"/>
            <a:ext cx="2438400" cy="1149927"/>
            <a:chOff x="112901" y="28952"/>
            <a:chExt cx="2438400" cy="11499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112901" y="28952"/>
              <a:ext cx="2438400" cy="1149927"/>
            </a:xfrm>
            <a:prstGeom prst="rightArrow">
              <a:avLst>
                <a:gd name="adj1" fmla="val 81861"/>
                <a:gd name="adj2" fmla="val 53704"/>
              </a:avLst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4464" y="211219"/>
              <a:ext cx="2092035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7410734" y="351009"/>
            <a:ext cx="14057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৮ মিনিট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9682" y="1533519"/>
            <a:ext cx="8276588" cy="52993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thickThin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0382" y="2024737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প্র্রশ্ন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latin typeface="Mongolian Baiti" pitchFamily="66" charset="0"/>
                <a:cs typeface="NikoshBAN" pitchFamily="2" charset="0"/>
              </a:rPr>
              <a:t>স্থিতি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3181" y="2743160"/>
            <a:ext cx="6508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প্রশ্ন: গতি কী?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5701" y="3467922"/>
            <a:ext cx="674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প্র্রশ্ন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 স্থিতি ও গতির মধ্য একটি পার্থক্য বল।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763" y="4319153"/>
            <a:ext cx="8232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প্রশ্ন: নিচের কোনটি গতির  উদাহরণ?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(ক)   স্থির  বাস                (খ)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স্থির ফুটবল    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(গ) গাছ থেকে ফল পড়া      (ঘ) কোনো ব্যক্তির দা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ড়িয়ে থাকা।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585" y="5328883"/>
            <a:ext cx="3079287" cy="5515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3845" y="56663"/>
            <a:ext cx="2438400" cy="1025232"/>
            <a:chOff x="249381" y="110840"/>
            <a:chExt cx="2438400" cy="11499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5" name="Right Arrow 14"/>
            <p:cNvSpPr/>
            <p:nvPr/>
          </p:nvSpPr>
          <p:spPr>
            <a:xfrm>
              <a:off x="249381" y="110840"/>
              <a:ext cx="2438400" cy="1149927"/>
            </a:xfrm>
            <a:prstGeom prst="rightArrow">
              <a:avLst>
                <a:gd name="adj1" fmla="val 81861"/>
                <a:gd name="adj2" fmla="val 53704"/>
              </a:avLst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5819" y="317653"/>
              <a:ext cx="2126433" cy="79398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53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54" grpId="0"/>
      <p:bldP spid="10" grpId="0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743" y="3263758"/>
            <a:ext cx="251047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স্থিতি </a:t>
            </a:r>
          </a:p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গতি ।</a:t>
            </a:r>
            <a:endParaRPr lang="bn-BD" sz="3600" dirty="0" smtClean="0">
              <a:latin typeface="Mongolian Baiti" pitchFamily="66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33766" y="832522"/>
            <a:ext cx="3657600" cy="1883392"/>
            <a:chOff x="2129049" y="736982"/>
            <a:chExt cx="3657600" cy="1883392"/>
          </a:xfrm>
        </p:grpSpPr>
        <p:sp>
          <p:nvSpPr>
            <p:cNvPr id="5" name="Right Arrow 4"/>
            <p:cNvSpPr/>
            <p:nvPr/>
          </p:nvSpPr>
          <p:spPr>
            <a:xfrm rot="5400000">
              <a:off x="3016153" y="-150122"/>
              <a:ext cx="1883392" cy="3657600"/>
            </a:xfrm>
            <a:prstGeom prst="rightArrow">
              <a:avLst>
                <a:gd name="adj1" fmla="val 81861"/>
                <a:gd name="adj2" fmla="val 5370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58570" y="920317"/>
              <a:ext cx="3059798" cy="1626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গুরুত্বপূর্ণ শব্দসমূহ:</a:t>
              </a:r>
              <a:endParaRPr lang="bn-BD" sz="3600" dirty="0">
                <a:latin typeface="Mongolian Baiti" pitchFamily="66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049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436" y="3113628"/>
            <a:ext cx="5785933" cy="1077218"/>
          </a:xfrm>
          <a:prstGeom prst="rect">
            <a:avLst/>
          </a:prstGeom>
          <a:solidFill>
            <a:srgbClr val="FF66FF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প্রশ্ন: স্থিতি ও গতি বলতে কী বুঝ?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প্রশ্ন: স্থিতি ও গতির মধ্যে দুইটি পার্থক্য লেখ।</a:t>
            </a:r>
            <a:endParaRPr lang="bn-BD" sz="3200" dirty="0" smtClean="0">
              <a:latin typeface="Mongolian Baiti" pitchFamily="66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052" y="28952"/>
            <a:ext cx="2438400" cy="1149927"/>
            <a:chOff x="249381" y="110840"/>
            <a:chExt cx="2438400" cy="1149927"/>
          </a:xfrm>
        </p:grpSpPr>
        <p:sp>
          <p:nvSpPr>
            <p:cNvPr id="6" name="Right Arrow 5"/>
            <p:cNvSpPr/>
            <p:nvPr/>
          </p:nvSpPr>
          <p:spPr>
            <a:xfrm>
              <a:off x="249381" y="110840"/>
              <a:ext cx="2438400" cy="1149927"/>
            </a:xfrm>
            <a:prstGeom prst="rightArrow">
              <a:avLst>
                <a:gd name="adj1" fmla="val 81861"/>
                <a:gd name="adj2" fmla="val 5370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5819" y="348734"/>
              <a:ext cx="212643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54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72922" y="1217221"/>
            <a:ext cx="6183085" cy="23440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 smtClean="0">
                <a:ln w="38100" cmpd="sng">
                  <a:solidFill>
                    <a:srgbClr val="0070C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1300" b="1" dirty="0">
              <a:ln w="38100" cmpd="sng">
                <a:solidFill>
                  <a:srgbClr val="0070C0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96166" y="4090781"/>
            <a:ext cx="3931685" cy="15696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9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950" y="3089577"/>
            <a:ext cx="3941622" cy="3631763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দীপক চন্দ্র হাওলাদার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বি.এসসি-বি.এড, এম এস (গণিত)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সহকারী শিক্ষক        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নলী ভীম চন্দ্র মাধ্যমিক বিদ্যালয়,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নলী, সাপলেজা।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: ০১৯১৬৯৭৪৭৬৬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hdipak87@yahoo.com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0395" y="294891"/>
            <a:ext cx="2002354" cy="2502942"/>
          </a:xfrm>
          <a:prstGeom prst="round2DiagRect">
            <a:avLst>
              <a:gd name="adj1" fmla="val 16667"/>
              <a:gd name="adj2" fmla="val 220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2836" y="3089577"/>
            <a:ext cx="3948548" cy="3416320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ষষ্ঠ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বিজ্ঞান </a:t>
            </a:r>
          </a:p>
          <a:p>
            <a:pPr algn="ctr"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অধ্যায়: দশম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৫০ মিনিট।</a:t>
            </a:r>
          </a:p>
          <a:p>
            <a:pPr algn="ctr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--/--/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ইং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7203" y="72125"/>
            <a:ext cx="2022763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42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77421" y="1048997"/>
            <a:ext cx="8857396" cy="5021062"/>
            <a:chOff x="177421" y="1048997"/>
            <a:chExt cx="8857396" cy="5021062"/>
          </a:xfrm>
        </p:grpSpPr>
        <p:grpSp>
          <p:nvGrpSpPr>
            <p:cNvPr id="2" name="Group 1"/>
            <p:cNvGrpSpPr/>
            <p:nvPr/>
          </p:nvGrpSpPr>
          <p:grpSpPr>
            <a:xfrm>
              <a:off x="177421" y="1425289"/>
              <a:ext cx="8857396" cy="4644770"/>
              <a:chOff x="177421" y="1342159"/>
              <a:chExt cx="8857396" cy="464477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77421" y="1342159"/>
                <a:ext cx="8857396" cy="2788229"/>
                <a:chOff x="177421" y="1342159"/>
                <a:chExt cx="8857396" cy="2788229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290944" y="1342159"/>
                  <a:ext cx="8467726" cy="2509405"/>
                  <a:chOff x="290944" y="1342159"/>
                  <a:chExt cx="8467726" cy="2509405"/>
                </a:xfrm>
              </p:grpSpPr>
              <p:pic>
                <p:nvPicPr>
                  <p:cNvPr id="7" name="Picture 11" descr="C:\Users\DOEL\Desktop\7=cut\gotti\rty54y645y4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0944" y="1440873"/>
                    <a:ext cx="1773383" cy="241069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" name="Picture 8" descr="C:\Users\DOEL\Desktop\7=cut\gotti\54y54yh.jpg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63220" y="1342159"/>
                    <a:ext cx="1695450" cy="24955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7421" y="3782293"/>
                  <a:ext cx="8857396" cy="348095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236" y="5638834"/>
                <a:ext cx="8686800" cy="34809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" name="Picture 2" descr="F:\Mobile=w60=5-4-15\New folder\IMG_20150324_152603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06"/>
            <a:stretch/>
          </p:blipFill>
          <p:spPr bwMode="auto">
            <a:xfrm>
              <a:off x="1897041" y="1048997"/>
              <a:ext cx="5500048" cy="28133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3" y="4067548"/>
            <a:ext cx="1052083" cy="109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 descr="C:\Users\DOEL\Desktop\graphics-walking-796733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55" y="3034147"/>
            <a:ext cx="6191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DOEL\Desktop\GIF=25-9-14\school20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90801" y="5098474"/>
            <a:ext cx="11568545" cy="7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DOEL\Desktop\GIF=25-9-14\animated-bicycle-image-0016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240" y="4058672"/>
            <a:ext cx="990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19314" y="6060106"/>
            <a:ext cx="5500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</a:t>
            </a:r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দৃশ্য থেকে তোমরা কী বুঝেছ?</a:t>
            </a:r>
            <a:endParaRPr lang="bn-BD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197" y="6074620"/>
            <a:ext cx="2859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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স্থিতি ও গতি।</a:t>
            </a:r>
            <a:endParaRPr lang="bn-BD" sz="32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-3114794" y="980567"/>
            <a:ext cx="2126433" cy="119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913412" y="114936"/>
            <a:ext cx="3228107" cy="830997"/>
            <a:chOff x="3131128" y="113201"/>
            <a:chExt cx="3228107" cy="926754"/>
          </a:xfrm>
        </p:grpSpPr>
        <p:sp>
          <p:nvSpPr>
            <p:cNvPr id="18" name="Right Arrow 17"/>
            <p:cNvSpPr/>
            <p:nvPr/>
          </p:nvSpPr>
          <p:spPr>
            <a:xfrm rot="5400000">
              <a:off x="4312227" y="-1007914"/>
              <a:ext cx="865909" cy="3228107"/>
            </a:xfrm>
            <a:prstGeom prst="rightArrow">
              <a:avLst>
                <a:gd name="adj1" fmla="val 81861"/>
                <a:gd name="adj2" fmla="val 5370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77283" y="113201"/>
              <a:ext cx="1721945" cy="9267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4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লক্ষ কর</a:t>
              </a:r>
              <a:endPara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938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1.04705 -0.01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4" y="-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5087E-6 L 0.98819 -0.00624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10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-1.01371 -0.0004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9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5128" y="1647146"/>
            <a:ext cx="74260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স্থিতি ও গতি</a:t>
            </a:r>
            <a:endParaRPr lang="bn-BD" sz="138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9492" y="5045424"/>
            <a:ext cx="3762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১</a:t>
            </a:r>
            <a:endParaRPr lang="bn-B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613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04800"/>
            <a:ext cx="4595188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  <a:sym typeface="Wingdings 3"/>
              </a:rPr>
              <a:t>এই পাঠ শেষে শিক্ষার্থীরা 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sym typeface="Wingdings 3"/>
              </a:rPr>
              <a:t> </a:t>
            </a:r>
            <a:endParaRPr lang="en-US" sz="4000" dirty="0"/>
          </a:p>
        </p:txBody>
      </p:sp>
      <p:sp>
        <p:nvSpPr>
          <p:cNvPr id="3" name="Freeform 2"/>
          <p:cNvSpPr/>
          <p:nvPr/>
        </p:nvSpPr>
        <p:spPr>
          <a:xfrm>
            <a:off x="923841" y="2414520"/>
            <a:ext cx="6937263" cy="964367"/>
          </a:xfrm>
          <a:custGeom>
            <a:avLst/>
            <a:gdLst>
              <a:gd name="connsiteX0" fmla="*/ 160731 w 964367"/>
              <a:gd name="connsiteY0" fmla="*/ 0 h 7420195"/>
              <a:gd name="connsiteX1" fmla="*/ 803636 w 964367"/>
              <a:gd name="connsiteY1" fmla="*/ 0 h 7420195"/>
              <a:gd name="connsiteX2" fmla="*/ 964367 w 964367"/>
              <a:gd name="connsiteY2" fmla="*/ 160731 h 7420195"/>
              <a:gd name="connsiteX3" fmla="*/ 964367 w 964367"/>
              <a:gd name="connsiteY3" fmla="*/ 7420195 h 7420195"/>
              <a:gd name="connsiteX4" fmla="*/ 964367 w 964367"/>
              <a:gd name="connsiteY4" fmla="*/ 7420195 h 7420195"/>
              <a:gd name="connsiteX5" fmla="*/ 0 w 964367"/>
              <a:gd name="connsiteY5" fmla="*/ 7420195 h 7420195"/>
              <a:gd name="connsiteX6" fmla="*/ 0 w 964367"/>
              <a:gd name="connsiteY6" fmla="*/ 7420195 h 7420195"/>
              <a:gd name="connsiteX7" fmla="*/ 0 w 964367"/>
              <a:gd name="connsiteY7" fmla="*/ 160731 h 7420195"/>
              <a:gd name="connsiteX8" fmla="*/ 160731 w 964367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367" h="7420195">
                <a:moveTo>
                  <a:pt x="964367" y="1236726"/>
                </a:moveTo>
                <a:lnTo>
                  <a:pt x="964367" y="6183469"/>
                </a:lnTo>
                <a:cubicBezTo>
                  <a:pt x="964367" y="6866490"/>
                  <a:pt x="955014" y="7420191"/>
                  <a:pt x="943478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3478" y="4"/>
                </a:lnTo>
                <a:cubicBezTo>
                  <a:pt x="955014" y="4"/>
                  <a:pt x="964367" y="553705"/>
                  <a:pt x="964367" y="123672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4481" tIns="72476" rIns="72476" bIns="72478" numCol="1" spcCol="1270" anchor="ctr" anchorCtr="0">
            <a:no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স্থিতি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গতি কী তা বলতে পারবে। </a:t>
            </a:r>
          </a:p>
        </p:txBody>
      </p:sp>
      <p:sp>
        <p:nvSpPr>
          <p:cNvPr id="4" name="Freeform 3"/>
          <p:cNvSpPr/>
          <p:nvPr/>
        </p:nvSpPr>
        <p:spPr>
          <a:xfrm>
            <a:off x="923840" y="3750810"/>
            <a:ext cx="6937264" cy="963861"/>
          </a:xfrm>
          <a:custGeom>
            <a:avLst/>
            <a:gdLst>
              <a:gd name="connsiteX0" fmla="*/ 160647 w 963860"/>
              <a:gd name="connsiteY0" fmla="*/ 0 h 7420195"/>
              <a:gd name="connsiteX1" fmla="*/ 803213 w 963860"/>
              <a:gd name="connsiteY1" fmla="*/ 0 h 7420195"/>
              <a:gd name="connsiteX2" fmla="*/ 963860 w 963860"/>
              <a:gd name="connsiteY2" fmla="*/ 160647 h 7420195"/>
              <a:gd name="connsiteX3" fmla="*/ 963860 w 963860"/>
              <a:gd name="connsiteY3" fmla="*/ 7420195 h 7420195"/>
              <a:gd name="connsiteX4" fmla="*/ 963860 w 963860"/>
              <a:gd name="connsiteY4" fmla="*/ 7420195 h 7420195"/>
              <a:gd name="connsiteX5" fmla="*/ 0 w 963860"/>
              <a:gd name="connsiteY5" fmla="*/ 7420195 h 7420195"/>
              <a:gd name="connsiteX6" fmla="*/ 0 w 963860"/>
              <a:gd name="connsiteY6" fmla="*/ 7420195 h 7420195"/>
              <a:gd name="connsiteX7" fmla="*/ 0 w 963860"/>
              <a:gd name="connsiteY7" fmla="*/ 160647 h 7420195"/>
              <a:gd name="connsiteX8" fmla="*/ 160647 w 963860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860" h="7420195">
                <a:moveTo>
                  <a:pt x="963860" y="1236730"/>
                </a:moveTo>
                <a:lnTo>
                  <a:pt x="963860" y="6183465"/>
                </a:lnTo>
                <a:cubicBezTo>
                  <a:pt x="963860" y="6866491"/>
                  <a:pt x="954517" y="7420191"/>
                  <a:pt x="942992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2992" y="4"/>
                </a:lnTo>
                <a:cubicBezTo>
                  <a:pt x="954517" y="4"/>
                  <a:pt x="963860" y="553704"/>
                  <a:pt x="963860" y="12367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67372" rIns="67372" bIns="67373" numCol="1" spcCol="1270" anchor="ctr" anchorCtr="0">
            <a:no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স্থিতি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গতির মধ্যে পার্থক্য ব্যাখ্যা করতে পারবে।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7820" y="173180"/>
            <a:ext cx="2535380" cy="880184"/>
            <a:chOff x="-1" y="0"/>
            <a:chExt cx="2183110" cy="997527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Pentagon 6"/>
            <p:cNvSpPr/>
            <p:nvPr/>
          </p:nvSpPr>
          <p:spPr>
            <a:xfrm>
              <a:off x="-1" y="0"/>
              <a:ext cx="2183110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190" y="16662"/>
              <a:ext cx="1804855" cy="94178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591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756065"/>
              </p:ext>
            </p:extLst>
          </p:nvPr>
        </p:nvGraphicFramePr>
        <p:xfrm>
          <a:off x="5793511" y="432307"/>
          <a:ext cx="2944089" cy="2832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Picture (32-bit)" r:id="rId3" imgW="4095720" imgH="4095720" progId="">
                  <p:embed/>
                </p:oleObj>
              </mc:Choice>
              <mc:Fallback>
                <p:oleObj name="Picture (32-bit)" r:id="rId3" imgW="4095720" imgH="4095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3511" y="432307"/>
                        <a:ext cx="2944089" cy="2832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104604" y="1228166"/>
            <a:ext cx="342222" cy="1395599"/>
            <a:chOff x="-1339053" y="1442190"/>
            <a:chExt cx="342222" cy="1771463"/>
          </a:xfrm>
        </p:grpSpPr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>
              <a:off x="-1339053" y="1442190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 rot="10800000">
              <a:off x="-1334259" y="2335739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104604" y="1046392"/>
            <a:ext cx="342222" cy="1771463"/>
            <a:chOff x="-1339053" y="1442190"/>
            <a:chExt cx="342222" cy="1771463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-1339053" y="1442190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solidFill>
              <a:srgbClr val="33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 rot="10800000">
              <a:off x="-1334259" y="2335739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70631" y="1745611"/>
            <a:ext cx="385049" cy="348392"/>
            <a:chOff x="749528" y="2488738"/>
            <a:chExt cx="481442" cy="439213"/>
          </a:xfrm>
        </p:grpSpPr>
        <p:sp>
          <p:nvSpPr>
            <p:cNvPr id="11" name="Oval 10"/>
            <p:cNvSpPr/>
            <p:nvPr/>
          </p:nvSpPr>
          <p:spPr>
            <a:xfrm>
              <a:off x="749528" y="2488738"/>
              <a:ext cx="481442" cy="43921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30069" y="2642164"/>
              <a:ext cx="120360" cy="141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3999" y="506022"/>
            <a:ext cx="5477825" cy="2615870"/>
            <a:chOff x="226289" y="464457"/>
            <a:chExt cx="5477825" cy="2615870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89" y="464457"/>
              <a:ext cx="2395255" cy="2615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 descr="C:\Users\DOEL\Desktop\7=cut\gotti\iuhiuhio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788" y="689232"/>
              <a:ext cx="3058326" cy="2290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1562262" y="4402257"/>
            <a:ext cx="6647546" cy="110799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  <a:sym typeface="Wingdings"/>
              </a:rPr>
              <a:t>স্থির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82728" y="4485369"/>
            <a:ext cx="6250503" cy="1261884"/>
            <a:chOff x="3849459" y="3828888"/>
            <a:chExt cx="6250503" cy="1261884"/>
          </a:xfrm>
        </p:grpSpPr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9170" y="4046840"/>
              <a:ext cx="883255" cy="905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849459" y="3828888"/>
              <a:ext cx="6250503" cy="126188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itchFamily="2" charset="0"/>
                  <a:cs typeface="NikoshBAN" pitchFamily="2" charset="0"/>
                  <a:sym typeface="Wingdings"/>
                </a:rPr>
                <a:t>সময়ের পরিবর্তন হচ্ছে। কিন্তু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গাছ-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পালা এবং দালান-কোঠার অবস্থান কেমন?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58240" y="4426406"/>
            <a:ext cx="6250503" cy="1323439"/>
            <a:chOff x="3849459" y="3828888"/>
            <a:chExt cx="6250503" cy="1323439"/>
          </a:xfrm>
        </p:grpSpPr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4896" y="4074134"/>
              <a:ext cx="883255" cy="828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3849459" y="3828888"/>
              <a:ext cx="6250503" cy="132343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  <a:sym typeface="Wingdings"/>
                </a:rPr>
                <a:t>বস্তুর এ অবস্থাকে কী বলা যেতে পারে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?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476976" y="4408578"/>
            <a:ext cx="6647546" cy="110799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  <a:sym typeface="Wingdings"/>
              </a:rPr>
              <a:t>স্থিতি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50474" y="2618485"/>
            <a:ext cx="5250873" cy="3657612"/>
            <a:chOff x="1939636" y="1787236"/>
            <a:chExt cx="5250873" cy="3158837"/>
          </a:xfrm>
        </p:grpSpPr>
        <p:sp>
          <p:nvSpPr>
            <p:cNvPr id="11" name="Rectangle 10"/>
            <p:cNvSpPr/>
            <p:nvPr/>
          </p:nvSpPr>
          <p:spPr>
            <a:xfrm>
              <a:off x="2147452" y="2292139"/>
              <a:ext cx="4558146" cy="2206191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  <a:sym typeface="Wingdings"/>
                </a:rPr>
                <a:t>   ***এ পর্বে আমি পাঠ্য বইয়ের ৮৬ পৃষ্ঠার নির্দেশনা মোতাবেক কলম ব্যবহার করে শিক্ষার্থীদেরকে হাতে-কলমে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  <a:sym typeface="Wingdings"/>
                </a:rPr>
                <a:t>স্থিতি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  <a:sym typeface="Wingdings"/>
                </a:rPr>
                <a:t> বুঝানোর চেষ্টা করব।</a:t>
              </a:r>
              <a:endParaRPr lang="en-US" sz="32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939636" y="1787236"/>
              <a:ext cx="5250873" cy="3158837"/>
            </a:xfrm>
            <a:prstGeom prst="ellips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831273" y="1013984"/>
            <a:ext cx="7426035" cy="1200329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কাজ: প্রিয় শিক্ষার্থী বন্ধুরা তোমরা এখন হাত দিয়ে একটি কলম ধরে রাখ।-------( নির্দেশনা চলমান)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1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745" y="3447403"/>
            <a:ext cx="7952509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কাজ:- প্রিয়, শিক্ষার্থীবৃন্দ তোমরা এখন হাত দিয়ে একটি কলম ধরে রাখ। কলমের আশপাশে কী আছে? আশপাশের বস্তুগুলোর তুলনায় কলমের অবস্থানের কোন পরিবর্তন হচ্ছে কী? ------</a:t>
            </a:r>
            <a:endParaRPr lang="en-US" sz="3600" dirty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66" y="826908"/>
            <a:ext cx="2564390" cy="206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6527" y="5897505"/>
            <a:ext cx="7566848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 স্থিতিকে আমরা কীভাবে সংজ্ঞায়িত করতে পারি?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1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495" y="4572934"/>
            <a:ext cx="81049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প্রশ্ন: সময়ের সাপেক্ষে গাছটির অবস্থান কেমন এবং কেন?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2901" y="15511"/>
            <a:ext cx="2438400" cy="1149927"/>
            <a:chOff x="112901" y="28952"/>
            <a:chExt cx="2438400" cy="11499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112901" y="28952"/>
              <a:ext cx="2438400" cy="1149927"/>
            </a:xfrm>
            <a:prstGeom prst="rightArrow">
              <a:avLst>
                <a:gd name="adj1" fmla="val 81861"/>
                <a:gd name="adj2" fmla="val 53704"/>
              </a:avLst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4464" y="211219"/>
              <a:ext cx="2092035" cy="76944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953" y="461538"/>
            <a:ext cx="2579427" cy="281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478975" y="351009"/>
            <a:ext cx="1337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৪ মিনিট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2694</TotalTime>
  <Words>515</Words>
  <Application>Microsoft Office PowerPoint</Application>
  <PresentationFormat>On-screen Show (4:3)</PresentationFormat>
  <Paragraphs>80</Paragraphs>
  <Slides>17</Slides>
  <Notes>11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Picture (32-bit)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DELL</cp:lastModifiedBy>
  <cp:revision>869</cp:revision>
  <dcterms:created xsi:type="dcterms:W3CDTF">2014-09-19T01:15:52Z</dcterms:created>
  <dcterms:modified xsi:type="dcterms:W3CDTF">2019-11-03T04:49:37Z</dcterms:modified>
</cp:coreProperties>
</file>