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59" r:id="rId10"/>
    <p:sldId id="272" r:id="rId11"/>
    <p:sldId id="260" r:id="rId12"/>
    <p:sldId id="273" r:id="rId13"/>
    <p:sldId id="274" r:id="rId14"/>
    <p:sldId id="275" r:id="rId15"/>
    <p:sldId id="276" r:id="rId16"/>
    <p:sldId id="261" r:id="rId17"/>
    <p:sldId id="262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415DE-B3FA-4CA2-B29F-4EF62DF3D634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4104C-A602-444E-B901-F1613093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3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C60A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2000" b="1" dirty="0">
              <a:solidFill>
                <a:srgbClr val="C60AA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AFCAB-BDD5-4758-899C-7B818C11FC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2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1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ChangeArrowheads="1"/>
          </p:cNvSpPr>
          <p:nvPr>
            <p:ph type="sldImg"/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71683" name="Notes Placeholder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</a:p>
          <a:p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684" name="Slide Number Placeholder 3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="t"/>
          <a:lstStyle/>
          <a:p>
            <a:fld id="{D01D99FC-5ECD-4958-917E-5626290A427A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60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24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94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6D58-2E3B-481D-8C0D-34A068E302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4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0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6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5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8DEE-A21C-4EDA-8EFD-A96622CFBC6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ED479-9358-43EE-8A5A-7B99C01F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83711" y="231229"/>
            <a:ext cx="5107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74" y="640080"/>
            <a:ext cx="877824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14" y="217718"/>
            <a:ext cx="1098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প্রধান মূলের নিম্নোক্ত রূপান্তর ঘটে-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378" y="965647"/>
            <a:ext cx="4087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99884" y="1165031"/>
            <a:ext cx="2675430" cy="5293826"/>
            <a:chOff x="1199884" y="1165031"/>
            <a:chExt cx="2675430" cy="5293826"/>
          </a:xfrm>
        </p:grpSpPr>
        <p:cxnSp>
          <p:nvCxnSpPr>
            <p:cNvPr id="17" name="Straight Connector 16"/>
            <p:cNvCxnSpPr>
              <a:stCxn id="15" idx="2"/>
            </p:cNvCxnSpPr>
            <p:nvPr/>
          </p:nvCxnSpPr>
          <p:spPr>
            <a:xfrm flipH="1">
              <a:off x="2380343" y="1981310"/>
              <a:ext cx="1" cy="4477547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380343" y="2886610"/>
              <a:ext cx="1494971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80343" y="3996953"/>
              <a:ext cx="1494971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373088" y="5121810"/>
              <a:ext cx="1494971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373089" y="6130554"/>
              <a:ext cx="1494971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99884" y="1974391"/>
              <a:ext cx="2410445" cy="14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199884" y="1189304"/>
              <a:ext cx="0" cy="8142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92189" y="1165031"/>
              <a:ext cx="7258" cy="8014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194628" y="2504576"/>
            <a:ext cx="2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মূলাকৃতি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21113" y="3701143"/>
            <a:ext cx="244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4628" y="4798644"/>
            <a:ext cx="286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শালগমাকৃতি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4628" y="5814307"/>
            <a:ext cx="255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517" y="557186"/>
            <a:ext cx="11376966" cy="1015663"/>
          </a:xfrm>
          <a:prstGeom prst="rect">
            <a:avLst/>
          </a:prstGeom>
          <a:noFill/>
          <a:ln w="28575">
            <a:noFill/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075" y="4694716"/>
            <a:ext cx="10897850" cy="92333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Blip>
                <a:blip r:embed="rId3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প্রধান মূলের নাম লিখ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329" y="1780735"/>
            <a:ext cx="2703342" cy="23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1" y="175758"/>
            <a:ext cx="9173029" cy="3801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086" y="4542971"/>
            <a:ext cx="1100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2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 করে তাই  প্রধান মূল মোটা ও রসাল হয়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086" y="5326743"/>
            <a:ext cx="1100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মূলের মধ্যভাগ মোটা কিন্তু দুই প্রান্ত ক্রমশ সরু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86" y="5973074"/>
            <a:ext cx="1100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মূলা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8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7" y="110025"/>
            <a:ext cx="6400800" cy="4476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086" y="4920342"/>
            <a:ext cx="1103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 করে তাই  প্রধান মূল মোটা ও রসাল হয়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743" y="5442859"/>
            <a:ext cx="1087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মূলের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দিকে মোটা এবং নীচের দিকে ক্রমশ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সরু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086" y="5892802"/>
            <a:ext cx="1130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গাজর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7" y="275770"/>
            <a:ext cx="6415314" cy="3280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114" y="4615542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সঞ্চ্য করে এই মূলের উপরের অংশ মোটা ও নীচের অংশ সরু হয়।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686" y="5500913"/>
            <a:ext cx="1187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শালগম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58" y="5021943"/>
            <a:ext cx="11901714" cy="97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9658" y="4615546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ফলে প্রধান মূলটি অনিয়মিত মোটা হয়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58" y="5138065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নির্দিষ্ট আকার আকৃতি নেই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58" y="5537653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সন্ধ্যামালতি।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14" y="458107"/>
            <a:ext cx="5486399" cy="3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50" y="674869"/>
            <a:ext cx="109728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10" y="2090657"/>
            <a:ext cx="2502584" cy="2127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72" y="5375920"/>
            <a:ext cx="1190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Blip>
                <a:blip r:embed="rId4"/>
              </a:buBlip>
            </a:pP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 প্রধান মূলের রূপান্তর এর বর্ণনা লিখ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>
            <a:spLocks noChangeArrowheads="1"/>
          </p:cNvSpPr>
          <p:nvPr/>
        </p:nvSpPr>
        <p:spPr bwMode="auto">
          <a:xfrm>
            <a:off x="4961132" y="-64738"/>
            <a:ext cx="2283802" cy="6241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/>
            <a:r>
              <a:rPr lang="bn-IN" alt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alt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19" name="TextBox 2"/>
          <p:cNvSpPr>
            <a:spLocks noChangeArrowheads="1"/>
          </p:cNvSpPr>
          <p:nvPr/>
        </p:nvSpPr>
        <p:spPr bwMode="auto">
          <a:xfrm>
            <a:off x="1156606" y="764282"/>
            <a:ext cx="9878788" cy="6079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/>
          <a:lstStyle/>
          <a:p>
            <a:pPr algn="ctr"/>
            <a:r>
              <a:rPr lang="bn-IN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IN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প্রধান মূলের রূপান্তর কয় ধরণের।</a:t>
            </a:r>
            <a:endParaRPr lang="en-US" alt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20" name="Rounded Rectangle 4"/>
          <p:cNvSpPr>
            <a:spLocks noChangeArrowheads="1"/>
          </p:cNvSpPr>
          <p:nvPr/>
        </p:nvSpPr>
        <p:spPr bwMode="auto">
          <a:xfrm>
            <a:off x="649032" y="1618091"/>
            <a:ext cx="4724400" cy="75088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21" name="Rounded Rectangle 5"/>
          <p:cNvSpPr>
            <a:spLocks noChangeArrowheads="1"/>
          </p:cNvSpPr>
          <p:nvPr/>
        </p:nvSpPr>
        <p:spPr bwMode="auto">
          <a:xfrm>
            <a:off x="6400801" y="2170059"/>
            <a:ext cx="4946072" cy="7508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  ৩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22" name="Rounded Rectangle 6"/>
          <p:cNvSpPr>
            <a:spLocks noChangeArrowheads="1"/>
          </p:cNvSpPr>
          <p:nvPr/>
        </p:nvSpPr>
        <p:spPr bwMode="auto">
          <a:xfrm>
            <a:off x="691233" y="2198202"/>
            <a:ext cx="4724401" cy="750888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 ২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823" name="Rounded Rectangle 7"/>
          <p:cNvSpPr>
            <a:spLocks noChangeArrowheads="1"/>
          </p:cNvSpPr>
          <p:nvPr/>
        </p:nvSpPr>
        <p:spPr bwMode="auto">
          <a:xfrm>
            <a:off x="6400801" y="1488022"/>
            <a:ext cx="4946072" cy="75088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bn-IN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  ৫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-Shape 1"/>
          <p:cNvSpPr/>
          <p:nvPr/>
        </p:nvSpPr>
        <p:spPr>
          <a:xfrm rot="18673390">
            <a:off x="861891" y="1588783"/>
            <a:ext cx="704586" cy="464312"/>
          </a:xfrm>
          <a:prstGeom prst="corner">
            <a:avLst>
              <a:gd name="adj1" fmla="val 27658"/>
              <a:gd name="adj2" fmla="val 2644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6372665" y="1415300"/>
            <a:ext cx="943794" cy="897533"/>
          </a:xfrm>
          <a:prstGeom prst="mathMultiply">
            <a:avLst>
              <a:gd name="adj1" fmla="val 1492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358597" y="2101104"/>
            <a:ext cx="943794" cy="897533"/>
          </a:xfrm>
          <a:prstGeom prst="mathMultiply">
            <a:avLst>
              <a:gd name="adj1" fmla="val 1492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657879" y="2110811"/>
            <a:ext cx="943794" cy="897533"/>
          </a:xfrm>
          <a:prstGeom prst="mathMultiply">
            <a:avLst>
              <a:gd name="adj1" fmla="val 1644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66381" y="3574757"/>
            <a:ext cx="9059239" cy="52634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০২. সন্ধ্যামালতি কী ধরণের মূল।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5400" y="4646278"/>
            <a:ext cx="4749436" cy="90622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alt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মূলাকৃতি মূল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7409" y="5461669"/>
            <a:ext cx="3677505" cy="86935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alt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গাজরাকৃতি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44072" y="5419718"/>
            <a:ext cx="4968552" cy="86935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alt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কন্দাকৃতি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44072" y="4821844"/>
            <a:ext cx="4968552" cy="56184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শালগমাকৃতি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IN" alt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42287" y="4598065"/>
            <a:ext cx="943794" cy="897533"/>
          </a:xfrm>
          <a:prstGeom prst="mathMultiply">
            <a:avLst>
              <a:gd name="adj1" fmla="val 14928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6630584" y="4607898"/>
            <a:ext cx="943794" cy="897533"/>
          </a:xfrm>
          <a:prstGeom prst="mathMultiply">
            <a:avLst>
              <a:gd name="adj1" fmla="val 1644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677165" y="5447580"/>
            <a:ext cx="943794" cy="897533"/>
          </a:xfrm>
          <a:prstGeom prst="mathMultiply">
            <a:avLst>
              <a:gd name="adj1" fmla="val 1492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L-Shape 19"/>
          <p:cNvSpPr/>
          <p:nvPr/>
        </p:nvSpPr>
        <p:spPr>
          <a:xfrm rot="18673390">
            <a:off x="6823599" y="5426179"/>
            <a:ext cx="704586" cy="464312"/>
          </a:xfrm>
          <a:prstGeom prst="corner">
            <a:avLst>
              <a:gd name="adj1" fmla="val 30417"/>
              <a:gd name="adj2" fmla="val 327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8687" y="410283"/>
            <a:ext cx="10446327" cy="101138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মূলের ক্ষেত্রে সঠিক কোনটি.....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1507" y="360426"/>
            <a:ext cx="1086710" cy="106123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+mj-lt"/>
              <a:buAutoNum type="romanUcPeriod"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4682" y="4778279"/>
            <a:ext cx="2531866" cy="93666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54422" y="4778279"/>
            <a:ext cx="3119468" cy="93666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įįį</a:t>
            </a:r>
            <a:endParaRPr lang="en-US" alt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73890" y="4766190"/>
            <a:ext cx="3248744" cy="93666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įįį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01230" y="4778279"/>
            <a:ext cx="2618510" cy="93666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įįį</a:t>
            </a:r>
          </a:p>
        </p:txBody>
      </p:sp>
      <p:sp>
        <p:nvSpPr>
          <p:cNvPr id="17" name="Multiply 16"/>
          <p:cNvSpPr/>
          <p:nvPr/>
        </p:nvSpPr>
        <p:spPr>
          <a:xfrm>
            <a:off x="3104861" y="4692430"/>
            <a:ext cx="983673" cy="1108363"/>
          </a:xfrm>
          <a:prstGeom prst="mathMultiply">
            <a:avLst>
              <a:gd name="adj1" fmla="val 2211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510520" y="4675378"/>
            <a:ext cx="983673" cy="1108363"/>
          </a:xfrm>
          <a:prstGeom prst="mathMultiply">
            <a:avLst>
              <a:gd name="adj1" fmla="val 2211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86851" y="4713916"/>
            <a:ext cx="983673" cy="1108363"/>
          </a:xfrm>
          <a:prstGeom prst="mathMultiply">
            <a:avLst>
              <a:gd name="adj1" fmla="val 22112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8673390">
            <a:off x="9204111" y="4855203"/>
            <a:ext cx="905069" cy="464312"/>
          </a:xfrm>
          <a:prstGeom prst="corner">
            <a:avLst>
              <a:gd name="adj1" fmla="val 45345"/>
              <a:gd name="adj2" fmla="val 6408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545737" y="4797844"/>
            <a:ext cx="943794" cy="897533"/>
          </a:xfrm>
          <a:prstGeom prst="mathMultiply">
            <a:avLst>
              <a:gd name="adj1" fmla="val 1644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3119539" y="4774694"/>
            <a:ext cx="943794" cy="897533"/>
          </a:xfrm>
          <a:prstGeom prst="mathMultiply">
            <a:avLst>
              <a:gd name="adj1" fmla="val 16449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470469" y="4774694"/>
            <a:ext cx="943794" cy="897533"/>
          </a:xfrm>
          <a:prstGeom prst="mathMultiply">
            <a:avLst>
              <a:gd name="adj1" fmla="val 13408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L-Shape 22"/>
          <p:cNvSpPr/>
          <p:nvPr/>
        </p:nvSpPr>
        <p:spPr>
          <a:xfrm rot="18673390">
            <a:off x="9370410" y="4855204"/>
            <a:ext cx="704586" cy="464312"/>
          </a:xfrm>
          <a:prstGeom prst="corner">
            <a:avLst>
              <a:gd name="adj1" fmla="val 33997"/>
              <a:gd name="adj2" fmla="val 3722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2366" y="1961397"/>
            <a:ext cx="8256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সাথে গাছকে আটকে রাখা।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 করে রাখা।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ভূ-পৃষ্ঠ হতে খাবার সংগ্রহ করা।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09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109" y="3616657"/>
            <a:ext cx="928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মূলের সম্ভাব্য কাজ লিখে আনবে।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090" y="968991"/>
            <a:ext cx="566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6580909" y="2580893"/>
            <a:ext cx="41564" cy="3431980"/>
          </a:xfrm>
          <a:prstGeom prst="straightConnector1">
            <a:avLst/>
          </a:prstGeom>
          <a:ln w="73025" cap="sq" cmpd="tri">
            <a:solidFill>
              <a:srgbClr val="CDC800"/>
            </a:solidFill>
            <a:prstDash val="lgDashDotDot"/>
            <a:headEnd type="diamond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433" y="187376"/>
            <a:ext cx="2764138" cy="33831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458" y="187376"/>
            <a:ext cx="2743200" cy="2786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1781" y="2974001"/>
            <a:ext cx="44520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হাফিজুল ইসলাম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(কৃষি)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থলওলমা নিম্ন-মাধ্যমিক বিদ্যালয়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আত্রাই, নওগাঁ।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০১৭১৬০৯৮৯৩০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hafiznt@gmail.com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716" y="3704549"/>
            <a:ext cx="4439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3য়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6876" y="1075049"/>
            <a:ext cx="2103120" cy="264687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44450" contourW="38100" prstMaterial="metal">
              <a:bevelT w="69850"/>
              <a:bevelB w="114300" h="120650"/>
              <a:contourClr>
                <a:srgbClr val="EC20DD"/>
              </a:contourClr>
            </a:sp3d>
          </a:bodyPr>
          <a:lstStyle/>
          <a:p>
            <a:pPr algn="ctr"/>
            <a:r>
              <a:rPr lang="bn-IN" sz="16600" b="1" dirty="0" smtClean="0">
                <a:ln>
                  <a:noFill/>
                  <a:prstDash val="dash"/>
                </a:ln>
                <a:pattFill prst="pct80">
                  <a:fgClr>
                    <a:srgbClr val="00B050"/>
                  </a:fgClr>
                  <a:bgClr>
                    <a:schemeClr val="bg1"/>
                  </a:bgClr>
                </a:pattFill>
                <a:effectLst>
                  <a:glow rad="355600">
                    <a:schemeClr val="accent1">
                      <a:alpha val="50000"/>
                    </a:schemeClr>
                  </a:glow>
                  <a:outerShdw blurRad="76200" dir="10800000" sx="72000" sy="72000" algn="ctr" rotWithShape="0">
                    <a:srgbClr val="000000">
                      <a:alpha val="50000"/>
                    </a:srgbClr>
                  </a:outerShdw>
                  <a:reflection blurRad="25400" endPos="97000" dist="762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b="1" dirty="0">
              <a:ln>
                <a:noFill/>
                <a:prstDash val="dash"/>
              </a:ln>
              <a:pattFill prst="pct80">
                <a:fgClr>
                  <a:srgbClr val="00B050"/>
                </a:fgClr>
                <a:bgClr>
                  <a:schemeClr val="bg1"/>
                </a:bgClr>
              </a:pattFill>
              <a:effectLst>
                <a:glow rad="355600">
                  <a:schemeClr val="accent1">
                    <a:alpha val="50000"/>
                  </a:schemeClr>
                </a:glow>
                <a:outerShdw blurRad="76200" dir="10800000" sx="72000" sy="72000" algn="ctr" rotWithShape="0">
                  <a:srgbClr val="000000">
                    <a:alpha val="50000"/>
                  </a:srgbClr>
                </a:outerShdw>
                <a:reflection blurRad="25400" endPos="97000" dist="762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5900" y="1075049"/>
            <a:ext cx="2103120" cy="264687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44450" contourW="38100" prstMaterial="metal">
              <a:bevelT w="69850"/>
              <a:bevelB w="114300" h="120650"/>
              <a:contourClr>
                <a:srgbClr val="EC20DD"/>
              </a:contourClr>
            </a:sp3d>
          </a:bodyPr>
          <a:lstStyle/>
          <a:p>
            <a:pPr algn="ctr"/>
            <a:r>
              <a:rPr lang="bn-IN" sz="16600" b="1" dirty="0" smtClean="0">
                <a:pattFill prst="pct80">
                  <a:fgClr>
                    <a:srgbClr val="00B050"/>
                  </a:fgClr>
                  <a:bgClr>
                    <a:schemeClr val="bg1"/>
                  </a:bgClr>
                </a:pattFill>
                <a:effectLst>
                  <a:glow rad="355600">
                    <a:schemeClr val="accent1">
                      <a:alpha val="50000"/>
                    </a:schemeClr>
                  </a:glow>
                  <a:outerShdw blurRad="76200" dir="10800000" sx="72000" sy="72000" algn="ctr" rotWithShape="0">
                    <a:srgbClr val="000000">
                      <a:alpha val="50000"/>
                    </a:srgbClr>
                  </a:outerShdw>
                  <a:reflection blurRad="25400" endPos="97000" dist="762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6600" b="1" dirty="0">
              <a:pattFill prst="pct80">
                <a:fgClr>
                  <a:srgbClr val="00B050"/>
                </a:fgClr>
                <a:bgClr>
                  <a:schemeClr val="bg1"/>
                </a:bgClr>
              </a:pattFill>
              <a:effectLst>
                <a:glow rad="355600">
                  <a:schemeClr val="accent1">
                    <a:alpha val="50000"/>
                  </a:schemeClr>
                </a:glow>
                <a:outerShdw blurRad="76200" dir="10800000" sx="72000" sy="72000" algn="ctr" rotWithShape="0">
                  <a:srgbClr val="000000">
                    <a:alpha val="50000"/>
                  </a:srgbClr>
                </a:outerShdw>
                <a:reflection blurRad="25400" endPos="97000" dist="762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924" y="1075049"/>
            <a:ext cx="2103120" cy="264687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44450" contourW="38100" prstMaterial="metal">
              <a:bevelT w="69850"/>
              <a:bevelB w="114300" h="120650"/>
              <a:contourClr>
                <a:srgbClr val="EC20DD"/>
              </a:contourClr>
            </a:sp3d>
          </a:bodyPr>
          <a:lstStyle/>
          <a:p>
            <a:pPr algn="ctr"/>
            <a:r>
              <a:rPr lang="bn-IN" sz="16600" b="1" dirty="0" smtClean="0">
                <a:pattFill prst="pct80">
                  <a:fgClr>
                    <a:srgbClr val="00B050"/>
                  </a:fgClr>
                  <a:bgClr>
                    <a:schemeClr val="bg1"/>
                  </a:bgClr>
                </a:pattFill>
                <a:effectLst>
                  <a:glow rad="355600">
                    <a:schemeClr val="accent1">
                      <a:alpha val="50000"/>
                    </a:schemeClr>
                  </a:glow>
                  <a:outerShdw blurRad="76200" dir="10800000" sx="72000" sy="72000" algn="ctr" rotWithShape="0">
                    <a:srgbClr val="000000">
                      <a:alpha val="50000"/>
                    </a:srgbClr>
                  </a:outerShdw>
                  <a:reflection blurRad="25400" endPos="97000" dist="762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2400" b="1" dirty="0">
              <a:pattFill prst="pct80">
                <a:fgClr>
                  <a:srgbClr val="00B050"/>
                </a:fgClr>
                <a:bgClr>
                  <a:schemeClr val="bg1"/>
                </a:bgClr>
              </a:pattFill>
              <a:effectLst>
                <a:glow rad="355600">
                  <a:schemeClr val="accent1">
                    <a:alpha val="50000"/>
                  </a:schemeClr>
                </a:glow>
                <a:outerShdw blurRad="76200" dir="10800000" sx="72000" sy="72000" algn="ctr" rotWithShape="0">
                  <a:srgbClr val="000000">
                    <a:alpha val="50000"/>
                  </a:srgbClr>
                </a:outerShdw>
                <a:reflection blurRad="25400" endPos="97000" dist="762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3948" y="1075049"/>
            <a:ext cx="2103120" cy="2646878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44450" contourW="38100" prstMaterial="metal">
              <a:bevelT w="69850"/>
              <a:bevelB w="114300" h="120650"/>
              <a:contourClr>
                <a:srgbClr val="EC20DD"/>
              </a:contourClr>
            </a:sp3d>
          </a:bodyPr>
          <a:lstStyle/>
          <a:p>
            <a:pPr algn="ctr"/>
            <a:r>
              <a:rPr lang="bn-IN" sz="16600" b="1" dirty="0" smtClean="0">
                <a:pattFill prst="pct80">
                  <a:fgClr>
                    <a:srgbClr val="00B050"/>
                  </a:fgClr>
                  <a:bgClr>
                    <a:schemeClr val="bg1"/>
                  </a:bgClr>
                </a:pattFill>
                <a:effectLst>
                  <a:glow rad="355600">
                    <a:schemeClr val="accent1">
                      <a:alpha val="50000"/>
                    </a:schemeClr>
                  </a:glow>
                  <a:outerShdw blurRad="76200" dir="10800000" sx="72000" sy="72000" algn="ctr" rotWithShape="0">
                    <a:srgbClr val="000000">
                      <a:alpha val="50000"/>
                    </a:srgbClr>
                  </a:outerShdw>
                  <a:reflection blurRad="25400" endPos="97000" dist="762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400" b="1" dirty="0">
              <a:pattFill prst="pct80">
                <a:fgClr>
                  <a:srgbClr val="00B050"/>
                </a:fgClr>
                <a:bgClr>
                  <a:schemeClr val="bg1"/>
                </a:bgClr>
              </a:pattFill>
              <a:effectLst>
                <a:glow rad="355600">
                  <a:schemeClr val="accent1">
                    <a:alpha val="50000"/>
                  </a:schemeClr>
                </a:glow>
                <a:outerShdw blurRad="76200" dir="10800000" sx="72000" sy="72000" algn="ctr" rotWithShape="0">
                  <a:srgbClr val="000000">
                    <a:alpha val="50000"/>
                  </a:srgbClr>
                </a:outerShdw>
                <a:reflection blurRad="25400" endPos="97000" dist="762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" y="135164"/>
            <a:ext cx="4188732" cy="3246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35165"/>
            <a:ext cx="4116160" cy="3246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5" y="3585029"/>
            <a:ext cx="4188733" cy="3112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585029"/>
            <a:ext cx="4116160" cy="3163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9087" y="1588646"/>
            <a:ext cx="294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679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গাছের কোন অংশ লক্ষ্য করছ</a:t>
            </a:r>
            <a:endParaRPr lang="en-US" sz="6000" b="1" dirty="0">
              <a:solidFill>
                <a:srgbClr val="679E2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1" y="232230"/>
            <a:ext cx="4049484" cy="4571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97" y="232231"/>
            <a:ext cx="4005944" cy="4571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15" y="232230"/>
            <a:ext cx="3701142" cy="45719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080657" y="3135088"/>
            <a:ext cx="722088" cy="34834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9245596" y="3077029"/>
            <a:ext cx="769251" cy="44994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2457" y="5138059"/>
            <a:ext cx="1090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সবজি দুটি ও এক ধরণের মূল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629" y="5704113"/>
            <a:ext cx="1139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2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 ধরণের মূল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7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21055 0.0064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229" y="1799771"/>
            <a:ext cx="899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মূল</a:t>
            </a:r>
            <a:endParaRPr lang="en-US" sz="115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6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171" y="2036311"/>
            <a:ext cx="10319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কী তা বলতে পারবে ।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রূপান্তরিত প্রধান মূলের নাম বলতে পারবে ।</a:t>
            </a:r>
          </a:p>
          <a:p>
            <a:pPr marL="571500" indent="-571500">
              <a:lnSpc>
                <a:spcPct val="150000"/>
              </a:lnSpc>
              <a:buBlip>
                <a:blip r:embed="rId2"/>
              </a:buBlip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মূলের রূপান্তর বর্ণনা করতে পারবে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915" y="653143"/>
            <a:ext cx="728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শিক্ষার্থীরা..........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37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30480"/>
            <a:ext cx="6004560" cy="516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30480"/>
            <a:ext cx="5989320" cy="516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" y="5836920"/>
            <a:ext cx="1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দু’টি কিসের উপর ভিত্তি করে দাঁড়িয়ে আছে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3" y="113393"/>
            <a:ext cx="5884637" cy="470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393"/>
            <a:ext cx="5979886" cy="4705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363" y="5718628"/>
            <a:ext cx="1173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কী লক্ষ্য করছো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091" y="760839"/>
            <a:ext cx="10875818" cy="1015663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963" y="2537341"/>
            <a:ext cx="2124075" cy="2152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5639" y="5450830"/>
            <a:ext cx="652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কী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363</Words>
  <Application>Microsoft Office PowerPoint</Application>
  <PresentationFormat>Widescreen</PresentationFormat>
  <Paragraphs>87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Md.HaFiZuL IsLaM</cp:lastModifiedBy>
  <cp:revision>146</cp:revision>
  <dcterms:created xsi:type="dcterms:W3CDTF">2019-08-06T11:51:36Z</dcterms:created>
  <dcterms:modified xsi:type="dcterms:W3CDTF">2019-08-27T07:02:20Z</dcterms:modified>
</cp:coreProperties>
</file>