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2" r:id="rId5"/>
    <p:sldId id="260" r:id="rId6"/>
    <p:sldId id="275" r:id="rId7"/>
    <p:sldId id="271" r:id="rId8"/>
    <p:sldId id="261" r:id="rId9"/>
    <p:sldId id="272" r:id="rId10"/>
    <p:sldId id="276" r:id="rId11"/>
    <p:sldId id="277" r:id="rId12"/>
    <p:sldId id="281" r:id="rId13"/>
    <p:sldId id="263" r:id="rId14"/>
    <p:sldId id="262" r:id="rId15"/>
    <p:sldId id="264" r:id="rId16"/>
    <p:sldId id="265" r:id="rId17"/>
    <p:sldId id="266" r:id="rId18"/>
    <p:sldId id="267" r:id="rId19"/>
    <p:sldId id="28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580" autoAdjust="0"/>
  </p:normalViewPr>
  <p:slideViewPr>
    <p:cSldViewPr>
      <p:cViewPr>
        <p:scale>
          <a:sx n="68" d="100"/>
          <a:sy n="68" d="100"/>
        </p:scale>
        <p:origin x="-143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ow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85800" y="0"/>
            <a:ext cx="7924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i="1" dirty="0" smtClean="0"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88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i="1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i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AB-23\Desktop\sa-6201602181617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042" y="1219200"/>
            <a:ext cx="4391758" cy="55129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099" name="Picture 3" descr="C:\Users\LAB-23\Desktop\41410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1" y="1219200"/>
            <a:ext cx="4343400" cy="55129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8508" y="45493"/>
            <a:ext cx="9144000" cy="923330"/>
          </a:xfrm>
          <a:prstGeom prst="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ছাগল </a:t>
            </a:r>
            <a:r>
              <a:rPr lang="en-US" sz="5400" b="1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bn-IN" sz="5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ভেড়া ৪০টি হলে </a:t>
            </a:r>
            <a:r>
              <a:rPr lang="en-US" sz="5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bn-IN" sz="5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কাত ফরজ।</a:t>
            </a:r>
            <a:endParaRPr lang="en-US" sz="54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AB-23\Desktop\2015_09_17_08_49_50_GTwaQUiieM0ePL031rGAGkYTJqMP7U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357" y="152400"/>
            <a:ext cx="4446895" cy="5257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123" name="Picture 3" descr="C:\Users\LAB-23\Desktop\7b8f2efd88c888b84b2a4ccb163969f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5252" y="152400"/>
            <a:ext cx="4482548" cy="5257799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38357" y="5867400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স্বর্ণ ৭.৫ তোলা হলে।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48858" y="5928954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রৌপ্য ৫২.৫ তোলা হলে।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AB-23\Desktop\Taka-326x1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709" y="0"/>
            <a:ext cx="9029700" cy="567245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09516" y="5672456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বছর শেষে উদ্বৃত্ত সম্পদ টাকার হিসাব করে ২.৫% যাকাত দিতে হয়।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922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যাকাত আদায়ের উদ্দেশ্য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39251"/>
            <a:ext cx="9035955" cy="5098913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09600" y="6038165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ধনিরা যাকাত দিয়ে গরীবদের স্বাবলম্বি করছে।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কাত আদায়ের উদ্দেশ্য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2098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১। কৃপনতা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লোভ থেকে মনকে পবিত্র করা।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8194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২। দরিদ্র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অসহায়দের প্রতি সহানুভূতি প্রকাশ।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533400" y="3348787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৩। তাদের প্রয়োজন পুরণ করা।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38862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৪। সাধারণ জনগনের মধ্যে আর্থিক সমতা বিধান।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44196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৫। ধনীদের হাতে সম্পদ পুন্জিভূত হত্তয়া রোধ করা।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49530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৬।সম্পদের সুষম ব্যাবহার নিশ্চিত করা।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922"/>
            <a:ext cx="8077200" cy="914400"/>
          </a:xfrm>
        </p:spPr>
        <p:txBody>
          <a:bodyPr>
            <a:no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ব্যায়ের খাত সমুহ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61218"/>
            <a:ext cx="8229600" cy="4983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n-IN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১। ফকির, ২। মিসকিন, ৩।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ু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সাফির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, ৪। কর্মচারী, ৫। মন আকৃষ্টকরণ, ৬। দাস মুক্তি, ৭। ঋন মুক্তি  ৮। আল্লাহর রাস্তায়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1800"/>
            <a:ext cx="91440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bn-IN" sz="9600" dirty="0" smtClean="0">
                <a:latin typeface="NikoshBAN" pitchFamily="2" charset="0"/>
                <a:cs typeface="NikoshBAN" pitchFamily="2" charset="0"/>
              </a:rPr>
              <a:t>পার্থক্য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447800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কাত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ট্যাক্স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2362200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১। আল্লাহ কতৃক নির্ধিত ত্ত ফরজ বিধান।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3657600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২। যা নির্ধারিত খাতে ব্যায় করতে হয়।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50292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৩। যার পরিমান। নির্ধারিত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24400" y="2362200"/>
            <a:ext cx="396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১। রাষ্ঠ্রিয় কতৃপক্ষের নির্দেশ অনুযায়ী। আদায়যোগ্য চান্দা বা কর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24400" y="51054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। যার পরিমান পরিবর্তন যোগ্য।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31709" y="4116526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যার নির্ধারিত কোন খাত নাই।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  <p:bldP spid="9" grpId="0"/>
      <p:bldP spid="10" grpId="0"/>
      <p:bldP spid="11" grpId="0"/>
      <p:bldP spid="13" grpId="0"/>
      <p:bldP spid="14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bn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কাত আদায়ের হুকুম কি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2860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কাত কাদের অধিকার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971800"/>
            <a:ext cx="731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৩। ধনীদের প্রতি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কাত ফরজ করার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া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রণ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কি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4287051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কাতের খাত সমুহ কয়টি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762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304800" y="5287273"/>
            <a:ext cx="944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1।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যাকাত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আদায়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পরিনতি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কি?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066" y="6019800"/>
            <a:ext cx="876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আদর্শ সমাজ গঠনে যাকাতের ভূমিকা।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E:\All Photo\New folder\IMG_20170403_1816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63" y="1140268"/>
            <a:ext cx="7848600" cy="4169279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991600" cy="6705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152400" y="914400"/>
            <a:ext cx="8763000" cy="3429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7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87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75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52400"/>
            <a:ext cx="9144000" cy="1200329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i="1" dirty="0" smtClean="0"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IN" sz="7200" i="1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0" y="1447800"/>
            <a:ext cx="9144000" cy="54102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মুহাঃ রুহুল আমিন</a:t>
            </a:r>
          </a:p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 মৌলভি শিক্ষক</a:t>
            </a:r>
          </a:p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কানুহরপুর হাজী আলী আককাস দাখিল মা্রাসা ।</a:t>
            </a:r>
          </a:p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পোঃ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খড়িখালী ;</a:t>
            </a:r>
          </a:p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উপজেলা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:-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ঝিনাইদহ সদর ; জেলা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:-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ঝিনাইদহ ।</a:t>
            </a:r>
          </a:p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:-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০১৯১৮০১৩৫০৫</a:t>
            </a:r>
            <a:endPara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জিমেইল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:-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bd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ruhul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1971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@gmail.com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F:\BACKUP 19-10-17\New folder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456" y="1494430"/>
            <a:ext cx="2514600" cy="2133599"/>
          </a:xfrm>
          <a:prstGeom prst="rect">
            <a:avLst/>
          </a:prstGeom>
          <a:noFill/>
          <a:ln w="762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0236" y="57233"/>
            <a:ext cx="9144000" cy="1569660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9600" i="1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9600" i="1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96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1828800"/>
            <a:ext cx="9144000" cy="50292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ঃ-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৮ম</a:t>
            </a:r>
          </a:p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ঃ-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আকাইদ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ফিকহ</a:t>
            </a:r>
            <a:endParaRPr lang="en-US" sz="5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ঃ-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৫ম   (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যাকাত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)</a:t>
            </a:r>
          </a:p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5410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10972" y="5811629"/>
            <a:ext cx="8763000" cy="1015663"/>
          </a:xfrm>
          <a:prstGeom prst="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itchFamily="2" charset="0"/>
              </a:rPr>
              <a:t>উপরের</a:t>
            </a:r>
            <a:r>
              <a:rPr lang="en-US" sz="6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6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endParaRPr lang="en-US" sz="60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52400"/>
            <a:ext cx="8915400" cy="1828800"/>
          </a:xfr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IN" sz="88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আজকের পাঠের বিষয়</a:t>
            </a:r>
            <a:endParaRPr lang="en-US" sz="88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2743200"/>
            <a:ext cx="8801100" cy="3505200"/>
          </a:xfr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BD" sz="88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bn-IN" sz="88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কাতের আহকাম </a:t>
            </a:r>
            <a:r>
              <a:rPr lang="en-US" sz="88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bn-IN" sz="88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উপকারিতা</a:t>
            </a:r>
            <a:endParaRPr lang="en-US" sz="88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AB-23\Desktop\Zakat2-495x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066800"/>
            <a:ext cx="8839200" cy="56454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52400" y="76200"/>
            <a:ext cx="8839200" cy="830997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spc="50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ধনিরা গরীবদের মাঝে যাকাত বিতরন করছে।</a:t>
            </a:r>
            <a:endParaRPr lang="en-US" sz="4800" b="1" spc="5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5" y="1143000"/>
            <a:ext cx="8980271" cy="571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97765" y="76200"/>
            <a:ext cx="8980271" cy="92333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spc="50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যাকাতের মাল পেয়ে সবাই খুশি।</a:t>
            </a:r>
            <a:endParaRPr lang="en-US" sz="5400" b="1" spc="5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"/>
            <a:ext cx="8839200" cy="1015663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পাঠ শেষে শিক্ষার্থীরা</a:t>
            </a:r>
            <a:r>
              <a:rPr lang="en-US" sz="6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US" sz="60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447800"/>
            <a:ext cx="8839200" cy="1569660"/>
          </a:xfrm>
          <a:prstGeom prst="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 যেসব সম্পদের </a:t>
            </a:r>
            <a:r>
              <a:rPr lang="bn-BD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bn-IN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কাত ফরজ তা বলতে পারবে।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1540" y="3352800"/>
            <a:ext cx="8839200" cy="1569660"/>
          </a:xfrm>
          <a:prstGeom prst="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800" b="1" dirty="0" smtClean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4800" b="1" dirty="0" smtClean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bn-IN" sz="4800" b="1" dirty="0" smtClean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কাত আদায়ের উদ্দেশ্য ত্ত ব্যায়ের খাত সমুহ বর্ণনা করতে পারবে। </a:t>
            </a:r>
            <a:endParaRPr lang="en-US" sz="4800" b="1" dirty="0">
              <a:ln/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5310669"/>
            <a:ext cx="8839200" cy="1446550"/>
          </a:xfrm>
          <a:prstGeom prst="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4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bn-IN" sz="4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কাত </a:t>
            </a:r>
            <a:r>
              <a:rPr lang="en-US" sz="4400" b="1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bn-IN" sz="4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ট্যাক্সের মধ্যে পার্থক্য নির্ণয় করতে পারবে।</a:t>
            </a:r>
            <a:endParaRPr lang="en-US" sz="44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AB-23\Desktop\u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980" y="1349976"/>
            <a:ext cx="4479236" cy="54185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5" name="Picture 3" descr="C:\Users\LAB-23\Desktop\6_283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0965" y="1349976"/>
            <a:ext cx="4343400" cy="54185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0879" y="74607"/>
            <a:ext cx="9133121" cy="120032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72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যাকাতের নেছাব</a:t>
            </a:r>
            <a:endParaRPr lang="en-US" sz="72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765" y="4707838"/>
            <a:ext cx="464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n w="6600">
                  <a:solidFill>
                    <a:srgbClr val="C00000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উট</a:t>
            </a:r>
            <a:r>
              <a:rPr lang="en-US" sz="4800" b="1" dirty="0" smtClean="0">
                <a:ln w="6600">
                  <a:solidFill>
                    <a:srgbClr val="C00000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ln w="6600">
                  <a:solidFill>
                    <a:srgbClr val="C00000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৫টি হলে যাকাত দিতে হয়।</a:t>
            </a:r>
            <a:endParaRPr lang="en-US" sz="4800" b="1" dirty="0">
              <a:ln w="6600">
                <a:solidFill>
                  <a:srgbClr val="C00000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55265" y="4800600"/>
            <a:ext cx="4114800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/>
                <a:latin typeface="NikoshBAN" pitchFamily="2" charset="0"/>
                <a:cs typeface="NikoshBAN" pitchFamily="2" charset="0"/>
              </a:rPr>
              <a:t>গরু</a:t>
            </a:r>
            <a:r>
              <a:rPr lang="en-US" sz="5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 smtClean="0">
                <a:ln/>
                <a:latin typeface="NikoshBAN" pitchFamily="2" charset="0"/>
                <a:cs typeface="NikoshBAN" pitchFamily="2" charset="0"/>
              </a:rPr>
              <a:t>৩০টি হলে যাকাত ফরজ।</a:t>
            </a:r>
            <a:endParaRPr lang="en-US" sz="5400" b="1" dirty="0">
              <a:ln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</TotalTime>
  <Words>394</Words>
  <Application>Microsoft Office PowerPoint</Application>
  <PresentationFormat>On-screen Show (4:3)</PresentationFormat>
  <Paragraphs>59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আজকের পাঠের বিষয়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যাকাত আদায়ের উদ্দেশ্য</vt:lpstr>
      <vt:lpstr>ব্যায়ের খাত সমুহ</vt:lpstr>
      <vt:lpstr>পার্থক্য</vt:lpstr>
      <vt:lpstr>মুল্যায়ন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LAB-23</dc:creator>
  <cp:lastModifiedBy>USER</cp:lastModifiedBy>
  <cp:revision>231</cp:revision>
  <dcterms:created xsi:type="dcterms:W3CDTF">2006-08-16T00:00:00Z</dcterms:created>
  <dcterms:modified xsi:type="dcterms:W3CDTF">2019-11-03T13:42:44Z</dcterms:modified>
</cp:coreProperties>
</file>