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1" r:id="rId3"/>
    <p:sldId id="258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0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E9533-6458-4C7D-A277-40A5D2EBACE3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88CF-E168-49EB-893F-88E19708C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3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88CF-E168-49EB-893F-88E19708C4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1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শিক্ষক</a:t>
            </a:r>
            <a:r>
              <a:rPr lang="bn-IN" sz="1600" b="1" baseline="0" dirty="0" smtClean="0">
                <a:latin typeface="NikoshBAN" pitchFamily="2" charset="0"/>
                <a:cs typeface="NikoshBAN" pitchFamily="2" charset="0"/>
              </a:rPr>
              <a:t> গ্রামের দরিদ্র পরিবারের বিভিন্ন অবস্থা তুলে ধরে শিক্ষার্থীদেরকে বুঝাবেন ।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69A3-356F-412D-97B1-EE85D39144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74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শিক্ষকের</a:t>
            </a:r>
            <a:r>
              <a:rPr lang="bn-IN" b="1" baseline="0" dirty="0" smtClean="0">
                <a:latin typeface="NikoshBAN" pitchFamily="2" charset="0"/>
                <a:cs typeface="NikoshBAN" pitchFamily="2" charset="0"/>
              </a:rPr>
              <a:t> আলোচনায় গ্রামের রাতের আধারের ভয়ের চিত্র ফুটে উঠবে 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69A3-356F-412D-97B1-EE85D39144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62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="1" dirty="0" smtClean="0"/>
              <a:t>                                                                                        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69A3-356F-412D-97B1-EE85D39144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7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4688-AF66-4BB6-95D4-AA10811B8142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767-F49B-4D37-B295-8E982434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3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4688-AF66-4BB6-95D4-AA10811B8142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767-F49B-4D37-B295-8E982434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1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4688-AF66-4BB6-95D4-AA10811B8142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767-F49B-4D37-B295-8E982434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8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4688-AF66-4BB6-95D4-AA10811B8142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767-F49B-4D37-B295-8E982434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6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4688-AF66-4BB6-95D4-AA10811B8142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767-F49B-4D37-B295-8E982434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2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4688-AF66-4BB6-95D4-AA10811B8142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767-F49B-4D37-B295-8E982434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9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4688-AF66-4BB6-95D4-AA10811B8142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767-F49B-4D37-B295-8E982434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9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4688-AF66-4BB6-95D4-AA10811B8142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767-F49B-4D37-B295-8E982434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7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4688-AF66-4BB6-95D4-AA10811B8142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767-F49B-4D37-B295-8E982434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7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4688-AF66-4BB6-95D4-AA10811B8142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767-F49B-4D37-B295-8E982434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3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4688-AF66-4BB6-95D4-AA10811B8142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767-F49B-4D37-B295-8E982434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5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E4688-AF66-4BB6-95D4-AA10811B8142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41767-F49B-4D37-B295-8E982434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7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onjurul.atph@gmai" TargetMode="Externa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18" y="1130300"/>
            <a:ext cx="8148782" cy="5497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352800" y="254000"/>
            <a:ext cx="4648200" cy="707886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4096" y="667435"/>
            <a:ext cx="3143809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শিক্ষক বুঝিয়ে দিবেন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8261" y="1600201"/>
            <a:ext cx="595547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নামাজের ঘরে মোমবাতি মানে, দরগায় মানে দান,</a:t>
            </a:r>
          </a:p>
          <a:p>
            <a:r>
              <a:rPr lang="bn-IN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ছেলেরে তাহার ভালো করে দাও কাঁদে জননীর প্রাণ।   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88" y="2836222"/>
            <a:ext cx="2106478" cy="2916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31" y="2829296"/>
            <a:ext cx="3747160" cy="2923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9750" y="4771159"/>
            <a:ext cx="1029975" cy="95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036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39994" y="885941"/>
            <a:ext cx="292259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বুঝিয়ে দিবেন </a:t>
            </a:r>
            <a:endParaRPr lang="en-US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1613118"/>
            <a:ext cx="5945858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বাঁশ বনে বসি ডাকে কানা কুয়ো, রাতের আঁধার ঠেলি,</a:t>
            </a:r>
          </a:p>
          <a:p>
            <a:r>
              <a:rPr lang="bn-IN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বাদুড় পাখার বাতাসেতে পরে শুপারির বোন হেলি ।</a:t>
            </a:r>
          </a:p>
          <a:p>
            <a:r>
              <a:rPr lang="bn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 বুনো পথে জোনাকি মেয়েরা কুয়াশা কাফন ধরি,</a:t>
            </a:r>
          </a:p>
          <a:p>
            <a:r>
              <a:rPr lang="bn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দুঃ ছাই ! কিবা  শংকায়  মার  পরাণ  উঠিছে  ভরি । </a:t>
            </a:r>
            <a:r>
              <a:rPr lang="bn-IN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01" y="3962400"/>
            <a:ext cx="2871114" cy="1910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06" y="4191000"/>
            <a:ext cx="2836494" cy="1775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66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91" y="2178628"/>
            <a:ext cx="52832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953001" y="667435"/>
            <a:ext cx="2590799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800" y="2618509"/>
            <a:ext cx="3127322" cy="3091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48001" y="1828800"/>
            <a:ext cx="6404547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হুতুম পেচার করুন ডাক শুনে মা ভয় পেয়ে গেল কেন ? </a:t>
            </a:r>
            <a:endParaRPr lang="en-US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74" y="2228954"/>
            <a:ext cx="3283528" cy="3515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931415" y="6144488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bn-IN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কুসংস্কার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8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0" y="560457"/>
            <a:ext cx="289560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29" y="2895601"/>
            <a:ext cx="5588000" cy="3235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864186" y="1948190"/>
            <a:ext cx="646362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কবিতাটিতে গ্রামের কি কি বিষয় আলোচনা হয়েছে লিখ </a:t>
            </a:r>
            <a:r>
              <a:rPr lang="bn-IN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 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13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7200" y="581830"/>
            <a:ext cx="4038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শিক্ষক বুঝিয়ে দিবেন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3881" y="1640827"/>
            <a:ext cx="5937844" cy="18158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‘শোন মা আমার লাটাই কিন্তু রাখিও যতন করে,</a:t>
            </a:r>
          </a:p>
          <a:p>
            <a:r>
              <a:rPr lang="bn-IN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রাখিও ঢ্যাপের মোয়া বেঁধে তুমি সাত-নরি সিকা ভরে।</a:t>
            </a:r>
          </a:p>
          <a:p>
            <a:r>
              <a:rPr lang="bn-IN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খেজুরে গুড়ের নয়া পাটালিতে হুড়ুমের কোলা ভরে ।</a:t>
            </a:r>
          </a:p>
          <a:p>
            <a:r>
              <a:rPr lang="bn-IN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ফুলঝুরি সিকা সাজাইয়া রেখো আমার সমুখ পরে।’  </a:t>
            </a:r>
            <a:endParaRPr lang="en-US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609859"/>
            <a:ext cx="1610591" cy="2288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609860"/>
            <a:ext cx="1638299" cy="2288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3609858"/>
            <a:ext cx="1721427" cy="2288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r="41212"/>
          <a:stretch/>
        </p:blipFill>
        <p:spPr>
          <a:xfrm>
            <a:off x="2718838" y="3613324"/>
            <a:ext cx="1725844" cy="2285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0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114800" y="228600"/>
            <a:ext cx="4038600" cy="685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altLang="en-US"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r>
              <a:rPr lang="en-US" altLang="en-US">
                <a:latin typeface="NikoshBAN" panose="02000000000000000000" pitchFamily="2" charset="0"/>
                <a:cs typeface="NikoshBAN" panose="02000000000000000000" pitchFamily="2" charset="0"/>
              </a:rPr>
              <a:t>(একক কাজ)  </a:t>
            </a:r>
          </a:p>
        </p:txBody>
      </p:sp>
      <p:sp>
        <p:nvSpPr>
          <p:cNvPr id="17413" name="Oval 5" descr="dark"/>
          <p:cNvSpPr>
            <a:spLocks noChangeArrowheads="1"/>
          </p:cNvSpPr>
          <p:nvPr/>
        </p:nvSpPr>
        <p:spPr bwMode="auto">
          <a:xfrm>
            <a:off x="1524000" y="1219200"/>
            <a:ext cx="2743200" cy="16002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414" name="Oval 6" descr="Illness"/>
          <p:cNvSpPr>
            <a:spLocks noChangeArrowheads="1"/>
          </p:cNvSpPr>
          <p:nvPr/>
        </p:nvSpPr>
        <p:spPr bwMode="auto">
          <a:xfrm>
            <a:off x="1524000" y="2971800"/>
            <a:ext cx="2743200" cy="16002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415" name="Oval 7" descr="Maa"/>
          <p:cNvSpPr>
            <a:spLocks noChangeArrowheads="1"/>
          </p:cNvSpPr>
          <p:nvPr/>
        </p:nvSpPr>
        <p:spPr bwMode="auto">
          <a:xfrm>
            <a:off x="1524000" y="4800600"/>
            <a:ext cx="2743200" cy="18288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416" name="Oval 8" descr="mosquito"/>
          <p:cNvSpPr>
            <a:spLocks noChangeArrowheads="1"/>
          </p:cNvSpPr>
          <p:nvPr/>
        </p:nvSpPr>
        <p:spPr bwMode="auto">
          <a:xfrm>
            <a:off x="7696200" y="1066800"/>
            <a:ext cx="2743200" cy="17526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417" name="Oval 9" descr="ador"/>
          <p:cNvSpPr>
            <a:spLocks noChangeArrowheads="1"/>
          </p:cNvSpPr>
          <p:nvPr/>
        </p:nvSpPr>
        <p:spPr bwMode="auto">
          <a:xfrm>
            <a:off x="7620000" y="5029200"/>
            <a:ext cx="2743200" cy="16002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421" name="Oval 13" descr="mathar kache"/>
          <p:cNvSpPr>
            <a:spLocks noChangeArrowheads="1"/>
          </p:cNvSpPr>
          <p:nvPr/>
        </p:nvSpPr>
        <p:spPr bwMode="auto">
          <a:xfrm>
            <a:off x="7696200" y="3124200"/>
            <a:ext cx="2743200" cy="160020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69" name="AutoShape 14"/>
          <p:cNvSpPr>
            <a:spLocks noChangeArrowheads="1"/>
          </p:cNvSpPr>
          <p:nvPr/>
        </p:nvSpPr>
        <p:spPr bwMode="auto">
          <a:xfrm>
            <a:off x="4267200" y="1524000"/>
            <a:ext cx="1066800" cy="990600"/>
          </a:xfrm>
          <a:prstGeom prst="rightArrow">
            <a:avLst>
              <a:gd name="adj1" fmla="val 50000"/>
              <a:gd name="adj2" fmla="val 26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NikoshBAN" panose="02000000000000000000" pitchFamily="2" charset="0"/>
                <a:cs typeface="NikoshBAN" panose="02000000000000000000" pitchFamily="2" charset="0"/>
              </a:rPr>
              <a:t>আন্ধার </a:t>
            </a:r>
          </a:p>
        </p:txBody>
      </p:sp>
      <p:sp>
        <p:nvSpPr>
          <p:cNvPr id="15370" name="AutoShape 15"/>
          <p:cNvSpPr>
            <a:spLocks noChangeArrowheads="1"/>
          </p:cNvSpPr>
          <p:nvPr/>
        </p:nvSpPr>
        <p:spPr bwMode="auto">
          <a:xfrm>
            <a:off x="4267200" y="3352800"/>
            <a:ext cx="990600" cy="914400"/>
          </a:xfrm>
          <a:prstGeom prst="rightArrow">
            <a:avLst>
              <a:gd name="adj1" fmla="val 50000"/>
              <a:gd name="adj2" fmla="val 27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NikoshBAN" panose="02000000000000000000" pitchFamily="2" charset="0"/>
                <a:cs typeface="NikoshBAN" panose="02000000000000000000" pitchFamily="2" charset="0"/>
              </a:rPr>
              <a:t>রুগ্ন </a:t>
            </a:r>
          </a:p>
        </p:txBody>
      </p:sp>
      <p:sp>
        <p:nvSpPr>
          <p:cNvPr id="15371" name="AutoShape 16"/>
          <p:cNvSpPr>
            <a:spLocks noChangeArrowheads="1"/>
          </p:cNvSpPr>
          <p:nvPr/>
        </p:nvSpPr>
        <p:spPr bwMode="auto">
          <a:xfrm>
            <a:off x="4267200" y="5257800"/>
            <a:ext cx="1066800" cy="838200"/>
          </a:xfrm>
          <a:prstGeom prst="rightArrow">
            <a:avLst>
              <a:gd name="adj1" fmla="val 50000"/>
              <a:gd name="adj2" fmla="val 318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altLang="en-US">
                <a:latin typeface="NikoshBAN" panose="02000000000000000000" pitchFamily="2" charset="0"/>
                <a:cs typeface="NikoshBAN" panose="02000000000000000000" pitchFamily="2" charset="0"/>
              </a:rPr>
              <a:t>জননী </a:t>
            </a:r>
            <a:endParaRPr lang="en-US" alt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72" name="AutoShape 17"/>
          <p:cNvSpPr>
            <a:spLocks noChangeArrowheads="1"/>
          </p:cNvSpPr>
          <p:nvPr/>
        </p:nvSpPr>
        <p:spPr bwMode="auto">
          <a:xfrm>
            <a:off x="6553200" y="1600200"/>
            <a:ext cx="1143000" cy="838200"/>
          </a:xfrm>
          <a:prstGeom prst="leftArrow">
            <a:avLst>
              <a:gd name="adj1" fmla="val 50000"/>
              <a:gd name="adj2" fmla="val 340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altLang="en-US">
                <a:latin typeface="NikoshBAN" panose="02000000000000000000" pitchFamily="2" charset="0"/>
                <a:cs typeface="NikoshBAN" panose="02000000000000000000" pitchFamily="2" charset="0"/>
              </a:rPr>
              <a:t>মশক </a:t>
            </a:r>
            <a:endParaRPr lang="en-US" alt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73" name="AutoShape 18"/>
          <p:cNvSpPr>
            <a:spLocks noChangeArrowheads="1"/>
          </p:cNvSpPr>
          <p:nvPr/>
        </p:nvSpPr>
        <p:spPr bwMode="auto">
          <a:xfrm>
            <a:off x="6629400" y="3657600"/>
            <a:ext cx="1066800" cy="762000"/>
          </a:xfrm>
          <a:prstGeom prst="lef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altLang="en-US">
                <a:latin typeface="NikoshBAN" panose="02000000000000000000" pitchFamily="2" charset="0"/>
                <a:cs typeface="NikoshBAN" panose="02000000000000000000" pitchFamily="2" charset="0"/>
              </a:rPr>
              <a:t>শিয়রে </a:t>
            </a:r>
            <a:endParaRPr lang="en-US" alt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74" name="AutoShape 19"/>
          <p:cNvSpPr>
            <a:spLocks noChangeArrowheads="1"/>
          </p:cNvSpPr>
          <p:nvPr/>
        </p:nvSpPr>
        <p:spPr bwMode="auto">
          <a:xfrm>
            <a:off x="6553200" y="5410200"/>
            <a:ext cx="1066800" cy="838200"/>
          </a:xfrm>
          <a:prstGeom prst="leftArrow">
            <a:avLst>
              <a:gd name="adj1" fmla="val 50000"/>
              <a:gd name="adj2" fmla="val 318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altLang="en-US">
                <a:latin typeface="NikoshBAN" panose="02000000000000000000" pitchFamily="2" charset="0"/>
                <a:cs typeface="NikoshBAN" panose="02000000000000000000" pitchFamily="2" charset="0"/>
              </a:rPr>
              <a:t>মমতা </a:t>
            </a:r>
            <a:endParaRPr lang="en-US" alt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3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38" y="3276600"/>
            <a:ext cx="5562600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0600" y="618623"/>
            <a:ext cx="28956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দলীয় কাজ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0646" y="1524000"/>
            <a:ext cx="4690708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ছেলেটি সুস্থ হয়ে কি কি করতে চাচ্ছে</a:t>
            </a:r>
          </a:p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তা আলোচনা করে লিখ ।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7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19054" y="775599"/>
            <a:ext cx="2143746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মূল্যায়ন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6714" y="2047075"/>
            <a:ext cx="5861086" cy="13542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কবি জসীম উদ্দিনের উপাধি কি ছিল ?</a:t>
            </a:r>
          </a:p>
          <a:p>
            <a:r>
              <a:rPr lang="bn-IN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উত্তরঃ পল্লিকবি ।</a:t>
            </a: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5945" y="3352800"/>
            <a:ext cx="6712094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পল্লী জননী কবিতাটি কোন কাব্যগ্রন্থ থেকে নেয়া ?</a:t>
            </a:r>
          </a:p>
          <a:p>
            <a:r>
              <a:rPr lang="bn-IN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উত্তরঃ রাখালী কাব্যগ্রন্থ থেকে </a:t>
            </a:r>
            <a:r>
              <a:rPr lang="bn-IN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  <a:endParaRPr lang="en-US" sz="2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5946" y="4682810"/>
            <a:ext cx="438975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মোমবাতি কোথায় দেয় ?</a:t>
            </a:r>
          </a:p>
          <a:p>
            <a:r>
              <a:rPr lang="bn-IN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উত্তরঃ নামাজের ঘরে ।</a:t>
            </a:r>
            <a:endParaRPr lang="en-US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1" y="605880"/>
            <a:ext cx="3124199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বাড়ির কাজ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8955" y="4414391"/>
            <a:ext cx="6393097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 আজও রোগে  তার পথ্য  জোটে নি’- পথ্য না </a:t>
            </a:r>
          </a:p>
          <a:p>
            <a:r>
              <a:rPr lang="bn-IN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জোটার কারন গুলো  নিজের ভাষায় লিখ ।</a:t>
            </a:r>
            <a:endParaRPr lang="en-US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4" y="1676402"/>
            <a:ext cx="4710546" cy="243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041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32718" y="2857424"/>
            <a:ext cx="4631142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পত্র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কবিতা (------)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0"/>
            <a:ext cx="12205648" cy="6858000"/>
            <a:chOff x="24390" y="0"/>
            <a:chExt cx="12205648" cy="6858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06276" y="0"/>
              <a:ext cx="0" cy="6858000"/>
            </a:xfrm>
            <a:prstGeom prst="line">
              <a:avLst/>
            </a:prstGeom>
            <a:ln w="1651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136674" y="1"/>
              <a:ext cx="6928" cy="6857999"/>
            </a:xfrm>
            <a:prstGeom prst="line">
              <a:avLst/>
            </a:prstGeom>
            <a:ln w="1651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4390" y="25308"/>
              <a:ext cx="12192000" cy="34270"/>
            </a:xfrm>
            <a:prstGeom prst="line">
              <a:avLst/>
            </a:prstGeom>
            <a:ln w="13652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038" y="6795537"/>
              <a:ext cx="12192000" cy="0"/>
            </a:xfrm>
            <a:prstGeom prst="line">
              <a:avLst/>
            </a:prstGeom>
            <a:ln w="13652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4" t="19532" r="33476"/>
          <a:stretch/>
        </p:blipFill>
        <p:spPr>
          <a:xfrm rot="279254">
            <a:off x="4852599" y="1559691"/>
            <a:ext cx="1586225" cy="39816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3448" y="1003300"/>
            <a:ext cx="4516852" cy="48320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মুঞ্জুরুল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পাটুলীপাড়া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ভাঙ্গুড়া,পাবনা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০১৭১০৭২৬১৬৪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মেইলনং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6"/>
              </a:rPr>
              <a:t>monjurul.atph@gmai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96074" y="1019723"/>
            <a:ext cx="1371600" cy="1595367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alt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alt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 descr="AS (207)"/>
          <p:cNvSpPr txBox="1">
            <a:spLocks noChangeArrowheads="1"/>
          </p:cNvSpPr>
          <p:nvPr/>
        </p:nvSpPr>
        <p:spPr bwMode="auto">
          <a:xfrm>
            <a:off x="3505200" y="2133600"/>
            <a:ext cx="5181600" cy="3962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94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 descr="Maa"/>
          <p:cNvSpPr>
            <a:spLocks noChangeArrowheads="1"/>
          </p:cNvSpPr>
          <p:nvPr/>
        </p:nvSpPr>
        <p:spPr bwMode="auto">
          <a:xfrm>
            <a:off x="4239198" y="1526423"/>
            <a:ext cx="3632200" cy="3302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0"/>
          <a:stretch/>
        </p:blipFill>
        <p:spPr>
          <a:xfrm>
            <a:off x="8048885" y="3781136"/>
            <a:ext cx="3505200" cy="2822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11" y="3781136"/>
            <a:ext cx="3505200" cy="2822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169233" y="344774"/>
            <a:ext cx="90540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গ্রামের না শহরের মায়েদের ছবি দেখা যাচ্ছে?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হ্যা, পল্লির মায়েদের ছবি।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0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4453" y="441414"/>
            <a:ext cx="10523094" cy="63094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</a:t>
            </a:r>
          </a:p>
          <a:p>
            <a:r>
              <a:rPr lang="bn-IN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13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পল্লিজননী</a:t>
            </a:r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জসী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মউদ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দীন</a:t>
            </a:r>
            <a:r>
              <a:rPr lang="bn-IN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(১৯০৩-১৯৭৬০)</a:t>
            </a:r>
            <a:r>
              <a:rPr lang="bn-IN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6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polli 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676400"/>
            <a:ext cx="61722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267200" y="762000"/>
            <a:ext cx="3657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NikoshBAN" panose="02000000000000000000" pitchFamily="2" charset="0"/>
                <a:cs typeface="NikoshBAN" panose="02000000000000000000" pitchFamily="2" charset="0"/>
              </a:rPr>
              <a:t>পল্লিগ্রাম</a:t>
            </a:r>
          </a:p>
        </p:txBody>
      </p:sp>
    </p:spTree>
    <p:extLst>
      <p:ext uri="{BB962C8B-B14F-4D97-AF65-F5344CB8AC3E}">
        <p14:creationId xmlns:p14="http://schemas.microsoft.com/office/powerpoint/2010/main" val="351518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4340" y="658069"/>
            <a:ext cx="413558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4340" y="1751887"/>
            <a:ext cx="9773587" cy="38164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শিক্ষার্থীবৃন্দ কবি জসীমউদ্দীন সম্পর্কে জানবে ।</a:t>
            </a:r>
          </a:p>
          <a:p>
            <a:endParaRPr lang="bn-IN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দরিদ্র পরিবারের অসুস্থ সন্তানের পরিনতি কি হতে</a:t>
            </a:r>
          </a:p>
          <a:p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 তা ব্যাখ্যা করতে পারবে ।</a:t>
            </a:r>
          </a:p>
          <a:p>
            <a:endParaRPr lang="bn-IN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“ সন্তানের প্রতি মায়ের ভালবাসা অকৃতিম ”-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- বিশ্লেষণ করতে পারবে । </a:t>
            </a:r>
            <a:r>
              <a:rPr lang="bn-IN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6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1" y="775599"/>
            <a:ext cx="3002745" cy="76944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272" y="1676400"/>
            <a:ext cx="1905000" cy="2254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675221" y="4041202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জসীমউদ্দীন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4360" y="1946565"/>
            <a:ext cx="215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১৯০৩ সালে জন্ম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324" y="2590801"/>
            <a:ext cx="229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তিনি ঢাকা বিশ্ববিদ্যালয়ের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    অধ্যাপক ছিলেন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1" y="3452668"/>
            <a:ext cx="2092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তিনি কবর কবিতাটি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   রচনা করেন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3371" y="1991658"/>
            <a:ext cx="23118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তাঁর কাব্যগ্রন্থ-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নকসী কাঁথার মাঠ,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সোজন বাদিয়ার ঘাট,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রাখালী, বালুচর, এক 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পয়সার বাঁশী ইত্যাদি।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9295" y="4953000"/>
            <a:ext cx="4714752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 ডিলিট ডিগ্রি এবং একুশে পদক পান </a:t>
            </a:r>
          </a:p>
          <a:p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১৯৭৬ সালে মৃত্যু বরন করেন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3371" y="3981743"/>
            <a:ext cx="2121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এটি রাখালী কাব্য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     থেকে নেয়া</a:t>
            </a:r>
            <a:r>
              <a:rPr lang="bn-IN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523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42279" y="1783830"/>
            <a:ext cx="311174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পল্লিজননী</a:t>
            </a:r>
            <a:r>
              <a:rPr lang="bn-IN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জসীম উদ্দীন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9970" y="3007510"/>
            <a:ext cx="5731056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 থম থম স্তব্ধ নিঝুম, ঘোর- ঘোর- আন্ধার,</a:t>
            </a:r>
          </a:p>
          <a:p>
            <a:r>
              <a:rPr lang="bn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নিশ্বাস ফেলি তাও শোনা যায় নাই কোথা সারা কার।</a:t>
            </a:r>
          </a:p>
          <a:p>
            <a:r>
              <a:rPr lang="bn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রুগ্ন ছেলের শিয়রে বসিয়া একেলা জাগিছে মাতা,</a:t>
            </a:r>
          </a:p>
          <a:p>
            <a:r>
              <a:rPr lang="bn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করুন চাহনি ঘুম ঘুম যেন ঢুলিছে চোখের পাতা ।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1498" y="4926568"/>
            <a:ext cx="5808000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শিয়রের কাছে নিবু নিবু দীপ ঘুরিয়া ঘুরিয়া জ্বলে,</a:t>
            </a:r>
          </a:p>
          <a:p>
            <a:r>
              <a:rPr lang="bn-IN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 সাথে সাথে বিরহী মায়ের একেলা পরাণ দোলে।</a:t>
            </a:r>
          </a:p>
          <a:p>
            <a:r>
              <a:rPr lang="bn-IN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ভন ভন ভন জমাট বেঁধেছে বুনো মশকের গান</a:t>
            </a:r>
          </a:p>
          <a:p>
            <a:r>
              <a:rPr lang="bn-IN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এঁদো ডোবা হতে বহিছে কঠোর পচান পাতার ঘ্রাণ।</a:t>
            </a:r>
            <a:r>
              <a:rPr lang="bn-IN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01" y="2741611"/>
            <a:ext cx="1878617" cy="1752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56" y="4926568"/>
            <a:ext cx="1864762" cy="1644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858780" y="314793"/>
            <a:ext cx="637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আদর্শ পাঠ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9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9196" y="1447800"/>
            <a:ext cx="66095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ছোট কুঁড়েঘর, বেড়ার ফাঁকেতে আসিছে শীতের বায়ু,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শিয়রে বসিয়া মনে মনে মাতা গণিছে ছেলের আয়ু 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ছেলে কয়, মা’রে, কত রাত আছে, কখন সকাল হবে,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ভালো যে লাগে না, এমনি করিয়া কেবা শুয়ে থাকে কবে’।</a:t>
            </a:r>
            <a:r>
              <a:rPr lang="bn-IN" sz="2800" dirty="0"/>
              <a:t>  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75" y="3633727"/>
            <a:ext cx="2947554" cy="210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12" y="3645450"/>
            <a:ext cx="2924175" cy="210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419601" y="618296"/>
            <a:ext cx="292259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শিক্ষক বুঝিয়ে দিবেন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554</Words>
  <Application>Microsoft Office PowerPoint</Application>
  <PresentationFormat>Widescreen</PresentationFormat>
  <Paragraphs>110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</cp:revision>
  <dcterms:created xsi:type="dcterms:W3CDTF">2019-11-03T01:19:08Z</dcterms:created>
  <dcterms:modified xsi:type="dcterms:W3CDTF">2019-11-03T02:47:05Z</dcterms:modified>
</cp:coreProperties>
</file>