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8" r:id="rId2"/>
    <p:sldId id="271" r:id="rId3"/>
    <p:sldId id="256" r:id="rId4"/>
    <p:sldId id="259" r:id="rId5"/>
    <p:sldId id="265" r:id="rId6"/>
    <p:sldId id="270" r:id="rId7"/>
    <p:sldId id="261" r:id="rId8"/>
    <p:sldId id="273" r:id="rId9"/>
    <p:sldId id="267" r:id="rId10"/>
    <p:sldId id="264" r:id="rId11"/>
    <p:sldId id="260" r:id="rId12"/>
    <p:sldId id="263" r:id="rId13"/>
    <p:sldId id="262" r:id="rId14"/>
    <p:sldId id="269" r:id="rId15"/>
    <p:sldId id="272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68727-7D3F-403C-9079-2020D29F365A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4AF41-D79A-4475-845B-48EEB71D5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0"/>
            <a:ext cx="3852069" cy="807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28600"/>
            <a:ext cx="4544961" cy="487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5791200"/>
            <a:ext cx="766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7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81548" y="646331"/>
            <a:ext cx="6477000" cy="1219200"/>
            <a:chOff x="1081548" y="952500"/>
            <a:chExt cx="6477000" cy="7239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81548" y="1257300"/>
              <a:ext cx="64770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10216" y="952500"/>
              <a:ext cx="0" cy="3048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081548" y="1257300"/>
              <a:ext cx="0" cy="4191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310216" y="1257300"/>
              <a:ext cx="0" cy="4191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558548" y="1260987"/>
              <a:ext cx="0" cy="3810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519948" y="0"/>
            <a:ext cx="227125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Triangle 22"/>
          <p:cNvSpPr/>
          <p:nvPr/>
        </p:nvSpPr>
        <p:spPr>
          <a:xfrm>
            <a:off x="1218300" y="2981073"/>
            <a:ext cx="2209800" cy="3733800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/>
        </p:nvSpPr>
        <p:spPr>
          <a:xfrm rot="19747717">
            <a:off x="2020490" y="1571206"/>
            <a:ext cx="4303876" cy="4315129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 rot="16200000">
            <a:off x="4188857" y="3723803"/>
            <a:ext cx="2209800" cy="3731311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/>
          <p:cNvSpPr/>
          <p:nvPr/>
        </p:nvSpPr>
        <p:spPr>
          <a:xfrm>
            <a:off x="532050" y="1269579"/>
            <a:ext cx="1372500" cy="2636944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rot="19747717">
            <a:off x="3303032" y="1222714"/>
            <a:ext cx="2228300" cy="2203349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rot="16200000">
            <a:off x="6564792" y="1144813"/>
            <a:ext cx="1600200" cy="2852256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5567335"/>
            <a:ext cx="9143999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=৩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ত্রিভুজক্ষেত্র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9747717">
            <a:off x="1573497" y="654230"/>
            <a:ext cx="4303876" cy="4315129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" y="-19013"/>
                <a:ext cx="9067800" cy="315137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ত্রিভুজের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ভুমি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×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উচ্চতা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              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(AB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×BC)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                                          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c ×a)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ac)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-19013"/>
                <a:ext cx="9067800" cy="3151376"/>
              </a:xfrm>
              <a:prstGeom prst="rect">
                <a:avLst/>
              </a:prstGeom>
              <a:blipFill rotWithShape="1">
                <a:blip r:embed="rId2"/>
                <a:stretch>
                  <a:fillRect l="-174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60960" y="1802936"/>
            <a:ext cx="3071832" cy="4735112"/>
            <a:chOff x="60960" y="1802936"/>
            <a:chExt cx="3071832" cy="4735112"/>
          </a:xfrm>
        </p:grpSpPr>
        <p:sp>
          <p:nvSpPr>
            <p:cNvPr id="24" name="TextBox 23"/>
            <p:cNvSpPr txBox="1"/>
            <p:nvPr/>
          </p:nvSpPr>
          <p:spPr>
            <a:xfrm>
              <a:off x="243125" y="3610135"/>
              <a:ext cx="3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c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0960" y="1802936"/>
              <a:ext cx="3071832" cy="4735112"/>
              <a:chOff x="60960" y="1802936"/>
              <a:chExt cx="3071832" cy="473511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0960" y="1802936"/>
                <a:ext cx="3071832" cy="4735112"/>
                <a:chOff x="386934" y="1507849"/>
                <a:chExt cx="3071832" cy="4735112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1066801" y="1769459"/>
                  <a:ext cx="2209800" cy="3733800"/>
                </a:xfrm>
                <a:prstGeom prst="rtTriangle">
                  <a:avLst/>
                </a:prstGeom>
                <a:ln w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86934" y="1507849"/>
                  <a:ext cx="3643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A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094436" y="5719741"/>
                  <a:ext cx="3643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C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86934" y="5565853"/>
                  <a:ext cx="3643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B</a:t>
                  </a: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1481397" y="5753218"/>
                <a:ext cx="364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33600" y="3751574"/>
                <a:ext cx="364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b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950627" y="3228354"/>
            <a:ext cx="4445130" cy="3211445"/>
            <a:chOff x="2950627" y="3228354"/>
            <a:chExt cx="4445130" cy="3211445"/>
          </a:xfrm>
        </p:grpSpPr>
        <p:grpSp>
          <p:nvGrpSpPr>
            <p:cNvPr id="22" name="Group 21"/>
            <p:cNvGrpSpPr/>
            <p:nvPr/>
          </p:nvGrpSpPr>
          <p:grpSpPr>
            <a:xfrm>
              <a:off x="2950627" y="3228354"/>
              <a:ext cx="4445130" cy="3211445"/>
              <a:chOff x="3276602" y="2911677"/>
              <a:chExt cx="4445130" cy="3211445"/>
            </a:xfrm>
          </p:grpSpPr>
          <p:sp>
            <p:nvSpPr>
              <p:cNvPr id="6" name="Right Triangle 5"/>
              <p:cNvSpPr/>
              <p:nvPr/>
            </p:nvSpPr>
            <p:spPr>
              <a:xfrm rot="16200000">
                <a:off x="4037358" y="2532703"/>
                <a:ext cx="2209800" cy="3731311"/>
              </a:xfrm>
              <a:prstGeom prst="rtTriangle">
                <a:avLst/>
              </a:prstGeom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57402" y="2911677"/>
                <a:ext cx="364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357402" y="5599902"/>
                <a:ext cx="364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D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953000" y="5916579"/>
              <a:ext cx="3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c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81939" y="4572467"/>
              <a:ext cx="3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a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67200" y="4191815"/>
              <a:ext cx="3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itchFamily="2" charset="0"/>
                  <a:cs typeface="NikoshBAN" pitchFamily="2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6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9747717">
            <a:off x="1573497" y="654230"/>
            <a:ext cx="4303876" cy="4315129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" y="-19013"/>
                <a:ext cx="9067800" cy="315137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ত্রিভুজের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ভুমি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×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উচ্চতা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              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𝐶𝐷𝐸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(CD ×DE)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                                          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c ×a)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ac)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-19013"/>
                <a:ext cx="9067800" cy="3151376"/>
              </a:xfrm>
              <a:prstGeom prst="rect">
                <a:avLst/>
              </a:prstGeom>
              <a:blipFill rotWithShape="1">
                <a:blip r:embed="rId2"/>
                <a:stretch>
                  <a:fillRect l="-174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60960" y="1802936"/>
            <a:ext cx="3071832" cy="4735112"/>
            <a:chOff x="60960" y="1802936"/>
            <a:chExt cx="3071832" cy="4735112"/>
          </a:xfrm>
        </p:grpSpPr>
        <p:sp>
          <p:nvSpPr>
            <p:cNvPr id="24" name="TextBox 23"/>
            <p:cNvSpPr txBox="1"/>
            <p:nvPr/>
          </p:nvSpPr>
          <p:spPr>
            <a:xfrm>
              <a:off x="243125" y="3610135"/>
              <a:ext cx="3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c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0960" y="1802936"/>
              <a:ext cx="3071832" cy="4735112"/>
              <a:chOff x="60960" y="1802936"/>
              <a:chExt cx="3071832" cy="473511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0960" y="1802936"/>
                <a:ext cx="3071832" cy="4735112"/>
                <a:chOff x="386934" y="1507849"/>
                <a:chExt cx="3071832" cy="4735112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1066801" y="1769459"/>
                  <a:ext cx="2209800" cy="3733800"/>
                </a:xfrm>
                <a:prstGeom prst="rtTriangle">
                  <a:avLst/>
                </a:prstGeom>
                <a:ln w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86934" y="1507849"/>
                  <a:ext cx="3643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A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094436" y="5719741"/>
                  <a:ext cx="3643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C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86934" y="5565853"/>
                  <a:ext cx="3643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B</a:t>
                  </a: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1481397" y="5753218"/>
                <a:ext cx="364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33600" y="3751574"/>
                <a:ext cx="364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b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950627" y="3228354"/>
            <a:ext cx="4445130" cy="3211445"/>
            <a:chOff x="2950627" y="3228354"/>
            <a:chExt cx="4445130" cy="3211445"/>
          </a:xfrm>
        </p:grpSpPr>
        <p:grpSp>
          <p:nvGrpSpPr>
            <p:cNvPr id="22" name="Group 21"/>
            <p:cNvGrpSpPr/>
            <p:nvPr/>
          </p:nvGrpSpPr>
          <p:grpSpPr>
            <a:xfrm>
              <a:off x="2950627" y="3228354"/>
              <a:ext cx="4445130" cy="3211445"/>
              <a:chOff x="3276602" y="2911677"/>
              <a:chExt cx="4445130" cy="3211445"/>
            </a:xfrm>
          </p:grpSpPr>
          <p:sp>
            <p:nvSpPr>
              <p:cNvPr id="6" name="Right Triangle 5"/>
              <p:cNvSpPr/>
              <p:nvPr/>
            </p:nvSpPr>
            <p:spPr>
              <a:xfrm rot="16200000">
                <a:off x="4037358" y="2532703"/>
                <a:ext cx="2209800" cy="3731311"/>
              </a:xfrm>
              <a:prstGeom prst="rtTriangle">
                <a:avLst/>
              </a:prstGeom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57402" y="2911677"/>
                <a:ext cx="364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357402" y="5599902"/>
                <a:ext cx="364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D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953000" y="5916579"/>
              <a:ext cx="3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c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81939" y="4572467"/>
              <a:ext cx="3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a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67200" y="4191815"/>
              <a:ext cx="3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itchFamily="2" charset="0"/>
                  <a:cs typeface="NikoshBAN" pitchFamily="2" charset="0"/>
                </a:rPr>
                <a:t>b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03927" y="6009753"/>
            <a:ext cx="4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6" grpId="1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19747717">
            <a:off x="1543016" y="677286"/>
            <a:ext cx="4303876" cy="4315129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0"/>
                <a:ext cx="9220200" cy="3643818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ত্রিভুজের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ভুমি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×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উচ্চতা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               ∆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𝐴𝐶𝐸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AC ×CE)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                                          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×b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20200" cy="3643818"/>
              </a:xfrm>
              <a:prstGeom prst="rect">
                <a:avLst/>
              </a:prstGeom>
              <a:blipFill rotWithShape="1">
                <a:blip r:embed="rId2"/>
                <a:stretch>
                  <a:fillRect l="-1652" b="-4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60960" y="1802936"/>
            <a:ext cx="2889667" cy="4736129"/>
            <a:chOff x="60960" y="1802936"/>
            <a:chExt cx="2889667" cy="4736129"/>
          </a:xfrm>
        </p:grpSpPr>
        <p:sp>
          <p:nvSpPr>
            <p:cNvPr id="24" name="TextBox 23"/>
            <p:cNvSpPr txBox="1"/>
            <p:nvPr/>
          </p:nvSpPr>
          <p:spPr>
            <a:xfrm>
              <a:off x="243125" y="3610135"/>
              <a:ext cx="3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c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0960" y="1802936"/>
              <a:ext cx="2889667" cy="4736129"/>
              <a:chOff x="60960" y="1802936"/>
              <a:chExt cx="2889667" cy="4736129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0960" y="1802936"/>
                <a:ext cx="2889667" cy="4736129"/>
                <a:chOff x="386934" y="1507849"/>
                <a:chExt cx="2889667" cy="4736129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>
                  <a:off x="1066801" y="1769459"/>
                  <a:ext cx="2209800" cy="3733800"/>
                </a:xfrm>
                <a:prstGeom prst="rtTriangle">
                  <a:avLst/>
                </a:prstGeom>
                <a:ln w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86934" y="1507849"/>
                  <a:ext cx="3643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A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912271" y="5720758"/>
                  <a:ext cx="3643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C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86934" y="5565853"/>
                  <a:ext cx="3643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B</a:t>
                  </a: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1481397" y="5753218"/>
                <a:ext cx="364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33600" y="3751574"/>
                <a:ext cx="364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b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950627" y="3451420"/>
            <a:ext cx="4445130" cy="2988379"/>
            <a:chOff x="2950627" y="3451420"/>
            <a:chExt cx="4445130" cy="2988379"/>
          </a:xfrm>
        </p:grpSpPr>
        <p:grpSp>
          <p:nvGrpSpPr>
            <p:cNvPr id="22" name="Group 21"/>
            <p:cNvGrpSpPr/>
            <p:nvPr/>
          </p:nvGrpSpPr>
          <p:grpSpPr>
            <a:xfrm>
              <a:off x="2950627" y="3451420"/>
              <a:ext cx="4445130" cy="2988379"/>
              <a:chOff x="3276602" y="3134743"/>
              <a:chExt cx="4445130" cy="2988379"/>
            </a:xfrm>
          </p:grpSpPr>
          <p:sp>
            <p:nvSpPr>
              <p:cNvPr id="6" name="Right Triangle 5"/>
              <p:cNvSpPr/>
              <p:nvPr/>
            </p:nvSpPr>
            <p:spPr>
              <a:xfrm rot="16200000">
                <a:off x="4037358" y="2532703"/>
                <a:ext cx="2209800" cy="3731311"/>
              </a:xfrm>
              <a:prstGeom prst="rtTriangle">
                <a:avLst/>
              </a:prstGeom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16356" y="3134743"/>
                <a:ext cx="364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357402" y="5599902"/>
                <a:ext cx="364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D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953000" y="5916579"/>
              <a:ext cx="3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c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81939" y="4572467"/>
              <a:ext cx="3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a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67200" y="4191815"/>
              <a:ext cx="3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itchFamily="2" charset="0"/>
                  <a:cs typeface="NikoshBAN" pitchFamily="2" charset="0"/>
                </a:rPr>
                <a:t>b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2316" y="1218460"/>
            <a:ext cx="7003092" cy="5382160"/>
            <a:chOff x="561735" y="1218460"/>
            <a:chExt cx="7003092" cy="5382160"/>
          </a:xfrm>
        </p:grpSpPr>
        <p:sp>
          <p:nvSpPr>
            <p:cNvPr id="2" name="TextBox 1"/>
            <p:cNvSpPr txBox="1"/>
            <p:nvPr/>
          </p:nvSpPr>
          <p:spPr>
            <a:xfrm>
              <a:off x="561735" y="1218460"/>
              <a:ext cx="611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A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50627" y="6015845"/>
              <a:ext cx="5500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98027" y="2812723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E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Right Triangle 34"/>
          <p:cNvSpPr/>
          <p:nvPr/>
        </p:nvSpPr>
        <p:spPr>
          <a:xfrm rot="19747717">
            <a:off x="3231421" y="2903043"/>
            <a:ext cx="2931821" cy="3103710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17048" y="3907055"/>
            <a:ext cx="4746942" cy="2955175"/>
            <a:chOff x="7274848" y="3894444"/>
            <a:chExt cx="4746942" cy="2955175"/>
          </a:xfrm>
        </p:grpSpPr>
        <p:sp>
          <p:nvSpPr>
            <p:cNvPr id="10" name="TextBox 9"/>
            <p:cNvSpPr txBox="1"/>
            <p:nvPr/>
          </p:nvSpPr>
          <p:spPr>
            <a:xfrm>
              <a:off x="7274848" y="3894444"/>
              <a:ext cx="597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81738" y="6326399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472707" y="4555210"/>
              <a:ext cx="549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5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0" grpId="1" animBg="1"/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1" y="-356456"/>
            <a:ext cx="1828799" cy="1559905"/>
            <a:chOff x="1218300" y="1571206"/>
            <a:chExt cx="5941112" cy="5143667"/>
          </a:xfrm>
        </p:grpSpPr>
        <p:sp>
          <p:nvSpPr>
            <p:cNvPr id="23" name="Right Triangle 22"/>
            <p:cNvSpPr/>
            <p:nvPr/>
          </p:nvSpPr>
          <p:spPr>
            <a:xfrm>
              <a:off x="1218300" y="2981073"/>
              <a:ext cx="2209800" cy="3733800"/>
            </a:xfrm>
            <a:prstGeom prst="rtTriangle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9747717">
              <a:off x="2020490" y="1571206"/>
              <a:ext cx="4303876" cy="4315129"/>
            </a:xfrm>
            <a:prstGeom prst="rtTriangle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16200000">
              <a:off x="4188857" y="3723803"/>
              <a:ext cx="2209800" cy="3731311"/>
            </a:xfrm>
            <a:prstGeom prst="rtTriangle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ight Triangle 25"/>
          <p:cNvSpPr/>
          <p:nvPr/>
        </p:nvSpPr>
        <p:spPr>
          <a:xfrm>
            <a:off x="3501882" y="71110"/>
            <a:ext cx="689118" cy="1126118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rot="19747717">
            <a:off x="7638883" y="-76621"/>
            <a:ext cx="1166747" cy="1207375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rot="16200000">
            <a:off x="5467269" y="14343"/>
            <a:ext cx="634086" cy="1426128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09800" y="152400"/>
            <a:ext cx="5201976" cy="1371785"/>
            <a:chOff x="2209800" y="152400"/>
            <a:chExt cx="5201976" cy="1371785"/>
          </a:xfrm>
        </p:grpSpPr>
        <p:sp>
          <p:nvSpPr>
            <p:cNvPr id="3" name="TextBox 2"/>
            <p:cNvSpPr txBox="1"/>
            <p:nvPr/>
          </p:nvSpPr>
          <p:spPr>
            <a:xfrm>
              <a:off x="2209800" y="152400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latin typeface="NikoshBAN" pitchFamily="2" charset="0"/>
                  <a:cs typeface="NikoshBAN" pitchFamily="2" charset="0"/>
                </a:rPr>
                <a:t>=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91000" y="200746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atin typeface="NikoshBAN" pitchFamily="2" charset="0"/>
                  <a:cs typeface="NikoshBAN" pitchFamily="2" charset="0"/>
                </a:rPr>
                <a:t>+</a:t>
              </a:r>
              <a:endParaRPr lang="en-US" sz="8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97376" y="200427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atin typeface="NikoshBAN" pitchFamily="2" charset="0"/>
                  <a:cs typeface="NikoshBAN" pitchFamily="2" charset="0"/>
                </a:rPr>
                <a:t>+</a:t>
              </a:r>
              <a:endParaRPr lang="en-US" sz="8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-76201" y="1828800"/>
                <a:ext cx="9144000" cy="120032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ABCD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ট্রাপিজিয়ামের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ক্ষেত্র ABC +</a:t>
                </a:r>
                <a:r>
                  <a:rPr lang="en-US" sz="3600" b="1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NikoshBAN" pitchFamily="2" charset="0"/>
                      </a:rPr>
                      <m:t>∆ </m:t>
                    </m:r>
                  </m:oMath>
                </a14:m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ক্ষেত্র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</a:p>
              <a:p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                                           CDE+</a:t>
                </a:r>
                <a:r>
                  <a:rPr lang="en-US" sz="3600" b="1" dirty="0" smtClean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NikoshBAN" pitchFamily="2" charset="0"/>
                      </a:rPr>
                      <m:t>∆ </m:t>
                    </m:r>
                  </m:oMath>
                </a14:m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ক্ষেত্র ACE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1" y="1828800"/>
                <a:ext cx="91440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000" t="-8629" r="-11533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6251" y="3029129"/>
            <a:ext cx="9047749" cy="3919311"/>
            <a:chOff x="96251" y="3029129"/>
            <a:chExt cx="9047749" cy="3919311"/>
          </a:xfrm>
          <a:solidFill>
            <a:srgbClr val="00B0F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6252" y="3029129"/>
                  <a:ext cx="9040822" cy="96154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(</a:t>
                  </a:r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a+c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) (</a:t>
                  </a:r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a+c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a14:m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ac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sz="4000" b="0" i="0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ac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0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4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52" y="3029129"/>
                  <a:ext cx="9040822" cy="9615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4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6251" y="3937853"/>
                  <a:ext cx="9040823" cy="96154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বা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,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(</a:t>
                  </a:r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a+c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) (</a:t>
                  </a:r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a+c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(ac </a:t>
                  </a:r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sz="4000" b="0" i="0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ac +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)</a:t>
                  </a:r>
                  <a:endParaRPr lang="en-US" sz="4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51" y="3937853"/>
                  <a:ext cx="9040823" cy="9615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428" b="-164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96251" y="4899398"/>
                  <a:ext cx="9040823" cy="707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বা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,  (</a:t>
                  </a:r>
                  <a:r>
                    <a:rPr lang="en-US" sz="4000" dirty="0" err="1">
                      <a:latin typeface="NikoshBAN" pitchFamily="2" charset="0"/>
                      <a:cs typeface="NikoshBAN" pitchFamily="2" charset="0"/>
                    </a:rPr>
                    <a:t>a+c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) (</a:t>
                  </a:r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a+c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) = (ac +</a:t>
                  </a:r>
                  <a14:m>
                    <m:oMath xmlns:m="http://schemas.openxmlformats.org/officeDocument/2006/math">
                      <m:r>
                        <a:rPr lang="en-US" sz="4000" b="0" i="0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ac +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)</a:t>
                  </a:r>
                  <a:endParaRPr lang="en-US" sz="4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51" y="4899398"/>
                  <a:ext cx="9040823" cy="7078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428" t="-13793" b="-379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96251" y="5615522"/>
                  <a:ext cx="9040823" cy="707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000" b="0" i="0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dirty="0">
                              <a:latin typeface="NikoshBAN" pitchFamily="2" charset="0"/>
                              <a:cs typeface="NikoshBAN" pitchFamily="2" charset="0"/>
                            </a:rPr>
                            <m:t>ব</m:t>
                          </m:r>
                          <m:r>
                            <m:rPr>
                              <m:nor/>
                            </m:rPr>
                            <a:rPr lang="en-US" sz="4000" dirty="0" smtClean="0">
                              <a:latin typeface="NikoshBAN" pitchFamily="2" charset="0"/>
                              <a:cs typeface="NikoshBAN" pitchFamily="2" charset="0"/>
                            </a:rPr>
                            <m:t>া</m:t>
                          </m:r>
                          <m:r>
                            <m:rPr>
                              <m:nor/>
                            </m:rPr>
                            <a:rPr lang="en-US" sz="4000" b="0" i="0" dirty="0" smtClean="0">
                              <a:latin typeface="NikoshBAN" pitchFamily="2" charset="0"/>
                              <a:cs typeface="NikoshBAN" pitchFamily="2" charset="0"/>
                            </a:rPr>
                            <m:t>,  </m:t>
                          </m:r>
                          <m:r>
                            <a:rPr lang="en-US" sz="4000" b="0" i="1" dirty="0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+2ac+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=  2ac+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4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51" y="5615522"/>
                  <a:ext cx="9040823" cy="7078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3793" b="-379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96251" y="6240554"/>
                  <a:ext cx="9047749" cy="707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000" b="0" i="0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dirty="0">
                              <a:latin typeface="NikoshBAN" pitchFamily="2" charset="0"/>
                              <a:cs typeface="NikoshBAN" pitchFamily="2" charset="0"/>
                            </a:rPr>
                            <m:t>বা</m:t>
                          </m:r>
                          <m:r>
                            <m:rPr>
                              <m:nor/>
                            </m:rPr>
                            <a:rPr lang="en-US" sz="4000" b="0" i="0" dirty="0" smtClean="0">
                              <a:latin typeface="NikoshBAN" pitchFamily="2" charset="0"/>
                              <a:cs typeface="NikoshBAN" pitchFamily="2" charset="0"/>
                            </a:rPr>
                            <m:t>,   </m:t>
                          </m:r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 dirty="0" smtClean="0">
                      <a:cs typeface="NikoshBAN" pitchFamily="2" charset="0"/>
                    </a:rPr>
                    <a:t>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+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         (</a:t>
                  </a:r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প্রমাণিত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)</a:t>
                  </a:r>
                  <a:endParaRPr lang="en-US" sz="4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51" y="6240554"/>
                  <a:ext cx="9047749" cy="70788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8103" b="-379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317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773" y="301079"/>
            <a:ext cx="7856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8" y="1235247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পীথাগোরাসের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04568" y="2077376"/>
            <a:ext cx="6924979" cy="1574904"/>
            <a:chOff x="904568" y="2077376"/>
            <a:chExt cx="6924979" cy="1574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04568" y="2077376"/>
                  <a:ext cx="3057833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NikoshBAN" pitchFamily="2" charset="0"/>
                      <a:cs typeface="NikoshBAN" pitchFamily="2" charset="0"/>
                    </a:rPr>
                    <a:t>ক)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sz="2800" b="1" i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 smtClean="0">
                      <a:latin typeface="NikoshBAN" pitchFamily="2" charset="0"/>
                      <a:cs typeface="NikoshBAN" pitchFamily="2" charset="0"/>
                    </a:rPr>
                    <a:t>=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>
                              <a:latin typeface="Cambria Math"/>
                            </a:rPr>
                            <m:t>𝐛</m:t>
                          </m:r>
                        </m:e>
                        <m:sup>
                          <m:r>
                            <a:rPr lang="en-US" sz="2800" b="1" i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 smtClean="0">
                      <a:latin typeface="NikoshBAN" pitchFamily="2" charset="0"/>
                      <a:cs typeface="NikoshBAN" pitchFamily="2" charset="0"/>
                    </a:rPr>
                    <a:t>+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𝐜</m:t>
                          </m:r>
                        </m:e>
                        <m:sup>
                          <m:r>
                            <a:rPr lang="en-US" sz="2800" b="1" i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568" y="2077376"/>
                  <a:ext cx="3057833" cy="53296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984" t="-804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46837" y="3119314"/>
                  <a:ext cx="3015564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NikoshBAN" pitchFamily="2" charset="0"/>
                      <a:cs typeface="NikoshBAN" pitchFamily="2" charset="0"/>
                    </a:rPr>
                    <a:t>গ)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𝐛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𝐜</m:t>
                          </m:r>
                        </m:e>
                        <m:sup>
                          <m:r>
                            <a:rPr lang="en-US" sz="2800" b="1" i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sz="2800" b="1" i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837" y="3119314"/>
                  <a:ext cx="3015564" cy="53296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040" t="-804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186516" y="3119314"/>
                  <a:ext cx="2643031" cy="532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atin typeface="NikoshBAN" pitchFamily="2" charset="0"/>
                      <a:cs typeface="NikoshBAN" pitchFamily="2" charset="0"/>
                    </a:rPr>
                    <a:t>গ)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𝐜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𝐛</m:t>
                          </m:r>
                        </m:e>
                        <m:sup>
                          <m:r>
                            <a:rPr lang="en-US" sz="2800" b="1" i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sz="2800" b="1" i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516" y="3119314"/>
                  <a:ext cx="2643031" cy="53296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850" t="-8046" r="-7390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186516" y="2077376"/>
                  <a:ext cx="2643031" cy="532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atin typeface="NikoshBAN" pitchFamily="2" charset="0"/>
                      <a:cs typeface="NikoshBAN" pitchFamily="2" charset="0"/>
                    </a:rPr>
                    <a:t>গ)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𝐛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800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𝐜</m:t>
                          </m:r>
                        </m:e>
                        <m:sup>
                          <m:r>
                            <a:rPr lang="en-US" sz="2800" b="1" i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sz="2800" b="1" i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516" y="2077376"/>
                  <a:ext cx="2643031" cy="53296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850" t="-8046" r="-7390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L-Shape 12"/>
          <p:cNvSpPr/>
          <p:nvPr/>
        </p:nvSpPr>
        <p:spPr>
          <a:xfrm rot="20309869">
            <a:off x="484170" y="3157448"/>
            <a:ext cx="693811" cy="37917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5105400"/>
            <a:ext cx="6400800" cy="1143000"/>
          </a:xfrm>
        </p:spPr>
        <p:txBody>
          <a:bodyPr>
            <a:noAutofit/>
          </a:bodyPr>
          <a:lstStyle/>
          <a:p>
            <a:pPr algn="ctr"/>
            <a:r>
              <a:rPr lang="en-US" sz="115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81000"/>
            <a:ext cx="8686800" cy="5334000"/>
          </a:xfrm>
        </p:spPr>
      </p:pic>
    </p:spTree>
    <p:extLst>
      <p:ext uri="{BB962C8B-B14F-4D97-AF65-F5344CB8AC3E}">
        <p14:creationId xmlns:p14="http://schemas.microsoft.com/office/powerpoint/2010/main" val="2963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32004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585" y="2241487"/>
            <a:ext cx="5029200" cy="4581344"/>
          </a:xfrm>
          <a:ln w="762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মোঃনোমান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বাদশা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13716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137160" indent="0"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চৌদ্দশত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কিশোরগঞ্জসদর,কিশোরগঞ্জ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3716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নং-০১৭৫০৪১০৮৬৩</a:t>
            </a:r>
          </a:p>
          <a:p>
            <a:pPr marL="137160" indent="0">
              <a:buNone/>
            </a:pP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Email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1900" dirty="0" smtClean="0">
                <a:latin typeface="NikoshBAN" pitchFamily="2" charset="0"/>
                <a:cs typeface="NikoshBAN" pitchFamily="2" charset="0"/>
              </a:rPr>
              <a:t>nomanbadshah</a:t>
            </a:r>
            <a:r>
              <a:rPr lang="en-US" sz="1900" dirty="0" smtClean="0"/>
              <a:t>786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133600"/>
            <a:ext cx="3657600" cy="443198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শ্রেনিঃ8ম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বিষয়ঃগনিত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অধ্যায়ঃনবম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সময়ঃ৫০মি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93" y="0"/>
            <a:ext cx="20574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8545"/>
            <a:ext cx="4038366" cy="5176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8545"/>
            <a:ext cx="4267200" cy="5176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5943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49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839200" cy="1470025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উপপাদ্য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534400" cy="1752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59757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991600" cy="147002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981200"/>
            <a:ext cx="8991600" cy="1676400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219201" y="952667"/>
            <a:ext cx="2209800" cy="3733800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9747717">
            <a:off x="2067585" y="-427167"/>
            <a:ext cx="4303876" cy="4315129"/>
          </a:xfrm>
          <a:prstGeom prst="rtTriangl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2222" y="30035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2445" y="473735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315200" y="2422517"/>
            <a:ext cx="2487" cy="225369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2"/>
            <a:endCxn id="6" idx="0"/>
          </p:cNvCxnSpPr>
          <p:nvPr/>
        </p:nvCxnSpPr>
        <p:spPr>
          <a:xfrm flipV="1">
            <a:off x="1219201" y="4681571"/>
            <a:ext cx="2201564" cy="489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50036" y="952668"/>
            <a:ext cx="33298" cy="3805669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429001" y="4763052"/>
            <a:ext cx="3744649" cy="1819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-657242" y="5060518"/>
            <a:ext cx="3752885" cy="4389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47901" y="5840537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175497" y="5801423"/>
            <a:ext cx="2225303" cy="2194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247901" y="5567921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50037" y="1001160"/>
            <a:ext cx="6267650" cy="3930727"/>
            <a:chOff x="1219201" y="952668"/>
            <a:chExt cx="5943600" cy="3757177"/>
          </a:xfrm>
        </p:grpSpPr>
        <p:grpSp>
          <p:nvGrpSpPr>
            <p:cNvPr id="45" name="Group 44"/>
            <p:cNvGrpSpPr/>
            <p:nvPr/>
          </p:nvGrpSpPr>
          <p:grpSpPr>
            <a:xfrm>
              <a:off x="1219201" y="952668"/>
              <a:ext cx="1523999" cy="3733799"/>
              <a:chOff x="1219201" y="952668"/>
              <a:chExt cx="1523999" cy="3733799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219201" y="952668"/>
                <a:ext cx="0" cy="3733799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219201" y="4656435"/>
                <a:ext cx="1523999" cy="23378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6172200" y="2456152"/>
              <a:ext cx="990601" cy="2253693"/>
              <a:chOff x="228600" y="2432774"/>
              <a:chExt cx="990601" cy="2253693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216714" y="2432774"/>
                <a:ext cx="2487" cy="2253693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28600" y="4633057"/>
                <a:ext cx="990601" cy="23378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/>
          <p:cNvGrpSpPr/>
          <p:nvPr/>
        </p:nvGrpSpPr>
        <p:grpSpPr>
          <a:xfrm>
            <a:off x="3154065" y="1920618"/>
            <a:ext cx="4686297" cy="3657600"/>
            <a:chOff x="3162303" y="1905000"/>
            <a:chExt cx="4686297" cy="3657600"/>
          </a:xfrm>
        </p:grpSpPr>
        <p:grpSp>
          <p:nvGrpSpPr>
            <p:cNvPr id="53" name="Group 52"/>
            <p:cNvGrpSpPr/>
            <p:nvPr/>
          </p:nvGrpSpPr>
          <p:grpSpPr>
            <a:xfrm>
              <a:off x="3429002" y="1905000"/>
              <a:ext cx="4419598" cy="3478683"/>
              <a:chOff x="3429002" y="1905000"/>
              <a:chExt cx="4419598" cy="3478683"/>
            </a:xfrm>
          </p:grpSpPr>
          <p:sp>
            <p:nvSpPr>
              <p:cNvPr id="6" name="Right Triangle 5"/>
              <p:cNvSpPr/>
              <p:nvPr/>
            </p:nvSpPr>
            <p:spPr>
              <a:xfrm rot="16200000">
                <a:off x="4189758" y="1695397"/>
                <a:ext cx="2209800" cy="3731311"/>
              </a:xfrm>
              <a:prstGeom prst="rtTriangle">
                <a:avLst/>
              </a:prstGeom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315200" y="1905000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E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297994" y="4737352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D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162303" y="4916269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C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075131" y="478124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54065" y="2971800"/>
            <a:ext cx="130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সর্বসম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76619" y="4754241"/>
            <a:ext cx="36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9004" y="2655447"/>
            <a:ext cx="36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16194" y="4860462"/>
            <a:ext cx="36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64694" y="3349308"/>
            <a:ext cx="36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8600"/>
            <a:ext cx="8534399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AB=CD=c  ,  BC=DE=a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&lt;ABC=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&lt;CDE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3288" y="4035978"/>
            <a:ext cx="7073988" cy="1177497"/>
            <a:chOff x="643288" y="4035978"/>
            <a:chExt cx="7073988" cy="1177497"/>
          </a:xfrm>
        </p:grpSpPr>
        <p:sp>
          <p:nvSpPr>
            <p:cNvPr id="37" name="Arc 36"/>
            <p:cNvSpPr/>
            <p:nvPr/>
          </p:nvSpPr>
          <p:spPr>
            <a:xfrm rot="305793">
              <a:off x="643288" y="4083075"/>
              <a:ext cx="1110634" cy="113040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16200000">
              <a:off x="6596759" y="4026095"/>
              <a:ext cx="1110634" cy="1130400"/>
            </a:xfrm>
            <a:prstGeom prst="arc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79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0047 L 0.06528 0.0338 C 0.07674 0.04051 0.08924 0.05509 0.1 0.07246 C 0.11146 0.09375 0.11789 0.1132 0.11997 0.12894 L 0.12952 0.20648 " pathEditMode="relative" rAng="-2233027" ptsTypes="FffFF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6 0.00625 L -0.13715 0.05417 C -0.15018 0.06389 -0.17031 0.08102 -0.1908 0.09838 C -0.21337 0.11852 -0.23108 0.13542 -0.24306 0.14815 L -0.30122 0.20718 " pathEditMode="relative" rAng="3396048" ptsTypes="FffFF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11684 0.260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3283 -0.0030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08107 -0.00648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3" grpId="1"/>
      <p:bldP spid="43" grpId="0"/>
      <p:bldP spid="43" grpId="1"/>
      <p:bldP spid="56" grpId="0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201" y="-457200"/>
            <a:ext cx="5941112" cy="5143667"/>
            <a:chOff x="1066800" y="342733"/>
            <a:chExt cx="5941112" cy="5143667"/>
          </a:xfrm>
        </p:grpSpPr>
        <p:sp>
          <p:nvSpPr>
            <p:cNvPr id="4" name="Right Triangle 3"/>
            <p:cNvSpPr/>
            <p:nvPr/>
          </p:nvSpPr>
          <p:spPr>
            <a:xfrm>
              <a:off x="1066800" y="1752600"/>
              <a:ext cx="2209800" cy="3733800"/>
            </a:xfrm>
            <a:prstGeom prst="rtTriangle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/>
            <p:cNvSpPr/>
            <p:nvPr/>
          </p:nvSpPr>
          <p:spPr>
            <a:xfrm rot="19747717">
              <a:off x="1868990" y="342733"/>
              <a:ext cx="4303876" cy="4315129"/>
            </a:xfrm>
            <a:prstGeom prst="rtTriangle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rot="16200000">
              <a:off x="4037357" y="2495330"/>
              <a:ext cx="2209800" cy="3731311"/>
            </a:xfrm>
            <a:prstGeom prst="rtTriangle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06328" y="5701447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ABDE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222" y="30035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1905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7994" y="4737352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445" y="473735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8600" y="952668"/>
            <a:ext cx="8458200" cy="3757177"/>
            <a:chOff x="228600" y="952668"/>
            <a:chExt cx="8458200" cy="3757177"/>
          </a:xfrm>
        </p:grpSpPr>
        <p:grpSp>
          <p:nvGrpSpPr>
            <p:cNvPr id="21" name="Group 20"/>
            <p:cNvGrpSpPr/>
            <p:nvPr/>
          </p:nvGrpSpPr>
          <p:grpSpPr>
            <a:xfrm>
              <a:off x="228600" y="952668"/>
              <a:ext cx="2514600" cy="3733799"/>
              <a:chOff x="228600" y="952668"/>
              <a:chExt cx="2514600" cy="3733799"/>
            </a:xfrm>
          </p:grpSpPr>
          <p:cxnSp>
            <p:nvCxnSpPr>
              <p:cNvPr id="18" name="Straight Connector 17"/>
              <p:cNvCxnSpPr>
                <a:stCxn id="5" idx="0"/>
                <a:endCxn id="4" idx="2"/>
              </p:cNvCxnSpPr>
              <p:nvPr/>
            </p:nvCxnSpPr>
            <p:spPr>
              <a:xfrm>
                <a:off x="1219201" y="952668"/>
                <a:ext cx="0" cy="3733799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28600" y="4656435"/>
                <a:ext cx="2514600" cy="23378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6172200" y="2456152"/>
              <a:ext cx="2514600" cy="2253693"/>
              <a:chOff x="228600" y="2432774"/>
              <a:chExt cx="2514600" cy="2253693"/>
            </a:xfrm>
          </p:grpSpPr>
          <p:cxnSp>
            <p:nvCxnSpPr>
              <p:cNvPr id="25" name="Straight Connector 24"/>
              <p:cNvCxnSpPr>
                <a:stCxn id="6" idx="4"/>
              </p:cNvCxnSpPr>
              <p:nvPr/>
            </p:nvCxnSpPr>
            <p:spPr>
              <a:xfrm>
                <a:off x="1216714" y="2432774"/>
                <a:ext cx="2487" cy="2253693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28600" y="4656435"/>
                <a:ext cx="2514600" cy="0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1219201" y="300358"/>
            <a:ext cx="5943600" cy="5401089"/>
            <a:chOff x="1219201" y="300358"/>
            <a:chExt cx="5943600" cy="5401089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1219201" y="300358"/>
              <a:ext cx="4916" cy="5401089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145129" y="300358"/>
              <a:ext cx="17672" cy="5186042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-2458" y="5689246"/>
            <a:ext cx="800100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AB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BD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ED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BD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28" y="5680186"/>
            <a:ext cx="79248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AB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সমান্তরালED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2458" y="5375123"/>
                <a:ext cx="9047372" cy="150663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ট্রাপিজিয়াম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সমান্তরাল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বাহুদ্বয়ের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যোগফল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 ×  </a:t>
                </a:r>
              </a:p>
              <a:p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                                 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সমান্তরাল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বাহুদ্বয়ের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মধ্যবর্তী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দুরত্ব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58" y="5375123"/>
                <a:ext cx="9047372" cy="1506631"/>
              </a:xfrm>
              <a:prstGeom prst="rect">
                <a:avLst/>
              </a:prstGeom>
              <a:blipFill rotWithShape="1">
                <a:blip r:embed="rId2"/>
                <a:stretch>
                  <a:fillRect l="-2019" r="-5653" b="-140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7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2" grpId="0" animBg="1"/>
      <p:bldP spid="42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716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219201" y="952667"/>
            <a:ext cx="2209800" cy="3733800"/>
          </a:xfrm>
          <a:prstGeom prst="rt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9747717">
            <a:off x="2021391" y="-457200"/>
            <a:ext cx="4303876" cy="4315129"/>
          </a:xfrm>
          <a:prstGeom prst="rt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4189758" y="1695397"/>
            <a:ext cx="2209800" cy="3731311"/>
          </a:xfrm>
          <a:prstGeom prst="rt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7480895">
            <a:off x="988021" y="1270208"/>
            <a:ext cx="1110634" cy="1130400"/>
          </a:xfrm>
          <a:prstGeom prst="arc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878419">
            <a:off x="1087248" y="3185220"/>
            <a:ext cx="1390428" cy="1177893"/>
          </a:xfrm>
          <a:prstGeom prst="arc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6200000">
            <a:off x="2293452" y="4084935"/>
            <a:ext cx="1447800" cy="1143000"/>
          </a:xfrm>
          <a:prstGeom prst="arc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2445" y="4737352"/>
            <a:ext cx="6948949" cy="646332"/>
            <a:chOff x="882445" y="4737352"/>
            <a:chExt cx="6948949" cy="646332"/>
          </a:xfrm>
        </p:grpSpPr>
        <p:sp>
          <p:nvSpPr>
            <p:cNvPr id="14" name="TextBox 13"/>
            <p:cNvSpPr txBox="1"/>
            <p:nvPr/>
          </p:nvSpPr>
          <p:spPr>
            <a:xfrm>
              <a:off x="882445" y="4737353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B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97994" y="4737352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D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2222" y="300358"/>
            <a:ext cx="7026378" cy="5083326"/>
            <a:chOff x="822222" y="300358"/>
            <a:chExt cx="7026378" cy="5083326"/>
          </a:xfrm>
        </p:grpSpPr>
        <p:sp>
          <p:nvSpPr>
            <p:cNvPr id="13" name="TextBox 12"/>
            <p:cNvSpPr txBox="1"/>
            <p:nvPr/>
          </p:nvSpPr>
          <p:spPr>
            <a:xfrm>
              <a:off x="822222" y="300358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5200" y="19050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E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1025" y="4860464"/>
              <a:ext cx="3827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C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706849"/>
            <a:ext cx="9143999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&lt;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ACB+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&lt;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BAC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152" y="5792074"/>
            <a:ext cx="9143999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&lt;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ACB+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&lt;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ECD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সমকোণ</a:t>
            </a:r>
            <a:endParaRPr lang="en-US" sz="4000" dirty="0"/>
          </a:p>
        </p:txBody>
      </p:sp>
      <p:sp>
        <p:nvSpPr>
          <p:cNvPr id="21" name="Arc 20"/>
          <p:cNvSpPr/>
          <p:nvPr/>
        </p:nvSpPr>
        <p:spPr>
          <a:xfrm rot="20125511">
            <a:off x="2075758" y="3589716"/>
            <a:ext cx="2344171" cy="1954362"/>
          </a:xfrm>
          <a:prstGeom prst="arc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12099" y="5740108"/>
            <a:ext cx="5522459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&lt;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ACE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72483" y="5740108"/>
                <a:ext cx="5555148" cy="707886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ACE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ত্রিভুজ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483" y="5740108"/>
                <a:ext cx="5555148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3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28836 0.08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1" grpId="1" animBg="1"/>
      <p:bldP spid="9" grpId="0" animBg="1"/>
      <p:bldP spid="9" grpId="1" animBg="1"/>
      <p:bldP spid="9" grpId="2" animBg="1"/>
      <p:bldP spid="7" grpId="0" animBg="1"/>
      <p:bldP spid="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633</TotalTime>
  <Words>536</Words>
  <Application>Microsoft Office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PowerPoint Presentation</vt:lpstr>
      <vt:lpstr>পরিচিতি</vt:lpstr>
      <vt:lpstr>PowerPoint Presentation</vt:lpstr>
      <vt:lpstr>পিথাগোরাসের উপপাদ্য</vt:lpstr>
      <vt:lpstr>এ পাঠ শেষে শিক্ষার্থীরা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</dc:creator>
  <cp:lastModifiedBy>DD</cp:lastModifiedBy>
  <cp:revision>77</cp:revision>
  <dcterms:created xsi:type="dcterms:W3CDTF">2006-08-16T00:00:00Z</dcterms:created>
  <dcterms:modified xsi:type="dcterms:W3CDTF">2019-11-03T01:07:42Z</dcterms:modified>
</cp:coreProperties>
</file>