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90" r:id="rId3"/>
    <p:sldId id="262" r:id="rId4"/>
    <p:sldId id="263" r:id="rId5"/>
    <p:sldId id="261" r:id="rId6"/>
    <p:sldId id="277" r:id="rId7"/>
    <p:sldId id="269" r:id="rId8"/>
    <p:sldId id="271" r:id="rId9"/>
    <p:sldId id="273" r:id="rId10"/>
    <p:sldId id="281" r:id="rId11"/>
    <p:sldId id="286" r:id="rId12"/>
    <p:sldId id="270" r:id="rId13"/>
    <p:sldId id="282" r:id="rId14"/>
    <p:sldId id="288" r:id="rId15"/>
    <p:sldId id="289" r:id="rId16"/>
    <p:sldId id="272" r:id="rId17"/>
    <p:sldId id="267" r:id="rId18"/>
    <p:sldId id="268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85842" autoAdjust="0"/>
  </p:normalViewPr>
  <p:slideViewPr>
    <p:cSldViewPr>
      <p:cViewPr varScale="1">
        <p:scale>
          <a:sx n="63" d="100"/>
          <a:sy n="63" d="100"/>
        </p:scale>
        <p:origin x="-15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08A84-C62F-4416-BEA0-CD7E834F936F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7C475-4171-401A-ACC5-74E821F8F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63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96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/>
              <a:t>কোষ</a:t>
            </a:r>
            <a:r>
              <a:rPr lang="en-US" baseline="0" dirty="0"/>
              <a:t> ও </a:t>
            </a:r>
            <a:r>
              <a:rPr lang="en-US" baseline="0" dirty="0" err="1"/>
              <a:t>কোষ</a:t>
            </a:r>
            <a:r>
              <a:rPr lang="en-US" baseline="0" dirty="0"/>
              <a:t> </a:t>
            </a:r>
            <a:r>
              <a:rPr lang="en-US" baseline="0" dirty="0" err="1"/>
              <a:t>প্রাচীর</a:t>
            </a:r>
            <a:r>
              <a:rPr lang="en-US" baseline="0" dirty="0"/>
              <a:t> </a:t>
            </a:r>
            <a:r>
              <a:rPr lang="en-US" baseline="0" dirty="0" err="1"/>
              <a:t>এবং</a:t>
            </a:r>
            <a:r>
              <a:rPr lang="en-US" baseline="0" dirty="0"/>
              <a:t> </a:t>
            </a:r>
            <a:r>
              <a:rPr lang="en-US" baseline="0" dirty="0" err="1"/>
              <a:t>ক্লোরোপ্লাস্ট</a:t>
            </a:r>
            <a:r>
              <a:rPr lang="en-US" baseline="0" dirty="0"/>
              <a:t> </a:t>
            </a:r>
            <a:r>
              <a:rPr lang="en-US" baseline="0" dirty="0" err="1"/>
              <a:t>দেখানোর</a:t>
            </a:r>
            <a:r>
              <a:rPr lang="en-US" baseline="0" dirty="0"/>
              <a:t> </a:t>
            </a:r>
            <a:r>
              <a:rPr lang="en-US" baseline="0" dirty="0" err="1"/>
              <a:t>চেষ্টা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হয়েছে।এসম্পর্কে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3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41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NikoshBAN" pitchFamily="2" charset="0"/>
                <a:cs typeface="NikoshBAN" pitchFamily="2" charset="0"/>
              </a:rPr>
              <a:t>প্লাষ্টিড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 এর গঠন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বা উপস্থিতি পরবর্তি অধ্যায়ে রয়েছে , তাই ...।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09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 </a:t>
            </a:r>
            <a:r>
              <a:rPr lang="en-US" baseline="0" dirty="0" err="1"/>
              <a:t>শিক্ষার্থীর</a:t>
            </a:r>
            <a:r>
              <a:rPr lang="en-US" baseline="0" dirty="0"/>
              <a:t> </a:t>
            </a:r>
            <a:r>
              <a:rPr lang="en-US" baseline="0" dirty="0" err="1"/>
              <a:t>উওর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ফলাবর্তন</a:t>
            </a:r>
            <a:r>
              <a:rPr lang="en-US" baseline="0" dirty="0"/>
              <a:t> </a:t>
            </a:r>
            <a:r>
              <a:rPr lang="en-US" baseline="0" dirty="0" err="1"/>
              <a:t>দেয়া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22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</a:t>
            </a:r>
            <a:r>
              <a:rPr lang="bn-IN" baseline="0" dirty="0"/>
              <a:t> চাইলে প্রয়োজন মত আরো প্রশ্ন করে মূল্যায়ন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16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7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/>
              <a:t>প্রতিটি ধাপের নামকরণে শিক্ষার্থীদের </a:t>
            </a:r>
            <a:r>
              <a:rPr lang="en-US" baseline="0" dirty="0" err="1"/>
              <a:t>বলতে</a:t>
            </a:r>
            <a:r>
              <a:rPr lang="en-US" baseline="0" dirty="0"/>
              <a:t> </a:t>
            </a:r>
            <a:r>
              <a:rPr lang="bn-BD" baseline="0" dirty="0"/>
              <a:t>সাহায্য কর</a:t>
            </a:r>
            <a:r>
              <a:rPr lang="en-US" baseline="0" dirty="0" err="1"/>
              <a:t>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bn-BD" baseline="0" dirty="0"/>
          </a:p>
          <a:p>
            <a:r>
              <a:rPr lang="bn-BD" baseline="0" dirty="0"/>
              <a:t>তবে এক্ষেত্রে ধাপগুলোর নাম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লিখতে</a:t>
            </a:r>
            <a:r>
              <a:rPr lang="en-US" baseline="0" dirty="0"/>
              <a:t> </a:t>
            </a:r>
            <a:r>
              <a:rPr lang="en-US" baseline="0" dirty="0" err="1"/>
              <a:t>শিক্ষা্থীকে</a:t>
            </a:r>
            <a:r>
              <a:rPr lang="en-US" baseline="0" dirty="0"/>
              <a:t> </a:t>
            </a:r>
            <a:r>
              <a:rPr lang="en-US" baseline="0" dirty="0" err="1"/>
              <a:t>অংশগ্রহন</a:t>
            </a:r>
            <a:r>
              <a:rPr lang="en-US" baseline="0" dirty="0"/>
              <a:t> </a:t>
            </a:r>
            <a:r>
              <a:rPr lang="en-US" baseline="0" dirty="0" err="1"/>
              <a:t>করাতে</a:t>
            </a:r>
            <a:r>
              <a:rPr lang="bn-BD" baseline="0" dirty="0"/>
              <a:t>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86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রাইজোবিয়াম</a:t>
            </a:r>
            <a:r>
              <a:rPr lang="en-US" sz="4000" dirty="0"/>
              <a:t> </a:t>
            </a:r>
            <a:r>
              <a:rPr lang="en-US" sz="4000" dirty="0" err="1"/>
              <a:t>ব্যাক্টেরিয়া</a:t>
            </a:r>
            <a:r>
              <a:rPr lang="en-US" sz="4000" dirty="0"/>
              <a:t> </a:t>
            </a:r>
            <a:r>
              <a:rPr lang="en-US" sz="4000" dirty="0" err="1"/>
              <a:t>ডাল</a:t>
            </a:r>
            <a:r>
              <a:rPr lang="en-US" sz="4000" dirty="0"/>
              <a:t> </a:t>
            </a:r>
            <a:r>
              <a:rPr lang="en-US" sz="4000" dirty="0" err="1"/>
              <a:t>জাতীয়</a:t>
            </a:r>
            <a:r>
              <a:rPr lang="en-US" sz="4000" dirty="0"/>
              <a:t> </a:t>
            </a:r>
            <a:r>
              <a:rPr lang="en-US" sz="4000" dirty="0" err="1"/>
              <a:t>উদ্ভিদের</a:t>
            </a:r>
            <a:r>
              <a:rPr lang="en-US" sz="4000" dirty="0"/>
              <a:t> </a:t>
            </a:r>
            <a:r>
              <a:rPr lang="en-US" sz="4000" dirty="0" err="1"/>
              <a:t>মূলে</a:t>
            </a:r>
            <a:r>
              <a:rPr lang="en-US" sz="4000" dirty="0"/>
              <a:t> </a:t>
            </a:r>
            <a:r>
              <a:rPr lang="en-US" sz="4000" dirty="0" err="1"/>
              <a:t>আবস্থান</a:t>
            </a:r>
            <a:r>
              <a:rPr lang="en-US" sz="4000" dirty="0"/>
              <a:t>,</a:t>
            </a:r>
            <a:r>
              <a:rPr lang="en-US" sz="4000" baseline="0" dirty="0"/>
              <a:t> </a:t>
            </a:r>
            <a:r>
              <a:rPr lang="en-US" sz="4000" baseline="0" dirty="0" err="1"/>
              <a:t>তা</a:t>
            </a:r>
            <a:r>
              <a:rPr lang="en-US" sz="4000" baseline="0" dirty="0"/>
              <a:t> ২টি </a:t>
            </a:r>
            <a:r>
              <a:rPr lang="en-US" sz="4000" baseline="0" dirty="0" err="1"/>
              <a:t>ছবিতে</a:t>
            </a:r>
            <a:r>
              <a:rPr lang="en-US" sz="4000" baseline="0" dirty="0"/>
              <a:t> </a:t>
            </a:r>
            <a:r>
              <a:rPr lang="en-US" sz="4000" baseline="0" dirty="0" err="1"/>
              <a:t>দেখানোর</a:t>
            </a:r>
            <a:r>
              <a:rPr lang="en-US" sz="4000" baseline="0" dirty="0"/>
              <a:t> </a:t>
            </a:r>
            <a:r>
              <a:rPr lang="en-US" sz="4000" baseline="0" dirty="0" err="1"/>
              <a:t>চেষ্টা</a:t>
            </a:r>
            <a:r>
              <a:rPr lang="en-US" sz="4000" baseline="0" dirty="0"/>
              <a:t> </a:t>
            </a:r>
            <a:r>
              <a:rPr lang="en-US" sz="4000" baseline="0" dirty="0" err="1"/>
              <a:t>করা</a:t>
            </a:r>
            <a:r>
              <a:rPr lang="en-US" sz="4000" baseline="0" dirty="0"/>
              <a:t> </a:t>
            </a:r>
            <a:r>
              <a:rPr lang="en-US" sz="4000" baseline="0" dirty="0" err="1"/>
              <a:t>হয়েছে</a:t>
            </a:r>
            <a:r>
              <a:rPr lang="en-US" sz="4000" baseline="0" dirty="0"/>
              <a:t>।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63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অধ্যায়টি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অধ্যায়ে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বিশদ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শিক্ষা্থী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40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পরভোজী</a:t>
            </a:r>
            <a:r>
              <a:rPr lang="en-US" dirty="0"/>
              <a:t> ও </a:t>
            </a:r>
            <a:r>
              <a:rPr lang="en-US" sz="1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ক্লোরোফিল</a:t>
            </a:r>
            <a:r>
              <a:rPr lang="en-US" sz="1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ব্যাখ্যার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baseline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50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পেনেসিলিয়াম</a:t>
            </a:r>
            <a:r>
              <a:rPr lang="bn-IN" sz="1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এর গঠন</a:t>
            </a:r>
            <a:r>
              <a:rPr lang="bn-IN" sz="1200" baseline="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দেখানো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93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NikoshBAN" pitchFamily="2" charset="0"/>
                <a:cs typeface="NikoshBAN" pitchFamily="2" charset="0"/>
              </a:rPr>
              <a:t>সেলুলোজ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 কী শিক্ষার্থীর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চাহিদা থাকতে পারে। তাই তাই পরের স্লাইডে এর রাসায়নিক গঠন দেখানো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22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কোষ</a:t>
            </a:r>
            <a:r>
              <a:rPr lang="en-US" baseline="0" dirty="0"/>
              <a:t> </a:t>
            </a:r>
            <a:r>
              <a:rPr lang="en-US" baseline="0" dirty="0" err="1"/>
              <a:t>সম্পর্কে</a:t>
            </a:r>
            <a:r>
              <a:rPr lang="en-US" baseline="0" dirty="0"/>
              <a:t> </a:t>
            </a:r>
            <a:r>
              <a:rPr lang="en-US" baseline="0" dirty="0" err="1"/>
              <a:t>পরবর্তি</a:t>
            </a:r>
            <a:r>
              <a:rPr lang="en-US" baseline="0" dirty="0"/>
              <a:t> </a:t>
            </a:r>
            <a:r>
              <a:rPr lang="en-US" baseline="0" dirty="0" err="1"/>
              <a:t>অধ্যায়ে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</a:t>
            </a:r>
            <a:r>
              <a:rPr lang="en-US" baseline="0" dirty="0"/>
              <a:t> </a:t>
            </a:r>
            <a:r>
              <a:rPr lang="en-US" baseline="0" dirty="0" err="1"/>
              <a:t>জানতে</a:t>
            </a:r>
            <a:r>
              <a:rPr lang="en-US" baseline="0" dirty="0"/>
              <a:t>  </a:t>
            </a:r>
            <a:r>
              <a:rPr lang="en-US" baseline="0" dirty="0" err="1"/>
              <a:t>পারবে</a:t>
            </a:r>
            <a:r>
              <a:rPr lang="en-US" baseline="0" dirty="0"/>
              <a:t>। </a:t>
            </a:r>
            <a:r>
              <a:rPr lang="en-US" baseline="0" dirty="0" err="1"/>
              <a:t>তাই</a:t>
            </a:r>
            <a:r>
              <a:rPr lang="en-US" baseline="0" dirty="0"/>
              <a:t> </a:t>
            </a:r>
            <a:r>
              <a:rPr lang="en-US" dirty="0" err="1"/>
              <a:t>কোষ</a:t>
            </a:r>
            <a:r>
              <a:rPr lang="en-US" baseline="0" dirty="0"/>
              <a:t> </a:t>
            </a:r>
            <a:r>
              <a:rPr lang="en-US" baseline="0" dirty="0" err="1"/>
              <a:t>সম্পর্কে</a:t>
            </a:r>
            <a:r>
              <a:rPr lang="en-US" baseline="0" dirty="0"/>
              <a:t> </a:t>
            </a:r>
            <a:r>
              <a:rPr lang="en-US" baseline="0" dirty="0" err="1"/>
              <a:t>বোর্ড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এক্ষেত্রে</a:t>
            </a:r>
            <a:r>
              <a:rPr lang="en-US" baseline="0" dirty="0"/>
              <a:t> </a:t>
            </a:r>
            <a:r>
              <a:rPr lang="en-US" baseline="0" dirty="0" err="1"/>
              <a:t>প্রয়োজন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3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6096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2438400" y="1828800"/>
            <a:ext cx="4267200" cy="416593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5791200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286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রাজ্য-৩।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ফানজাই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C:\Users\user\Pictures\884085a02e04bc0d84a9dc03089c5b0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2800" y="1371600"/>
            <a:ext cx="4965700" cy="37242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" y="5663625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এককোষী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বহুকোষী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সুগঠিত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ক্লোরোফিল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পরভোজী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মাসরুম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/>
          </a:p>
        </p:txBody>
      </p:sp>
      <p:pic>
        <p:nvPicPr>
          <p:cNvPr id="25602" name="Picture 2" descr="C:\Users\user\Pictures\Mashr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258009"/>
            <a:ext cx="6232415" cy="3228391"/>
          </a:xfrm>
          <a:prstGeom prst="rect">
            <a:avLst/>
          </a:prstGeom>
          <a:noFill/>
        </p:spPr>
      </p:pic>
      <p:pic>
        <p:nvPicPr>
          <p:cNvPr id="25603" name="Picture 3" descr="C:\Users\user\Pictures\Masrum-sm201401010747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188" y="228600"/>
            <a:ext cx="2689412" cy="1981200"/>
          </a:xfrm>
          <a:prstGeom prst="rect">
            <a:avLst/>
          </a:prstGeom>
          <a:noFill/>
        </p:spPr>
      </p:pic>
      <p:pic>
        <p:nvPicPr>
          <p:cNvPr id="25604" name="Picture 4" descr="C:\Users\user\Pictures\Masrum-jamu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228600"/>
            <a:ext cx="2667000" cy="216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Pictures\31_06Penicillium-L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1200" y="1185787"/>
            <a:ext cx="5410200" cy="3767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51816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পেনেসিলিয়াম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ফানজাই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381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482" name="Picture 2" descr="C:\Users\user\Pictures\220px-Mimosa_Pudic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14600"/>
            <a:ext cx="4191000" cy="31432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5800" y="4495800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286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রাজ্য-৪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প্লান্টি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ৎ)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" y="57912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স্বভোজী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প্রাচীর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সেলুলোজ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সুগঠিত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স্বভোজী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সেলুলোজ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2050" name="Picture 2" descr="C:\Users\user\Pictures\d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914400"/>
            <a:ext cx="4292600" cy="3219450"/>
          </a:xfrm>
          <a:prstGeom prst="rect">
            <a:avLst/>
          </a:prstGeom>
          <a:noFill/>
        </p:spPr>
      </p:pic>
      <p:pic>
        <p:nvPicPr>
          <p:cNvPr id="2051" name="Picture 3" descr="C:\Users\user\Pictures\DWSOW5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9325" y="1676400"/>
            <a:ext cx="3549041" cy="25908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810000" y="45720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নিজেরা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রাজ্য-৪।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প্লান্টি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ৎ)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57912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সেলুলোজের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7651" name="Picture 3" descr="C:\Users\user\Pictures\c8.5x8.cellulos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6324600" cy="4903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0200" y="228600"/>
            <a:ext cx="5486400" cy="533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অনুবিক্ষণ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যন্ত্রে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Pictures\BrambleLeaf_CrossPolarisedLight_Diagram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191000" cy="4114653"/>
          </a:xfrm>
          <a:prstGeom prst="rect">
            <a:avLst/>
          </a:prstGeom>
          <a:noFill/>
        </p:spPr>
      </p:pic>
      <p:pic>
        <p:nvPicPr>
          <p:cNvPr id="2051" name="Picture 3" descr="C:\Users\user\Pictures\elode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524000"/>
            <a:ext cx="327259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C 0.01077 0.05463 0.02101 0.11713 0.03907 0.14792 C 0.04479 0.17338 0.04983 0.19537 0.05886 0.20533 C 0.08038 0.27871 0.11094 0.28912 0.13889 0.31112 C 0.18247 0.30741 0.22587 0.30556 0.26945 0.30093 C 0.27309 0.30047 0.27691 0.3 0.28073 0.29653 C 0.28368 0.29399 0.28785 0.27709 0.28785 0.27755 " pathEditMode="relative" rAng="0" ptsTypes="ffffffA">
                                      <p:cBhvr>
                                        <p:cTn id="11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156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1447800" y="228600"/>
            <a:ext cx="6096000" cy="6858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5410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স্বভোজী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বিপক্ষে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4" descr="C:\Users\user\Pictures\Masrum-jam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225" y="1447800"/>
            <a:ext cx="4041621" cy="3276600"/>
          </a:xfrm>
          <a:prstGeom prst="rect">
            <a:avLst/>
          </a:prstGeom>
          <a:noFill/>
        </p:spPr>
      </p:pic>
      <p:pic>
        <p:nvPicPr>
          <p:cNvPr id="9" name="Picture 2" descr="C:\Users\user\Pictures\d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0400" y="1447800"/>
            <a:ext cx="4368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রাজ্য-৫।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এ্যানিমিলিয়া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প্রাণিজগ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ৎ)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9400" y="5540514"/>
            <a:ext cx="304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8674" name="Picture 2" descr="C:\Users\user\Pictures\BAAGH3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6560" y="1447800"/>
            <a:ext cx="4984815" cy="3733800"/>
          </a:xfrm>
          <a:prstGeom prst="rect">
            <a:avLst/>
          </a:prstGeom>
          <a:noFill/>
        </p:spPr>
      </p:pic>
      <p:pic>
        <p:nvPicPr>
          <p:cNvPr id="28675" name="Picture 3" descr="C:\Users\user\Pictures\hilsa-bangladesh-national-fish-bangladesh-bangladesh+1152_12963038786-tpfil02aw-112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138202"/>
            <a:ext cx="5978521" cy="3662398"/>
          </a:xfrm>
          <a:prstGeom prst="rect">
            <a:avLst/>
          </a:prstGeom>
          <a:noFill/>
        </p:spPr>
      </p:pic>
      <p:pic>
        <p:nvPicPr>
          <p:cNvPr id="28676" name="Picture 4" descr="C:\Users\user\Pictures\1925819_f5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914400"/>
            <a:ext cx="4572000" cy="4572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248400" y="5638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5791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কোষপ্রাচীর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প্লাষ্টিডও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2133600" y="228600"/>
            <a:ext cx="4876800" cy="553525"/>
            <a:chOff x="0" y="2827600"/>
            <a:chExt cx="6096000" cy="1157401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15739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: ১০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endParaRPr lang="en-US" sz="32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7200" y="503045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সনাক্তকরন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2" name="Picture 4" descr="C:\Users\user\Pictures\001 Structure of a eugle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1919" y="984008"/>
            <a:ext cx="4228068" cy="3844559"/>
          </a:xfrm>
          <a:prstGeom prst="rect">
            <a:avLst/>
          </a:prstGeom>
          <a:noFill/>
        </p:spPr>
      </p:pic>
      <p:pic>
        <p:nvPicPr>
          <p:cNvPr id="14" name="Picture 4" descr="http://media.giphy.com/media/BCiNqZxPOFe6s/giph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3999"/>
            <a:ext cx="5334000" cy="32004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57200" y="3669268"/>
            <a:ext cx="810228" cy="369332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3212068"/>
            <a:ext cx="1219200" cy="369332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2858869"/>
            <a:ext cx="945265" cy="646331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কার্বনডাই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অক্সাইড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4353623"/>
            <a:ext cx="1687975" cy="400110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9800" y="2205335"/>
            <a:ext cx="810228" cy="461665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86100" y="228600"/>
            <a:ext cx="29718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600201"/>
            <a:ext cx="8610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১।                        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প্লান্টি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খ)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মনেরা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গ)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ফানজাই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ঘ)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প্রোটিস্টা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521103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শ্রেণিকরণের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সর্বাধুনিক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পদ্ধতিটি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আবিস্কৃত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ক) ১৯২৮   খ) ১৯৪৮   গ) ১৯৫৮   ঘ)  ১৯৭৮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1" name="Donut 10"/>
          <p:cNvSpPr/>
          <p:nvPr/>
        </p:nvSpPr>
        <p:spPr>
          <a:xfrm>
            <a:off x="4572000" y="5445681"/>
            <a:ext cx="685800" cy="685800"/>
          </a:xfrm>
          <a:prstGeom prst="donut">
            <a:avLst>
              <a:gd name="adj" fmla="val 12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4267200" y="3606702"/>
            <a:ext cx="609600" cy="609600"/>
          </a:xfrm>
          <a:prstGeom prst="donut">
            <a:avLst>
              <a:gd name="adj" fmla="val 12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4" descr="C:\Users\user\Pictures\musru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1" y="1524000"/>
            <a:ext cx="247382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971800" y="1104900"/>
            <a:ext cx="3124200" cy="6858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2895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67000" y="381000"/>
            <a:ext cx="3505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95400" y="2057400"/>
            <a:ext cx="3505200" cy="3200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36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IN" sz="3600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পানবাড়ী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পাটগ্রাম,লালমনির হাট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105400" y="2057400"/>
            <a:ext cx="3505200" cy="3200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৬ষ্ঠ শ্রেণি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 বিজ্ঞান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অধ্যায়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(খ+গ) শাখা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2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300827">
            <a:off x="2088451" y="3470245"/>
            <a:ext cx="4572000" cy="266700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85800"/>
            <a:ext cx="4572000" cy="2743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5867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জীবগুলোকে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চেনার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304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1" name="Picture 10" descr="1324669731_8d0752fa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95400"/>
            <a:ext cx="3886202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x2_4f4a9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295400"/>
            <a:ext cx="3733800" cy="3587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078522" y="5916952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/>
          </a:p>
        </p:txBody>
      </p:sp>
      <p:pic>
        <p:nvPicPr>
          <p:cNvPr id="2052" name="Picture 4" descr="C:\Users\user\Downloads\plant_animal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399" y="1035519"/>
            <a:ext cx="6424247" cy="4403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4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57200" y="457200"/>
            <a:ext cx="8382000" cy="5562600"/>
            <a:chOff x="990600" y="1066800"/>
            <a:chExt cx="6667500" cy="4308475"/>
          </a:xfrm>
        </p:grpSpPr>
        <p:pic>
          <p:nvPicPr>
            <p:cNvPr id="13" name="Picture 4" descr="C:\Users\user\Downloads\New folder (4)_AutoCollage_9_Images 2.jpg"/>
            <p:cNvPicPr>
              <a:picLocks noChangeAspect="1" noChangeArrowheads="1"/>
            </p:cNvPicPr>
            <p:nvPr/>
          </p:nvPicPr>
          <p:blipFill>
            <a:blip r:embed="rId2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990600" y="1066800"/>
              <a:ext cx="6667500" cy="4267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5" descr="C:\Users\user\Pictures\1925819_f520.jpg"/>
            <p:cNvPicPr>
              <a:picLocks noChangeAspect="1" noChangeArrowheads="1"/>
            </p:cNvPicPr>
            <p:nvPr/>
          </p:nvPicPr>
          <p:blipFill>
            <a:blip r:embed="rId3" cstate="screen">
              <a:lum bright="30000" contrast="-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066800"/>
              <a:ext cx="1676400" cy="1905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6" descr="C:\Users\user\Pictures\images (1).jpg"/>
            <p:cNvPicPr>
              <a:picLocks noChangeAspect="1" noChangeArrowheads="1"/>
            </p:cNvPicPr>
            <p:nvPr/>
          </p:nvPicPr>
          <p:blipFill>
            <a:blip r:embed="rId4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990600" y="2514600"/>
              <a:ext cx="2131859" cy="1295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7" descr="C:\Users\user\Pictures\tor6.jpg"/>
            <p:cNvPicPr>
              <a:picLocks noChangeAspect="1" noChangeArrowheads="1"/>
            </p:cNvPicPr>
            <p:nvPr/>
          </p:nvPicPr>
          <p:blipFill>
            <a:blip r:embed="rId5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990600" y="3810000"/>
              <a:ext cx="2032000" cy="15652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52400" y="454152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44658" y="3832876"/>
            <a:ext cx="5562600" cy="829716"/>
            <a:chOff x="0" y="50801"/>
            <a:chExt cx="6096000" cy="1157400"/>
          </a:xfrm>
          <a:scene3d>
            <a:camera prst="orthographicFront"/>
            <a:lightRig rig="flat" dir="t"/>
          </a:scene3d>
        </p:grpSpPr>
        <p:sp>
          <p:nvSpPr>
            <p:cNvPr id="26" name="Rounded Rectangle 25"/>
            <p:cNvSpPr/>
            <p:nvPr/>
          </p:nvSpPr>
          <p:spPr>
            <a:xfrm>
              <a:off x="0" y="50801"/>
              <a:ext cx="6096000" cy="88280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59399" y="1101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জীবজগতের</a:t>
              </a:r>
              <a:r>
                <a:rPr lang="en-US" sz="44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শ্রেণিকরণ</a:t>
              </a:r>
              <a:endParaRPr lang="en-US" sz="44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1233477" y="1523999"/>
            <a:ext cx="7529523" cy="160020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250722"/>
            <a:ext cx="8763000" cy="60960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2286000"/>
            <a:ext cx="8001000" cy="2734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জীবগুলো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সনাক্তকারী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>
                <a:latin typeface="NikoshBAN" pitchFamily="2" charset="0"/>
                <a:cs typeface="NikoshBAN" pitchFamily="2" charset="0"/>
              </a:rPr>
              <a:t> 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dirty="0"/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04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১৯৭৮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 </a:t>
            </a:r>
          </a:p>
        </p:txBody>
      </p:sp>
      <p:pic>
        <p:nvPicPr>
          <p:cNvPr id="19458" name="Picture 2" descr="C:\Users\user\Pictures\Ledermann_1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14450"/>
            <a:ext cx="3825240" cy="4781550"/>
          </a:xfrm>
          <a:prstGeom prst="rect">
            <a:avLst/>
          </a:prstGeom>
          <a:noFill/>
        </p:spPr>
      </p:pic>
      <p:pic>
        <p:nvPicPr>
          <p:cNvPr id="19459" name="Picture 3" descr="C:\Users\user\Pictures\220px-Lynn_Margul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371600"/>
            <a:ext cx="2743200" cy="4114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57800" y="5638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মারগিউলিস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048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শ্রেণিকরণ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33800" y="19812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মনেরা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18272" y="1905000"/>
            <a:ext cx="22098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এ্যানিমিলিয়া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3800" y="2084439"/>
            <a:ext cx="19050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প্লান্টি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82180" y="2008239"/>
            <a:ext cx="19812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ফানজাই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733800" y="2069691"/>
            <a:ext cx="1905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প্রোটিস্টা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1400" y="1875504"/>
            <a:ext cx="2362200" cy="2209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2603212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5 L -0.29583 -0.183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8622E-6 L 0.2625 -0.205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6994E-6 L 0.26667 0.25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6994E-6 L -0.00416 0.366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6994E-6 L -0.29583 0.210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5867400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524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১।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মনেরা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10" name="Picture 6" descr="C:\Users\user\Pictures\rhizob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838200"/>
            <a:ext cx="3657600" cy="487421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451486" y="5870258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এককোষী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সুগঠিত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অনুবীক্ষণ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026" name="Picture 2" descr="C:\Users\user\Pictures\nitrogen-fixation.jpg"/>
          <p:cNvPicPr>
            <a:picLocks noChangeAspect="1" noChangeArrowheads="1"/>
          </p:cNvPicPr>
          <p:nvPr/>
        </p:nvPicPr>
        <p:blipFill rotWithShape="1">
          <a:blip r:embed="rId4"/>
          <a:srcRect b="6744"/>
          <a:stretch/>
        </p:blipFill>
        <p:spPr bwMode="auto">
          <a:xfrm>
            <a:off x="1066800" y="1066800"/>
            <a:ext cx="5513024" cy="4267200"/>
          </a:xfrm>
          <a:prstGeom prst="rect">
            <a:avLst/>
          </a:prstGeom>
          <a:noFill/>
        </p:spPr>
      </p:pic>
      <p:pic>
        <p:nvPicPr>
          <p:cNvPr id="3" name="Picture 2" descr="C:\Users\user\Pictures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0326" y="5334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২।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প্রোটিস্টা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5638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অ্যামিবা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C:\Users\user\Pictures\0284amoe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143000"/>
            <a:ext cx="6714645" cy="4419600"/>
          </a:xfrm>
          <a:prstGeom prst="rect">
            <a:avLst/>
          </a:prstGeom>
          <a:noFill/>
        </p:spPr>
      </p:pic>
      <p:pic>
        <p:nvPicPr>
          <p:cNvPr id="2049" name="Picture 1" descr="C:\Users\user\Pictures\004 Structure of a parameci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066800"/>
            <a:ext cx="5638800" cy="4984846"/>
          </a:xfrm>
          <a:prstGeom prst="rect">
            <a:avLst/>
          </a:prstGeom>
          <a:noFill/>
        </p:spPr>
      </p:pic>
      <p:pic>
        <p:nvPicPr>
          <p:cNvPr id="11" name="Picture 2" descr="C:\Users\user\Pictures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0941" y="1447800"/>
            <a:ext cx="6771785" cy="4267200"/>
          </a:xfrm>
          <a:prstGeom prst="rect">
            <a:avLst/>
          </a:prstGeom>
          <a:noFill/>
        </p:spPr>
      </p:pic>
      <p:pic>
        <p:nvPicPr>
          <p:cNvPr id="12" name="Picture 3" descr="C:\Users\user\Pictures\structure-euglena-anatomy-freshwater-protozoan-composed-chlorophyll-has-rudimentary-eye-vector-diagram-3442480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6324600" cy="514258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219200" y="5943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প্রাণিগুলো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এককোষী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সুগঠিত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537</Words>
  <Application>Microsoft Office PowerPoint</Application>
  <PresentationFormat>On-screen Show (4:3)</PresentationFormat>
  <Paragraphs>99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Md. Lutfor Rahman</cp:lastModifiedBy>
  <cp:revision>410</cp:revision>
  <dcterms:created xsi:type="dcterms:W3CDTF">2006-08-16T00:00:00Z</dcterms:created>
  <dcterms:modified xsi:type="dcterms:W3CDTF">2019-08-02T05:59:49Z</dcterms:modified>
</cp:coreProperties>
</file>