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94" r:id="rId3"/>
    <p:sldId id="295" r:id="rId4"/>
    <p:sldId id="291" r:id="rId5"/>
    <p:sldId id="292" r:id="rId6"/>
    <p:sldId id="260" r:id="rId7"/>
    <p:sldId id="288" r:id="rId8"/>
    <p:sldId id="272" r:id="rId9"/>
    <p:sldId id="265" r:id="rId10"/>
    <p:sldId id="283" r:id="rId11"/>
    <p:sldId id="285" r:id="rId12"/>
    <p:sldId id="286" r:id="rId13"/>
    <p:sldId id="287" r:id="rId14"/>
    <p:sldId id="269" r:id="rId15"/>
    <p:sldId id="276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91" autoAdjust="0"/>
  </p:normalViewPr>
  <p:slideViewPr>
    <p:cSldViewPr>
      <p:cViewPr varScale="1">
        <p:scale>
          <a:sx n="62" d="100"/>
          <a:sy n="62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38AE-06BE-4FB2-8F26-EA4EC6407ED1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6A91A-1C98-4F3D-9548-6FCC0C44A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2941-12CA-4F0C-9564-3CA0853BBBAC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3470"/>
            <a:ext cx="807720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young-othalanga-sprout-seed-plant-pot-31702433.jpg"/>
          <p:cNvPicPr>
            <a:picLocks noChangeAspect="1"/>
          </p:cNvPicPr>
          <p:nvPr/>
        </p:nvPicPr>
        <p:blipFill>
          <a:blip r:embed="rId2"/>
          <a:srcRect b="9091"/>
          <a:stretch>
            <a:fillRect/>
          </a:stretch>
        </p:blipFill>
        <p:spPr>
          <a:xfrm>
            <a:off x="152400" y="1447800"/>
            <a:ext cx="88392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l_divi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73" y="1524000"/>
            <a:ext cx="7341327" cy="2679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81000"/>
            <a:ext cx="541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কোষ বিভাজন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4267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অপত্য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953000"/>
            <a:ext cx="7315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 ও অপত্য কোষের মধ্যে মিল ও অমিলগুলো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706" y="5715000"/>
            <a:ext cx="775618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 ও অপত্য কোষের আকৃতি ও গু্ণাগুণ কী একই রকম?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h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5623076" cy="3980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7800" y="5638800"/>
            <a:ext cx="4038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উদ্ভিদের কোন কোন অঞ্চল বৃদ্ধি পায়?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6096000"/>
            <a:ext cx="52578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কোন বিভাজনের ফলে প্রাণী ও উদ্ভিদ দেহ বৃদ্ধি পায়?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62400" y="1600200"/>
            <a:ext cx="4724400" cy="3657600"/>
            <a:chOff x="3962400" y="1600200"/>
            <a:chExt cx="4724400" cy="36576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267200" y="2514600"/>
              <a:ext cx="2514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62400" y="5029200"/>
              <a:ext cx="2743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162800" y="22860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ভ্রূণ মুকুল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1800" y="473458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মূলের অগ্রভাগ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32766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কাণ্ড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562600" y="3505200"/>
              <a:ext cx="1371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8400" y="16002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উদ্ভিদের বর্ধনশীল অংশ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57400" y="609600"/>
            <a:ext cx="4724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কোথায়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715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প্রাণীদের স্নায়ুটিস্যুর স্নায়ুকোষে, স্তন্যপায়ী প্রাণীদের পরিণত লোহিত রক্ত কণিকা ও অণুচক্রিকা এবং উদ্ভিদের স্থায়ী টিস্যুর কোষে মাইটোসিস বিভাজন ঘটে না।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600200"/>
            <a:ext cx="8081963" cy="4038600"/>
            <a:chOff x="228600" y="1600200"/>
            <a:chExt cx="8081963" cy="4038600"/>
          </a:xfrm>
        </p:grpSpPr>
        <p:pic>
          <p:nvPicPr>
            <p:cNvPr id="3" name="Picture 2" descr="Bre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609725"/>
              <a:ext cx="2175893" cy="1362075"/>
            </a:xfrm>
            <a:prstGeom prst="rect">
              <a:avLst/>
            </a:prstGeom>
          </p:spPr>
        </p:pic>
        <p:pic>
          <p:nvPicPr>
            <p:cNvPr id="4" name="Picture 3" descr="images.jpglohot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1600200"/>
              <a:ext cx="1863758" cy="1390650"/>
            </a:xfrm>
            <a:prstGeom prst="rect">
              <a:avLst/>
            </a:prstGeom>
          </p:spPr>
        </p:pic>
        <p:pic>
          <p:nvPicPr>
            <p:cNvPr id="5" name="Picture 4" descr="lohita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1615792"/>
              <a:ext cx="2057400" cy="1317908"/>
            </a:xfrm>
            <a:prstGeom prst="rect">
              <a:avLst/>
            </a:prstGeom>
          </p:spPr>
        </p:pic>
        <p:pic>
          <p:nvPicPr>
            <p:cNvPr id="6" name="Picture 5" descr="Trachei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0800" y="3355936"/>
              <a:ext cx="2667000" cy="2282864"/>
            </a:xfrm>
            <a:prstGeom prst="rect">
              <a:avLst/>
            </a:prstGeom>
          </p:spPr>
        </p:pic>
        <p:pic>
          <p:nvPicPr>
            <p:cNvPr id="7" name="Picture 6" descr="thombocyt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1800" y="1600200"/>
              <a:ext cx="1528763" cy="152196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43000" y="381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 ও প্রাণী দেহের কোন কোন অংশে মাইটোসিস ঘটে না?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819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71600"/>
            <a:ext cx="4419600" cy="436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791200"/>
            <a:ext cx="6019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চিত্র থেকে তুমি কী বুঝলে ? 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33400"/>
            <a:ext cx="1676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36" y="1049000"/>
            <a:ext cx="6607864" cy="4437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5334000" cy="646331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মিয়োসিস কোষ বিভাজন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5715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১।মাতৃকোষ ও অপত্য কোষের মধ্যে মিল ও অমিলগুলো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5715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২।মাতৃকোষ ও অপত্য কোষের আকৃতি ও গু্ণাগুণ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191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100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অপত্য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343400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096000" y="1447800"/>
            <a:ext cx="2590800" cy="1981200"/>
            <a:chOff x="5791200" y="1905000"/>
            <a:chExt cx="2590800" cy="1981200"/>
          </a:xfrm>
        </p:grpSpPr>
        <p:grpSp>
          <p:nvGrpSpPr>
            <p:cNvPr id="18" name="Group 17"/>
            <p:cNvGrpSpPr/>
            <p:nvPr/>
          </p:nvGrpSpPr>
          <p:grpSpPr>
            <a:xfrm>
              <a:off x="5791200" y="2667000"/>
              <a:ext cx="838200" cy="838200"/>
              <a:chOff x="5791200" y="2667000"/>
              <a:chExt cx="838200" cy="838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391400" y="1905000"/>
              <a:ext cx="838200" cy="838200"/>
              <a:chOff x="5791200" y="2667000"/>
              <a:chExt cx="838200" cy="838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543800" y="3048000"/>
              <a:ext cx="838200" cy="838200"/>
              <a:chOff x="5791200" y="2667000"/>
              <a:chExt cx="838200" cy="838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41" name="Straight Arrow Connector 40"/>
            <p:cNvCxnSpPr>
              <a:stCxn id="16" idx="6"/>
            </p:cNvCxnSpPr>
            <p:nvPr/>
          </p:nvCxnSpPr>
          <p:spPr>
            <a:xfrm flipV="1">
              <a:off x="6629400" y="2362200"/>
              <a:ext cx="685800" cy="7239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6" idx="6"/>
              <a:endCxn id="23" idx="2"/>
            </p:cNvCxnSpPr>
            <p:nvPr/>
          </p:nvCxnSpPr>
          <p:spPr>
            <a:xfrm>
              <a:off x="6629400" y="3086100"/>
              <a:ext cx="914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76800" y="3810000"/>
            <a:ext cx="2209800" cy="1676400"/>
            <a:chOff x="3657600" y="3886200"/>
            <a:chExt cx="2209800" cy="1676400"/>
          </a:xfrm>
        </p:grpSpPr>
        <p:sp>
          <p:nvSpPr>
            <p:cNvPr id="12" name="Oval 11"/>
            <p:cNvSpPr/>
            <p:nvPr/>
          </p:nvSpPr>
          <p:spPr>
            <a:xfrm>
              <a:off x="4953000" y="38862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57600" y="44196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29200" y="47244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14" idx="6"/>
            </p:cNvCxnSpPr>
            <p:nvPr/>
          </p:nvCxnSpPr>
          <p:spPr>
            <a:xfrm flipV="1">
              <a:off x="4495800" y="4800600"/>
              <a:ext cx="609600" cy="38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57200" y="1219200"/>
            <a:ext cx="3886200" cy="3581400"/>
            <a:chOff x="457200" y="1219200"/>
            <a:chExt cx="3886200" cy="3581400"/>
          </a:xfrm>
        </p:grpSpPr>
        <p:grpSp>
          <p:nvGrpSpPr>
            <p:cNvPr id="25" name="Group 24"/>
            <p:cNvGrpSpPr/>
            <p:nvPr/>
          </p:nvGrpSpPr>
          <p:grpSpPr>
            <a:xfrm>
              <a:off x="457200" y="2057400"/>
              <a:ext cx="838200" cy="838200"/>
              <a:chOff x="5791200" y="2667000"/>
              <a:chExt cx="838200" cy="838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4n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133600" y="1371600"/>
              <a:ext cx="838200" cy="838200"/>
              <a:chOff x="5791200" y="2667000"/>
              <a:chExt cx="838200" cy="838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057400" y="3048000"/>
              <a:ext cx="838200" cy="838200"/>
              <a:chOff x="5791200" y="2667000"/>
              <a:chExt cx="838200" cy="838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36" name="Straight Arrow Connector 35"/>
            <p:cNvCxnSpPr>
              <a:stCxn id="26" idx="6"/>
            </p:cNvCxnSpPr>
            <p:nvPr/>
          </p:nvCxnSpPr>
          <p:spPr>
            <a:xfrm flipV="1">
              <a:off x="1295400" y="2057400"/>
              <a:ext cx="83820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6" idx="6"/>
            </p:cNvCxnSpPr>
            <p:nvPr/>
          </p:nvCxnSpPr>
          <p:spPr>
            <a:xfrm>
              <a:off x="1295400" y="2476500"/>
              <a:ext cx="685800" cy="7239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3505200" y="1219200"/>
              <a:ext cx="838200" cy="838200"/>
              <a:chOff x="5791200" y="2667000"/>
              <a:chExt cx="838200" cy="838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505200" y="3200400"/>
              <a:ext cx="838200" cy="838200"/>
              <a:chOff x="5791200" y="2667000"/>
              <a:chExt cx="838200" cy="838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200400" y="2209800"/>
              <a:ext cx="838200" cy="838200"/>
              <a:chOff x="5791200" y="2667000"/>
              <a:chExt cx="838200" cy="838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819400" y="3962400"/>
              <a:ext cx="838200" cy="838200"/>
              <a:chOff x="5791200" y="2667000"/>
              <a:chExt cx="838200" cy="8382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stCxn id="29" idx="6"/>
            </p:cNvCxnSpPr>
            <p:nvPr/>
          </p:nvCxnSpPr>
          <p:spPr>
            <a:xfrm flipV="1">
              <a:off x="2971800" y="1676400"/>
              <a:ext cx="457200" cy="114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9" idx="6"/>
            </p:cNvCxnSpPr>
            <p:nvPr/>
          </p:nvCxnSpPr>
          <p:spPr>
            <a:xfrm>
              <a:off x="2971800" y="1790700"/>
              <a:ext cx="304800" cy="495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32" idx="6"/>
            </p:cNvCxnSpPr>
            <p:nvPr/>
          </p:nvCxnSpPr>
          <p:spPr>
            <a:xfrm>
              <a:off x="2895600" y="3467100"/>
              <a:ext cx="457200" cy="38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32" idx="6"/>
            </p:cNvCxnSpPr>
            <p:nvPr/>
          </p:nvCxnSpPr>
          <p:spPr>
            <a:xfrm>
              <a:off x="2895600" y="3467100"/>
              <a:ext cx="15240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838200" y="37338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9400" y="30480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10200" y="53265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05000" y="6019800"/>
            <a:ext cx="4343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457200"/>
            <a:ext cx="1752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267200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2895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 কী।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7620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মাইটোসিস ও মিয়োসিস কোষ বিভাজনের মধ্যে ১টি পার্থক্য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6858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মাইটোসিস বিভাজনকে সমীকরণিক বিভাজন বলে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6019800" cy="830997"/>
          </a:xfrm>
          <a:prstGeom prst="rect">
            <a:avLst/>
          </a:prstGeom>
          <a:solidFill>
            <a:schemeClr val="tx1"/>
          </a:solidFill>
          <a:ln w="7620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458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দৈহিক বৃদ্ধিতে কোষ বিভাজনের ভূমিকা বর্ণনা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4008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03645_612943868730535_68179374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10600" cy="464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6700" y="2438400"/>
            <a:ext cx="8686800" cy="3657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42406" y="40759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35175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124994" y="42787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281940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614613"/>
            <a:ext cx="3124200" cy="3328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266700" y="2286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685801" y="381001"/>
            <a:ext cx="6248400" cy="5943600"/>
            <a:chOff x="3172359" y="954881"/>
            <a:chExt cx="4324837" cy="5369719"/>
          </a:xfrm>
        </p:grpSpPr>
        <p:sp>
          <p:nvSpPr>
            <p:cNvPr id="3" name="Rounded Rectangle 2"/>
            <p:cNvSpPr/>
            <p:nvPr/>
          </p:nvSpPr>
          <p:spPr>
            <a:xfrm>
              <a:off x="3172359" y="3124200"/>
              <a:ext cx="3164514" cy="3200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  <a:endPara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  <a:endPara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36069" y="954881"/>
              <a:ext cx="4061127" cy="9637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Untitled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2895599"/>
            <a:ext cx="3200400" cy="34290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96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543580"/>
            <a:ext cx="543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ও ভিডিওটিতে কি দেখতে পেলে?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386125-2313-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793435"/>
            <a:ext cx="5435600" cy="3616765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05767"/>
              </p:ext>
            </p:extLst>
          </p:nvPr>
        </p:nvGraphicFramePr>
        <p:xfrm>
          <a:off x="7467600" y="1676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764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2438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5105400" cy="1015663"/>
          </a:xfrm>
          <a:prstGeom prst="rect">
            <a:avLst/>
          </a:prstGeom>
          <a:solidFill>
            <a:srgbClr val="00B0F0"/>
          </a:solidFill>
          <a:ln w="76200" cmpd="tri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57400"/>
            <a:ext cx="6629400" cy="435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533400"/>
            <a:ext cx="4038600" cy="769441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84582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বিভাজনের প্রকারভেদ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অ্যামাইটোসিস, মাইটোসিস ও মিয়োসিস কোষ বিভাজনের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তুলনা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মাইটোসিসের বৈশিষ্ট্য ব্যাখ্যা 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6125-2313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3664646" cy="2438400"/>
          </a:xfrm>
          <a:prstGeom prst="rect">
            <a:avLst/>
          </a:prstGeom>
        </p:spPr>
      </p:pic>
      <p:pic>
        <p:nvPicPr>
          <p:cNvPr id="3" name="Picture 2" descr="cell_divis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53" y="4343400"/>
            <a:ext cx="5427947" cy="1981200"/>
          </a:xfrm>
          <a:prstGeom prst="rect">
            <a:avLst/>
          </a:prstGeom>
        </p:spPr>
      </p:pic>
      <p:pic>
        <p:nvPicPr>
          <p:cNvPr id="4" name="Picture 3" descr="images.jpmeos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371599"/>
            <a:ext cx="4114800" cy="2588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9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বিভাজনগুলোর মধ্যে কী কী অমিল আছে চিন্তা করে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191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 cmpd="sng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</a:effectLst>
          <a:scene3d>
            <a:camera prst="orthographicFront"/>
            <a:lightRig rig="morning" dir="t"/>
          </a:scene3d>
          <a:sp3d contourW="12700" prstMaterial="flat">
            <a:bevelT prst="slope"/>
            <a:bevelB prst="slope"/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039394" y="14470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5800" y="1828800"/>
            <a:ext cx="7924800" cy="7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91294" y="2399506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153400" y="22860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810000" y="2362200"/>
            <a:ext cx="9144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124200"/>
            <a:ext cx="2133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অ্যামাইটোসিস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3124200"/>
            <a:ext cx="2362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মাইটোসিস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2971800"/>
            <a:ext cx="1752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মিয়োসিস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066800"/>
            <a:ext cx="6019800" cy="34337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5400000">
            <a:off x="228600" y="3505200"/>
            <a:ext cx="2286000" cy="914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5257800"/>
            <a:ext cx="2514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নিউক্লিয়াসটি স্পষ্ট ও বড়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933700" y="3695700"/>
            <a:ext cx="2438400" cy="9906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5486400"/>
            <a:ext cx="35814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নিউক্লিয়ার মেমব্রেন ভাজ হয়ে ভেতরের দিকে ঢুকছে।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724400" y="3352800"/>
            <a:ext cx="2362200" cy="14478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0" y="5410200"/>
            <a:ext cx="24384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কোষটি ডাম্বেল আকৃতি ধারণ করেছে।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6553200" y="2057400"/>
            <a:ext cx="1219200" cy="762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05600" y="3657600"/>
            <a:ext cx="5334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9000" y="3276600"/>
            <a:ext cx="1676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কোষটি দুই ভাগে বিভক্ত হয়েছে।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228600"/>
            <a:ext cx="4724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rnd" cmpd="sng"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অ্যামাইটোসিস কোষ বিভাজন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366</Words>
  <Application>Microsoft Office PowerPoint</Application>
  <PresentationFormat>On-screen Show (4:3)</PresentationFormat>
  <Paragraphs>93</Paragraphs>
  <Slides>18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Abul Hasem</dc:creator>
  <cp:lastModifiedBy>Windows User</cp:lastModifiedBy>
  <cp:revision>187</cp:revision>
  <dcterms:created xsi:type="dcterms:W3CDTF">2013-05-29T07:05:31Z</dcterms:created>
  <dcterms:modified xsi:type="dcterms:W3CDTF">2019-11-03T16:10:30Z</dcterms:modified>
</cp:coreProperties>
</file>