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1"/>
  </p:notesMasterIdLst>
  <p:sldIdLst>
    <p:sldId id="256" r:id="rId2"/>
    <p:sldId id="258" r:id="rId3"/>
    <p:sldId id="261" r:id="rId4"/>
    <p:sldId id="266" r:id="rId5"/>
    <p:sldId id="265" r:id="rId6"/>
    <p:sldId id="259" r:id="rId7"/>
    <p:sldId id="271" r:id="rId8"/>
    <p:sldId id="272" r:id="rId9"/>
    <p:sldId id="262" r:id="rId10"/>
    <p:sldId id="279" r:id="rId11"/>
    <p:sldId id="263" r:id="rId12"/>
    <p:sldId id="273" r:id="rId13"/>
    <p:sldId id="274" r:id="rId14"/>
    <p:sldId id="275" r:id="rId15"/>
    <p:sldId id="276" r:id="rId16"/>
    <p:sldId id="277" r:id="rId17"/>
    <p:sldId id="278" r:id="rId18"/>
    <p:sldId id="267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D60093"/>
    <a:srgbClr val="CC0000"/>
    <a:srgbClr val="FF3300"/>
    <a:srgbClr val="5C8E26"/>
    <a:srgbClr val="63972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8T18:57:05.786" idx="1">
    <p:pos x="6908" y="797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F2CF1-4C11-4BCF-B1FF-F54DD33F98AB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7240-6B7E-4B59-9397-E6FAC1C3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B7240-6B7E-4B59-9397-E6FAC1C3E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2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B7240-6B7E-4B59-9397-E6FAC1C3E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B7240-6B7E-4B59-9397-E6FAC1C3E4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B7240-6B7E-4B59-9397-E6FAC1C3E4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1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AD93723-2226-4159-8469-C780DFFC6B9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90CEF43-AAF0-4E50-92EA-9132A9CE7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9.png"/><Relationship Id="rId7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D662B-7D03-447D-BFCD-F6F1FCECE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2B70057-A38E-41E8-B9ED-496FDE03B494}"/>
              </a:ext>
            </a:extLst>
          </p:cNvPr>
          <p:cNvSpPr txBox="1"/>
          <p:nvPr/>
        </p:nvSpPr>
        <p:spPr>
          <a:xfrm>
            <a:off x="1190732" y="591589"/>
            <a:ext cx="7102462" cy="21537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9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281181-B2CC-479A-B59D-932B6E57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76" y="3752077"/>
            <a:ext cx="3167263" cy="2247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872FF0-7781-485E-9980-CB454194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1" y="3766099"/>
            <a:ext cx="3167263" cy="2247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2EF753-B3A7-4FB7-825F-7687938C7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94" y="698296"/>
            <a:ext cx="3167263" cy="22477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6577C9-CA0C-4309-A5F4-CF6F983C2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5" y="1668445"/>
            <a:ext cx="3167263" cy="2247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B1D96C-3A6F-4011-9BB6-809CD8965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" y="3105923"/>
            <a:ext cx="3167263" cy="22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CE9788-FBE9-4114-83A1-3D28B91B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2" y="1421103"/>
            <a:ext cx="1428750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065C01-B716-4DEE-8DDC-721386E9C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8" y="3429000"/>
            <a:ext cx="2474164" cy="219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E3EFE-A16F-4D30-A5A8-6EA69B14A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6" y="1858739"/>
            <a:ext cx="2198720" cy="2198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1C77B-0A96-4E09-8757-19553EE638F0}"/>
              </a:ext>
            </a:extLst>
          </p:cNvPr>
          <p:cNvSpPr txBox="1"/>
          <p:nvPr/>
        </p:nvSpPr>
        <p:spPr>
          <a:xfrm>
            <a:off x="230459" y="237581"/>
            <a:ext cx="372370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উপায়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C3C03-9889-46ED-8B21-D74FA6688348}"/>
              </a:ext>
            </a:extLst>
          </p:cNvPr>
          <p:cNvSpPr txBox="1"/>
          <p:nvPr/>
        </p:nvSpPr>
        <p:spPr>
          <a:xfrm>
            <a:off x="4249734" y="306798"/>
            <a:ext cx="797621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বিভিন্ন উপায় রয়েছে।যেমন--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0E814B-CF2C-43B1-A57E-B36F73C2B9CE}"/>
              </a:ext>
            </a:extLst>
          </p:cNvPr>
          <p:cNvGrpSpPr/>
          <p:nvPr/>
        </p:nvGrpSpPr>
        <p:grpSpPr>
          <a:xfrm>
            <a:off x="3826009" y="2344921"/>
            <a:ext cx="2474164" cy="2532217"/>
            <a:chOff x="3923197" y="2229174"/>
            <a:chExt cx="2474164" cy="25322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F10F49-BCF4-44CC-8028-B94EE1C0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197" y="3490194"/>
              <a:ext cx="2474164" cy="12711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A7139F-9817-4567-A4D4-29746978A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9" t="32224" r="18585"/>
            <a:stretch/>
          </p:blipFill>
          <p:spPr>
            <a:xfrm>
              <a:off x="3931893" y="2229174"/>
              <a:ext cx="2456772" cy="127119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1EAF598-0546-488B-8442-D16AB8F78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22" y="1223649"/>
            <a:ext cx="2857500" cy="1600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0D6816-1E16-4268-A97C-87E21033D0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69" y="3531741"/>
            <a:ext cx="2298884" cy="28298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B634F6-6380-4A46-A312-FF9B2367369D}"/>
              </a:ext>
            </a:extLst>
          </p:cNvPr>
          <p:cNvSpPr txBox="1"/>
          <p:nvPr/>
        </p:nvSpPr>
        <p:spPr>
          <a:xfrm>
            <a:off x="2128180" y="1465838"/>
            <a:ext cx="113195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F3558B-B023-4147-A7FC-DAE180AF4527}"/>
              </a:ext>
            </a:extLst>
          </p:cNvPr>
          <p:cNvSpPr txBox="1"/>
          <p:nvPr/>
        </p:nvSpPr>
        <p:spPr>
          <a:xfrm>
            <a:off x="7940928" y="2863545"/>
            <a:ext cx="229888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বোতলজাত করে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3E1758-A200-4A2F-9B2C-1874398C7270}"/>
              </a:ext>
            </a:extLst>
          </p:cNvPr>
          <p:cNvSpPr txBox="1"/>
          <p:nvPr/>
        </p:nvSpPr>
        <p:spPr>
          <a:xfrm>
            <a:off x="9811820" y="4666985"/>
            <a:ext cx="196236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F96B51-B348-476D-8CEF-93931A74F56B}"/>
              </a:ext>
            </a:extLst>
          </p:cNvPr>
          <p:cNvSpPr txBox="1"/>
          <p:nvPr/>
        </p:nvSpPr>
        <p:spPr>
          <a:xfrm>
            <a:off x="1250801" y="5726579"/>
            <a:ext cx="195937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E294A4-B1A4-4BE2-9D5C-352BE0E84D87}"/>
              </a:ext>
            </a:extLst>
          </p:cNvPr>
          <p:cNvSpPr txBox="1"/>
          <p:nvPr/>
        </p:nvSpPr>
        <p:spPr>
          <a:xfrm>
            <a:off x="3612719" y="4946652"/>
            <a:ext cx="273671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চুলার আগুনে শুকিয়ে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0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A8A709A-FDEE-474D-9121-F7F286BAD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92" y="2299102"/>
            <a:ext cx="3446948" cy="1922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A65D7-5ABC-477E-B5B2-6651FDFA51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3285">
            <a:off x="8041980" y="453126"/>
            <a:ext cx="2193466" cy="3768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A25060-4349-476D-8D5F-249D2A97F193}"/>
              </a:ext>
            </a:extLst>
          </p:cNvPr>
          <p:cNvSpPr txBox="1"/>
          <p:nvPr/>
        </p:nvSpPr>
        <p:spPr>
          <a:xfrm>
            <a:off x="212593" y="242150"/>
            <a:ext cx="32158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 খাদ্য সংরক্ষণ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0D1C5-67C6-448E-9CA0-8CA6D0D93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49" y="584041"/>
            <a:ext cx="1470924" cy="1470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5E7FD0-AC34-40DB-BCD2-6ADC6363A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" y="3937524"/>
            <a:ext cx="3780396" cy="199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8FFC30-9925-484C-87E6-41118739D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7" y="565315"/>
            <a:ext cx="2058534" cy="26571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3AD2F0-8726-492E-A503-EB9955A3B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" y="1087238"/>
            <a:ext cx="3651448" cy="21647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A0C0CC-A079-4B14-B67E-ABB189B02DC9}"/>
              </a:ext>
            </a:extLst>
          </p:cNvPr>
          <p:cNvSpPr txBox="1"/>
          <p:nvPr/>
        </p:nvSpPr>
        <p:spPr>
          <a:xfrm>
            <a:off x="2143312" y="3222445"/>
            <a:ext cx="670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E00AD2-2E47-41BC-A2D0-23DD2D9245CF}"/>
              </a:ext>
            </a:extLst>
          </p:cNvPr>
          <p:cNvSpPr txBox="1"/>
          <p:nvPr/>
        </p:nvSpPr>
        <p:spPr>
          <a:xfrm>
            <a:off x="1863567" y="5930711"/>
            <a:ext cx="945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1B4782-3AAC-48B0-84F4-EC7BD672C9D9}"/>
              </a:ext>
            </a:extLst>
          </p:cNvPr>
          <p:cNvSpPr txBox="1"/>
          <p:nvPr/>
        </p:nvSpPr>
        <p:spPr>
          <a:xfrm>
            <a:off x="5504402" y="3154566"/>
            <a:ext cx="66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E3088C-B294-4918-8B6E-FEEA53E92AD2}"/>
              </a:ext>
            </a:extLst>
          </p:cNvPr>
          <p:cNvSpPr txBox="1"/>
          <p:nvPr/>
        </p:nvSpPr>
        <p:spPr>
          <a:xfrm>
            <a:off x="5820072" y="5889808"/>
            <a:ext cx="236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6E97A4-1882-48EE-A7CB-089138BD1F61}"/>
              </a:ext>
            </a:extLst>
          </p:cNvPr>
          <p:cNvSpPr txBox="1"/>
          <p:nvPr/>
        </p:nvSpPr>
        <p:spPr>
          <a:xfrm>
            <a:off x="8845915" y="4078388"/>
            <a:ext cx="250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 ও ডাল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F165E-3353-4FED-A78B-1998970DD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97" y="3937523"/>
            <a:ext cx="3158550" cy="1993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4C479-A2BD-4C58-ABEF-D8E65AAF1DA8}"/>
              </a:ext>
            </a:extLst>
          </p:cNvPr>
          <p:cNvSpPr txBox="1"/>
          <p:nvPr/>
        </p:nvSpPr>
        <p:spPr>
          <a:xfrm>
            <a:off x="8155356" y="4722328"/>
            <a:ext cx="3888015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,সবজি, মাছ,মাংস,শস্য এবং ডাল শুকিয়ে সংরক্ষণ করা হয়।</a:t>
            </a:r>
            <a:endParaRPr lang="en-US" sz="32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28149-8F37-47C4-9828-2789C33C1231}"/>
              </a:ext>
            </a:extLst>
          </p:cNvPr>
          <p:cNvSpPr txBox="1"/>
          <p:nvPr/>
        </p:nvSpPr>
        <p:spPr>
          <a:xfrm>
            <a:off x="712342" y="606176"/>
            <a:ext cx="5383658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CB6E4-B83B-4CF1-AF42-D7B4796B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53" y="929341"/>
            <a:ext cx="1733550" cy="2638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16723-6561-4898-A149-73E891C9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78" y="1566674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442A9-E6F5-4991-A5FC-E969E848B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5" y="1566674"/>
            <a:ext cx="2857500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66658E-521E-4C51-9A8F-8A050BF33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52" y="4133850"/>
            <a:ext cx="2362200" cy="1933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9EF0B-EBDF-4BB0-8195-87EE87AD2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2" y="4151936"/>
            <a:ext cx="3097925" cy="17621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76B037-C398-4C05-B003-037F789357EE}"/>
              </a:ext>
            </a:extLst>
          </p:cNvPr>
          <p:cNvSpPr txBox="1"/>
          <p:nvPr/>
        </p:nvSpPr>
        <p:spPr>
          <a:xfrm>
            <a:off x="7214921" y="3851959"/>
            <a:ext cx="4692827" cy="206210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াছ,মাংস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062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D60E4-B822-4089-8904-D1401390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9" y="1462581"/>
            <a:ext cx="2538335" cy="4230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AA990-48A7-4FAA-B6D1-E68C29E63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06" y="1584673"/>
            <a:ext cx="2719225" cy="3986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6FB34-57D6-45B9-A1D9-9C450C606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25" y="1746608"/>
            <a:ext cx="1800225" cy="3606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E4A02A-EC38-4C38-B18A-B9D37DCA4BE8}"/>
              </a:ext>
            </a:extLst>
          </p:cNvPr>
          <p:cNvSpPr txBox="1"/>
          <p:nvPr/>
        </p:nvSpPr>
        <p:spPr>
          <a:xfrm>
            <a:off x="893852" y="472612"/>
            <a:ext cx="3821986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রিফ্রিজারেটরে  খাদ্য সংরক্ষণ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6D4D4E-FB58-4B4E-8789-468A9A593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64" y="1271964"/>
            <a:ext cx="4114800" cy="20639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E7E7C-BAB1-4BB4-AE4C-6066ABEAB6FA}"/>
              </a:ext>
            </a:extLst>
          </p:cNvPr>
          <p:cNvGrpSpPr/>
          <p:nvPr/>
        </p:nvGrpSpPr>
        <p:grpSpPr>
          <a:xfrm>
            <a:off x="937785" y="1271964"/>
            <a:ext cx="5352568" cy="1933576"/>
            <a:chOff x="588463" y="1214545"/>
            <a:chExt cx="5352568" cy="19335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889A6B-1536-4C75-A403-4F0B0E8AD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63" y="1214545"/>
              <a:ext cx="2466975" cy="19335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080461-838A-4F88-BBBF-4D552608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3"/>
            <a:stretch/>
          </p:blipFill>
          <p:spPr>
            <a:xfrm>
              <a:off x="3055438" y="1214546"/>
              <a:ext cx="2885593" cy="19335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617BE3-BBF5-4D01-BD14-B1985EA24C1B}"/>
              </a:ext>
            </a:extLst>
          </p:cNvPr>
          <p:cNvGrpSpPr/>
          <p:nvPr/>
        </p:nvGrpSpPr>
        <p:grpSpPr>
          <a:xfrm>
            <a:off x="3004066" y="4069794"/>
            <a:ext cx="5209426" cy="1933575"/>
            <a:chOff x="3065712" y="3946505"/>
            <a:chExt cx="5209426" cy="19335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AC9024-BEFA-43BB-B785-FF709E2D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712" y="3946505"/>
              <a:ext cx="2362200" cy="1933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4F0060-0F90-4C9D-8F6D-FDB0408B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638" y="3946506"/>
              <a:ext cx="2857500" cy="19335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693B3-A345-42C7-AB89-ED34532636F7}"/>
              </a:ext>
            </a:extLst>
          </p:cNvPr>
          <p:cNvSpPr txBox="1"/>
          <p:nvPr/>
        </p:nvSpPr>
        <p:spPr>
          <a:xfrm>
            <a:off x="182097" y="251171"/>
            <a:ext cx="5643937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আরও কিছু উপায় হলো--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AA85F7-7573-42E4-ABB5-5CEAECAC29B1}"/>
              </a:ext>
            </a:extLst>
          </p:cNvPr>
          <p:cNvSpPr txBox="1"/>
          <p:nvPr/>
        </p:nvSpPr>
        <p:spPr>
          <a:xfrm>
            <a:off x="2094082" y="3205541"/>
            <a:ext cx="272265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 তৈরি করে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8F99B-9386-4FEF-A3AB-63DC00856672}"/>
              </a:ext>
            </a:extLst>
          </p:cNvPr>
          <p:cNvSpPr txBox="1"/>
          <p:nvPr/>
        </p:nvSpPr>
        <p:spPr>
          <a:xfrm>
            <a:off x="9115024" y="3256062"/>
            <a:ext cx="283566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দিয়ে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FF45B-CD22-4452-BD74-C49A0D15C83F}"/>
              </a:ext>
            </a:extLst>
          </p:cNvPr>
          <p:cNvSpPr txBox="1"/>
          <p:nvPr/>
        </p:nvSpPr>
        <p:spPr>
          <a:xfrm>
            <a:off x="4610553" y="6003369"/>
            <a:ext cx="360293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 দিয়ে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5AAC2-8AE8-4B8F-B6D5-F8B240B61F1F}"/>
              </a:ext>
            </a:extLst>
          </p:cNvPr>
          <p:cNvSpPr txBox="1"/>
          <p:nvPr/>
        </p:nvSpPr>
        <p:spPr>
          <a:xfrm>
            <a:off x="4986392" y="575353"/>
            <a:ext cx="195893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3CE0B5-03A5-4E1E-AA35-99578DD70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8747"/>
              </p:ext>
            </p:extLst>
          </p:nvPr>
        </p:nvGraphicFramePr>
        <p:xfrm>
          <a:off x="2310543" y="3560679"/>
          <a:ext cx="8146265" cy="2621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40485">
                  <a:extLst>
                    <a:ext uri="{9D8B030D-6E8A-4147-A177-3AD203B41FA5}">
                      <a16:colId xmlns:a16="http://schemas.microsoft.com/office/drawing/2014/main" val="162923342"/>
                    </a:ext>
                  </a:extLst>
                </a:gridCol>
                <a:gridCol w="4005780">
                  <a:extLst>
                    <a:ext uri="{9D8B030D-6E8A-4147-A177-3AD203B41FA5}">
                      <a16:colId xmlns:a16="http://schemas.microsoft.com/office/drawing/2014/main" val="3116018513"/>
                    </a:ext>
                  </a:extLst>
                </a:gridCol>
              </a:tblGrid>
              <a:tr h="351663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   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</a:t>
                      </a:r>
                      <a:r>
                        <a:rPr lang="as-IN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3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ফল ও সবজি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মাংস এবং মাছ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2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চাল, ডাল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554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1E8CFB-9FF8-4BE2-ADD6-16B26228F9E1}"/>
              </a:ext>
            </a:extLst>
          </p:cNvPr>
          <p:cNvSpPr txBox="1"/>
          <p:nvPr/>
        </p:nvSpPr>
        <p:spPr>
          <a:xfrm>
            <a:off x="1883023" y="2258672"/>
            <a:ext cx="900130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দেয়া ছকের মত একটি ছক তৈরি কর।দলের সহপাঠিদের সাথে আলোচনা করে ছকটি পূরণ কর।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6D3251-4F4C-4F68-9B20-B38BBC886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06" y="575353"/>
            <a:ext cx="2035893" cy="1767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AA9A7-3663-45C0-9330-EFCAF15C5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9" y="5753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F8583B-E47A-4699-B40F-D5D153643A14}"/>
              </a:ext>
            </a:extLst>
          </p:cNvPr>
          <p:cNvSpPr txBox="1"/>
          <p:nvPr/>
        </p:nvSpPr>
        <p:spPr>
          <a:xfrm>
            <a:off x="3130562" y="636997"/>
            <a:ext cx="4400395" cy="769441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C3490-4715-46A0-953B-2170EA1A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28" t="19026" r="40337" b="34382"/>
          <a:stretch/>
        </p:blipFill>
        <p:spPr>
          <a:xfrm>
            <a:off x="3417349" y="1731196"/>
            <a:ext cx="3213646" cy="428946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D3424-8DE3-4513-8508-E07063F2B4EC}"/>
              </a:ext>
            </a:extLst>
          </p:cNvPr>
          <p:cNvSpPr txBox="1"/>
          <p:nvPr/>
        </p:nvSpPr>
        <p:spPr>
          <a:xfrm>
            <a:off x="7726165" y="2937207"/>
            <a:ext cx="3965825" cy="1877437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এই অংশটুকু নিরবে পড় এবং পরবর্তী মূল্যায়নের জন্য প্রস্তুত হও।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8A229-5F28-46D1-BB62-5F613D932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75" y="732087"/>
            <a:ext cx="2651959" cy="194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EDC31-A9D4-4F15-9BDB-8C75674DB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47" y="1813389"/>
            <a:ext cx="1599226" cy="337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5E4A2-89D8-4C77-BD6C-12F34DF606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2" t="7041" r="80374" b="-7041"/>
          <a:stretch/>
        </p:blipFill>
        <p:spPr>
          <a:xfrm>
            <a:off x="-882452" y="230299"/>
            <a:ext cx="232602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D1BF57-2139-4664-BB98-7C8965D04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719">
            <a:off x="9023628" y="5248351"/>
            <a:ext cx="2731618" cy="9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081A477-D9F4-4CBB-B345-56CD11190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62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783C4-764C-4B7C-B2D0-55A13EE14696}"/>
              </a:ext>
            </a:extLst>
          </p:cNvPr>
          <p:cNvSpPr txBox="1"/>
          <p:nvPr/>
        </p:nvSpPr>
        <p:spPr>
          <a:xfrm>
            <a:off x="4045449" y="621319"/>
            <a:ext cx="142810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F9072-A7BF-4B47-A0B7-5814A75E7BEE}"/>
              </a:ext>
            </a:extLst>
          </p:cNvPr>
          <p:cNvSpPr txBox="1"/>
          <p:nvPr/>
        </p:nvSpPr>
        <p:spPr>
          <a:xfrm>
            <a:off x="1410128" y="2010421"/>
            <a:ext cx="10651734" cy="3416320"/>
          </a:xfrm>
          <a:prstGeom prst="rect">
            <a:avLst/>
          </a:prstGeom>
          <a:noFill/>
          <a:ln>
            <a:solidFill>
              <a:srgbClr val="CC00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যাতে নষ্ট না হয় সেজন্য কী করা উচিত?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 সংরক্ষণ করা যায় এমন দুটি খাবার এর নাম লিখ।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বোতলজাত বা টিনজাত করে সংরক্ষণ করা যায় এমন দুটি খাবার এর নাম লিখ।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রেফ্রিজারেটরে সংরক্ষণ করতে পার এমন দুটি খাবার এর নাম লিখ।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 দিয়ে সংরক্ষণ করা যায় এমন দুটি খাবার এর নাম লিখ।</a:t>
            </a:r>
            <a:endParaRPr lang="en-US" sz="3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C13D8A-578D-4678-8201-5576C5B2B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19" y="167590"/>
            <a:ext cx="2903687" cy="184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42EA6-E70F-4C63-AF6C-BEB1316B9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0"/>
          <a:stretch/>
        </p:blipFill>
        <p:spPr>
          <a:xfrm>
            <a:off x="0" y="0"/>
            <a:ext cx="1356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3D06B-BFBF-4CD3-83A8-0C0A6C75D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61E16-96EF-441B-97E8-7BD949A79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7160" y="4655451"/>
            <a:ext cx="3429000" cy="97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BCC36-4FD0-41E8-B117-1FE33C9BB5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6671"/>
          <a:stretch/>
        </p:blipFill>
        <p:spPr>
          <a:xfrm>
            <a:off x="0" y="0"/>
            <a:ext cx="41918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6DF260-B3E2-4760-82F4-72496ABDE98A}"/>
              </a:ext>
            </a:extLst>
          </p:cNvPr>
          <p:cNvSpPr txBox="1"/>
          <p:nvPr/>
        </p:nvSpPr>
        <p:spPr>
          <a:xfrm>
            <a:off x="4931595" y="668090"/>
            <a:ext cx="2619910" cy="11918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prstTxWarp prst="textCanDown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6BFD3FB-E30C-490E-B7A5-C6DEA1F53CBE}"/>
              </a:ext>
            </a:extLst>
          </p:cNvPr>
          <p:cNvSpPr/>
          <p:nvPr/>
        </p:nvSpPr>
        <p:spPr>
          <a:xfrm>
            <a:off x="2530867" y="2239766"/>
            <a:ext cx="7130265" cy="335424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বাসায় কীভাবে বিভিন্ন প্রকার খাদ্যদ্রব্য,সবজি,মাছ,মাংস এবং ফলমূল সংরক্ষণ করা হয় তার একটি তালিকা কর।</a:t>
            </a:r>
            <a:endParaRPr lang="en-US" sz="3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A282E-A062-4250-A176-1F549C9C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016"/>
            <a:ext cx="11897474" cy="6739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E3A65-ACE5-4A73-91AE-BBE90AD2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95" y="1133340"/>
            <a:ext cx="3328827" cy="2922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31ECCD-BE28-463A-9ED7-7AA3938E370A}"/>
              </a:ext>
            </a:extLst>
          </p:cNvPr>
          <p:cNvSpPr txBox="1"/>
          <p:nvPr/>
        </p:nvSpPr>
        <p:spPr>
          <a:xfrm>
            <a:off x="4078840" y="1726057"/>
            <a:ext cx="3328827" cy="12759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ED7A6-477A-4C91-89ED-A8C6FFAC16BA}"/>
              </a:ext>
            </a:extLst>
          </p:cNvPr>
          <p:cNvSpPr txBox="1"/>
          <p:nvPr/>
        </p:nvSpPr>
        <p:spPr>
          <a:xfrm>
            <a:off x="5948736" y="3594952"/>
            <a:ext cx="3431569" cy="1276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CA33CD-DBFC-45D3-A634-8ACA58478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54" y="2617591"/>
            <a:ext cx="3431569" cy="12906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38D14F-1ACB-4218-AD53-962C7C3EB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18" y="4710087"/>
            <a:ext cx="3431569" cy="1290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7263F6-84E2-4D1E-BD13-649627AFB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13" y="4911582"/>
            <a:ext cx="3431569" cy="1290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FEF7BB-25E3-48CD-91EF-D0570F909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5" y="1058805"/>
            <a:ext cx="3431569" cy="1290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27DC09-6CE6-4967-97D0-A4EB27438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32" y="488023"/>
            <a:ext cx="3431569" cy="12906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1E37EA-5573-4C41-B56C-61108B8766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5145" r="8993" b="1634"/>
          <a:stretch/>
        </p:blipFill>
        <p:spPr>
          <a:xfrm>
            <a:off x="-6271" y="4325420"/>
            <a:ext cx="921893" cy="167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54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53FCED-F83F-4196-B5F3-6CD46C8828AB}"/>
              </a:ext>
            </a:extLst>
          </p:cNvPr>
          <p:cNvSpPr txBox="1"/>
          <p:nvPr/>
        </p:nvSpPr>
        <p:spPr>
          <a:xfrm>
            <a:off x="5525178" y="705747"/>
            <a:ext cx="188168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/>
          </a:bodyPr>
          <a:lstStyle/>
          <a:p>
            <a:r>
              <a:rPr lang="bn-BD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25473-07DD-447A-8C6D-75C73F4748D7}"/>
              </a:ext>
            </a:extLst>
          </p:cNvPr>
          <p:cNvSpPr txBox="1"/>
          <p:nvPr/>
        </p:nvSpPr>
        <p:spPr>
          <a:xfrm>
            <a:off x="290161" y="3290150"/>
            <a:ext cx="5466793" cy="29238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দক্ষিণ বাঘরী সঃ প্রাথমিক বিদ্যালয়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রাজাপুর-ঝালকাঠি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13937-66D1-4F46-BC80-B189EFF47234}"/>
              </a:ext>
            </a:extLst>
          </p:cNvPr>
          <p:cNvSpPr txBox="1"/>
          <p:nvPr/>
        </p:nvSpPr>
        <p:spPr>
          <a:xfrm>
            <a:off x="7175087" y="3290150"/>
            <a:ext cx="4489806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pPr algn="ctr"/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</a:t>
            </a:r>
            <a:r>
              <a:rPr lang="as-IN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32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</a:t>
            </a:r>
            <a:r>
              <a:rPr lang="as-IN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ঃখাদ্য</a:t>
            </a:r>
            <a:endParaRPr lang="en-US" sz="32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as-IN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en-US" sz="32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AD3FF-7A28-4764-AB2F-C4E5E3A41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7599" r="12258" b="12835"/>
          <a:stretch/>
        </p:blipFill>
        <p:spPr>
          <a:xfrm>
            <a:off x="2183341" y="1471018"/>
            <a:ext cx="1680431" cy="17390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B48CC-F354-40BC-9C65-A85745853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10" t="25917" r="37219" b="14100"/>
          <a:stretch/>
        </p:blipFill>
        <p:spPr>
          <a:xfrm>
            <a:off x="8883236" y="1381267"/>
            <a:ext cx="1496777" cy="18288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37A03-7610-4C6B-BA98-297C96390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r="26274"/>
          <a:stretch/>
        </p:blipFill>
        <p:spPr>
          <a:xfrm>
            <a:off x="5966162" y="4473673"/>
            <a:ext cx="999717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B54D7-8383-4A6A-9665-91D97C1867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r="26274"/>
          <a:stretch/>
        </p:blipFill>
        <p:spPr>
          <a:xfrm>
            <a:off x="5966162" y="2843626"/>
            <a:ext cx="999717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4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71EC4-79EF-401B-B304-39578F5D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8" y="1216275"/>
            <a:ext cx="3541892" cy="1900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F5D57E-85B3-4B1C-A28B-B0E6FB80F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3" y="3731169"/>
            <a:ext cx="3541892" cy="2130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45B8A-F9E4-49C8-B7E9-F38E6F07E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02" y="1216274"/>
            <a:ext cx="3192507" cy="1900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7D8CFB-E0DC-4AD8-8E96-009A5F1E73F0}"/>
              </a:ext>
            </a:extLst>
          </p:cNvPr>
          <p:cNvSpPr txBox="1"/>
          <p:nvPr/>
        </p:nvSpPr>
        <p:spPr>
          <a:xfrm>
            <a:off x="1563401" y="2958485"/>
            <a:ext cx="9863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E645E-B41C-473A-A8DE-0620D2447E40}"/>
              </a:ext>
            </a:extLst>
          </p:cNvPr>
          <p:cNvSpPr txBox="1"/>
          <p:nvPr/>
        </p:nvSpPr>
        <p:spPr>
          <a:xfrm>
            <a:off x="1452933" y="5799138"/>
            <a:ext cx="72946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03EB5-B266-49E2-8ACE-55271CCC64E8}"/>
              </a:ext>
            </a:extLst>
          </p:cNvPr>
          <p:cNvSpPr txBox="1"/>
          <p:nvPr/>
        </p:nvSpPr>
        <p:spPr>
          <a:xfrm>
            <a:off x="5688582" y="3004673"/>
            <a:ext cx="170551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 সবজি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89AC88-0B78-4F36-A24C-5E400159F9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-939" r="12321" b="-634"/>
          <a:stretch/>
        </p:blipFill>
        <p:spPr>
          <a:xfrm>
            <a:off x="8572680" y="2208943"/>
            <a:ext cx="3192506" cy="22067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863F09-1109-4331-BFA9-D9CD8A4CB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40" y="3731169"/>
            <a:ext cx="3192506" cy="2133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4C61FE-204D-40FE-939B-4AB5C6BC92D0}"/>
              </a:ext>
            </a:extLst>
          </p:cNvPr>
          <p:cNvSpPr txBox="1"/>
          <p:nvPr/>
        </p:nvSpPr>
        <p:spPr>
          <a:xfrm>
            <a:off x="8836504" y="4307907"/>
            <a:ext cx="229113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 খাবার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57E306-641E-4448-9BE7-C35477AE0351}"/>
              </a:ext>
            </a:extLst>
          </p:cNvPr>
          <p:cNvSpPr txBox="1"/>
          <p:nvPr/>
        </p:nvSpPr>
        <p:spPr>
          <a:xfrm>
            <a:off x="5817720" y="5799138"/>
            <a:ext cx="116098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222C3C-599A-4716-9A6B-95CCA8E9A441}"/>
              </a:ext>
            </a:extLst>
          </p:cNvPr>
          <p:cNvSpPr txBox="1"/>
          <p:nvPr/>
        </p:nvSpPr>
        <p:spPr>
          <a:xfrm>
            <a:off x="2258983" y="491662"/>
            <a:ext cx="286392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76731-411B-4E76-9F72-949D84D63CA9}"/>
              </a:ext>
            </a:extLst>
          </p:cNvPr>
          <p:cNvSpPr txBox="1"/>
          <p:nvPr/>
        </p:nvSpPr>
        <p:spPr>
          <a:xfrm>
            <a:off x="4202895" y="436868"/>
            <a:ext cx="250753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41AC02-418E-411E-8A25-AB4CEEB9CD7C}"/>
              </a:ext>
            </a:extLst>
          </p:cNvPr>
          <p:cNvSpPr txBox="1"/>
          <p:nvPr/>
        </p:nvSpPr>
        <p:spPr>
          <a:xfrm>
            <a:off x="3993346" y="534184"/>
            <a:ext cx="339047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পচাঁ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12FC4-ADC3-4530-8DD5-C27CF354D70D}"/>
              </a:ext>
            </a:extLst>
          </p:cNvPr>
          <p:cNvSpPr txBox="1"/>
          <p:nvPr/>
        </p:nvSpPr>
        <p:spPr>
          <a:xfrm>
            <a:off x="8309368" y="1216274"/>
            <a:ext cx="347266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361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6639F-D483-43D7-946A-EB9A78A61F4F}"/>
              </a:ext>
            </a:extLst>
          </p:cNvPr>
          <p:cNvSpPr txBox="1"/>
          <p:nvPr/>
        </p:nvSpPr>
        <p:spPr>
          <a:xfrm>
            <a:off x="1428554" y="739273"/>
            <a:ext cx="372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ও কিছু ছবি দেখি।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1DD2E-AD41-442D-81C6-6EFE6AB9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3" y="1316302"/>
            <a:ext cx="3523587" cy="1968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31955-D46E-49EA-B8D8-95BE89D41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3" y="3414800"/>
            <a:ext cx="3286107" cy="2327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7C5932-39B6-46F5-B628-B1DE79626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5" y="1262870"/>
            <a:ext cx="3374325" cy="2021441"/>
          </a:xfrm>
          <a:prstGeom prst="rect">
            <a:avLst/>
          </a:prstGeom>
        </p:spPr>
      </p:pic>
      <p:pic>
        <p:nvPicPr>
          <p:cNvPr id="12" name="Picture 11" descr="A picture containing food, box, sitting, large&#10;&#10;Description automatically generated">
            <a:extLst>
              <a:ext uri="{FF2B5EF4-FFF2-40B4-BE49-F238E27FC236}">
                <a16:creationId xmlns:a16="http://schemas.microsoft.com/office/drawing/2014/main" id="{8B496601-DA42-4C51-BF58-98F16649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7" y="3849320"/>
            <a:ext cx="3374324" cy="184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6A485-11A3-4137-B34D-0FE1F6F9C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99" y="1160830"/>
            <a:ext cx="3599301" cy="52204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9D162-FC06-4D49-8346-1E96439814E2}"/>
              </a:ext>
            </a:extLst>
          </p:cNvPr>
          <p:cNvSpPr txBox="1"/>
          <p:nvPr/>
        </p:nvSpPr>
        <p:spPr>
          <a:xfrm>
            <a:off x="2977490" y="435073"/>
            <a:ext cx="243497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6CAC2-6365-4561-9FEE-FAB06571C997}"/>
              </a:ext>
            </a:extLst>
          </p:cNvPr>
          <p:cNvSpPr txBox="1"/>
          <p:nvPr/>
        </p:nvSpPr>
        <p:spPr>
          <a:xfrm>
            <a:off x="4060621" y="5759920"/>
            <a:ext cx="356889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DCD6F-8DA1-4DCB-BE21-3383EACD38ED}"/>
              </a:ext>
            </a:extLst>
          </p:cNvPr>
          <p:cNvSpPr txBox="1"/>
          <p:nvPr/>
        </p:nvSpPr>
        <p:spPr>
          <a:xfrm>
            <a:off x="5158073" y="506319"/>
            <a:ext cx="301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পচেঁ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ECCDF-877D-4B4A-AEC6-3D00E87D88D4}"/>
              </a:ext>
            </a:extLst>
          </p:cNvPr>
          <p:cNvSpPr txBox="1"/>
          <p:nvPr/>
        </p:nvSpPr>
        <p:spPr>
          <a:xfrm>
            <a:off x="8859939" y="2982548"/>
            <a:ext cx="2989223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পচেঁ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6D25-5035-4230-AA7D-AA81157BAB8D}"/>
              </a:ext>
            </a:extLst>
          </p:cNvPr>
          <p:cNvSpPr txBox="1"/>
          <p:nvPr/>
        </p:nvSpPr>
        <p:spPr>
          <a:xfrm>
            <a:off x="1642296" y="534397"/>
            <a:ext cx="913237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30087-9B6C-4C9F-BE61-9C068A51A98A}"/>
              </a:ext>
            </a:extLst>
          </p:cNvPr>
          <p:cNvSpPr txBox="1"/>
          <p:nvPr/>
        </p:nvSpPr>
        <p:spPr>
          <a:xfrm>
            <a:off x="3400266" y="2560295"/>
            <a:ext cx="5610170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BD41FB-77C7-4F84-B65F-3B1D833379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19599"/>
          <a:stretch/>
        </p:blipFill>
        <p:spPr>
          <a:xfrm>
            <a:off x="942838" y="1148513"/>
            <a:ext cx="2330232" cy="48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 animBg="1"/>
      <p:bldP spid="5" grpId="1" animBg="1"/>
      <p:bldP spid="11" grpId="0"/>
      <p:bldP spid="11" grpId="1"/>
      <p:bldP spid="13" grpId="0" animBg="1"/>
      <p:bldP spid="13" grpId="1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4D0318-CB5B-40EE-96F9-973CD366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8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BF5C66-07D9-4472-9B4F-4F6BC4617C99}"/>
              </a:ext>
            </a:extLst>
          </p:cNvPr>
          <p:cNvSpPr txBox="1"/>
          <p:nvPr/>
        </p:nvSpPr>
        <p:spPr>
          <a:xfrm>
            <a:off x="4343217" y="1460757"/>
            <a:ext cx="3012042" cy="101566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B6967F-C80B-4092-B7E9-B5CFCFE2E3B3}"/>
              </a:ext>
            </a:extLst>
          </p:cNvPr>
          <p:cNvSpPr txBox="1"/>
          <p:nvPr/>
        </p:nvSpPr>
        <p:spPr>
          <a:xfrm>
            <a:off x="4225220" y="3400502"/>
            <a:ext cx="343332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CA8B68-E69C-4A2B-A6E8-B457C204C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86" y="494343"/>
            <a:ext cx="2670903" cy="1761248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9B9AF380-2FFD-48BB-BD54-FBDEB5A5F5CC}"/>
              </a:ext>
            </a:extLst>
          </p:cNvPr>
          <p:cNvSpPr/>
          <p:nvPr/>
        </p:nvSpPr>
        <p:spPr>
          <a:xfrm>
            <a:off x="5526243" y="2476420"/>
            <a:ext cx="645990" cy="82707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ABEE31-A6E8-4EDD-85AE-172239545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10" y="1295400"/>
            <a:ext cx="3048000" cy="426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3D0E7F-67E0-4777-9CCF-5F3B46CF6BA3}"/>
              </a:ext>
            </a:extLst>
          </p:cNvPr>
          <p:cNvSpPr/>
          <p:nvPr/>
        </p:nvSpPr>
        <p:spPr>
          <a:xfrm>
            <a:off x="2196049" y="2806726"/>
            <a:ext cx="6545382" cy="830997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FDDF2-F514-4D8F-9A37-1C8348085203}"/>
              </a:ext>
            </a:extLst>
          </p:cNvPr>
          <p:cNvSpPr/>
          <p:nvPr/>
        </p:nvSpPr>
        <p:spPr>
          <a:xfrm>
            <a:off x="1387624" y="3895454"/>
            <a:ext cx="7308411" cy="76944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28CC5F-1D1D-46A1-841E-72440726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506BD-A1AC-49FE-B76E-725144F32C8E}"/>
              </a:ext>
            </a:extLst>
          </p:cNvPr>
          <p:cNvSpPr txBox="1"/>
          <p:nvPr/>
        </p:nvSpPr>
        <p:spPr>
          <a:xfrm>
            <a:off x="5418045" y="1636406"/>
            <a:ext cx="1726059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23695-AE15-4DDA-8FB9-4AF86FCB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93" y="1366692"/>
            <a:ext cx="2589706" cy="4316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445828-E52A-488B-814A-C15210432281}"/>
              </a:ext>
            </a:extLst>
          </p:cNvPr>
          <p:cNvSpPr txBox="1"/>
          <p:nvPr/>
        </p:nvSpPr>
        <p:spPr>
          <a:xfrm>
            <a:off x="3266871" y="3609323"/>
            <a:ext cx="6088221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খাদ্য কীভাবে সংরক্ষণ করা যায় তা উল্লেখ করতে পারবে।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4B8F6-53FA-4085-9EBA-23473A856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7254" r="4835" b="6506"/>
          <a:stretch/>
        </p:blipFill>
        <p:spPr>
          <a:xfrm>
            <a:off x="2796327" y="1490573"/>
            <a:ext cx="1725513" cy="11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513A6-09CD-4AEA-B404-2B4EA56D4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9" y="885759"/>
            <a:ext cx="3205169" cy="2136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D9264D-619B-4A82-BE4E-FC7CC589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56" y="2393605"/>
            <a:ext cx="3321228" cy="207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89230-0B58-4FA9-A72A-E109CFD49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/>
          <a:stretch/>
        </p:blipFill>
        <p:spPr>
          <a:xfrm>
            <a:off x="8326150" y="3692875"/>
            <a:ext cx="3285148" cy="226613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91BE7B-CED7-44EB-A8B8-CF0000C4F269}"/>
              </a:ext>
            </a:extLst>
          </p:cNvPr>
          <p:cNvSpPr txBox="1"/>
          <p:nvPr/>
        </p:nvSpPr>
        <p:spPr>
          <a:xfrm>
            <a:off x="5065346" y="593371"/>
            <a:ext cx="271237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456DF-5315-4E0A-AA78-262DD35D6A5A}"/>
              </a:ext>
            </a:extLst>
          </p:cNvPr>
          <p:cNvSpPr txBox="1"/>
          <p:nvPr/>
        </p:nvSpPr>
        <p:spPr>
          <a:xfrm>
            <a:off x="5496674" y="667820"/>
            <a:ext cx="261991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পাচ্ছ?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6C98C-D489-41FA-A689-9240CE4A9A7D}"/>
              </a:ext>
            </a:extLst>
          </p:cNvPr>
          <p:cNvSpPr txBox="1"/>
          <p:nvPr/>
        </p:nvSpPr>
        <p:spPr>
          <a:xfrm>
            <a:off x="3307410" y="5313017"/>
            <a:ext cx="3114125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খাবার।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807F9-FD41-4C1F-888F-C2E505C82D8D}"/>
              </a:ext>
            </a:extLst>
          </p:cNvPr>
          <p:cNvSpPr txBox="1"/>
          <p:nvPr/>
        </p:nvSpPr>
        <p:spPr>
          <a:xfrm>
            <a:off x="5154157" y="919369"/>
            <a:ext cx="406200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খাবার খাই কেনো?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0CF51A-26DD-4D55-81B9-295AF8D066AB}"/>
              </a:ext>
            </a:extLst>
          </p:cNvPr>
          <p:cNvSpPr txBox="1"/>
          <p:nvPr/>
        </p:nvSpPr>
        <p:spPr>
          <a:xfrm>
            <a:off x="1185885" y="4820575"/>
            <a:ext cx="6578702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বৃদ্ধি ও বেচেঁ থাকার জন্য আমরা নানা রকমের খাবার খাই।ভালো তাজা খাবার আমাদের স্বাস্থ্য ভালো রাখে ও শক্তি জোগায়।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961C7-90AA-4369-9680-1B6B9B250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06" y="3757492"/>
            <a:ext cx="3286107" cy="2327659"/>
          </a:xfrm>
          <a:prstGeom prst="rect">
            <a:avLst/>
          </a:prstGeom>
        </p:spPr>
      </p:pic>
      <p:pic>
        <p:nvPicPr>
          <p:cNvPr id="3" name="Picture 2" descr="A picture containing food, box, sitting, large&#10;&#10;Description automatically generated">
            <a:extLst>
              <a:ext uri="{FF2B5EF4-FFF2-40B4-BE49-F238E27FC236}">
                <a16:creationId xmlns:a16="http://schemas.microsoft.com/office/drawing/2014/main" id="{1C326FFB-A16C-4220-B30F-B9401A4C9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5" y="1504150"/>
            <a:ext cx="3514933" cy="192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55927-49D4-4A64-BEE3-420E7BA5E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55" y="1547261"/>
            <a:ext cx="3523587" cy="1968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89E1D-F441-41E3-98C8-1C4979AEDA46}"/>
              </a:ext>
            </a:extLst>
          </p:cNvPr>
          <p:cNvSpPr txBox="1"/>
          <p:nvPr/>
        </p:nvSpPr>
        <p:spPr>
          <a:xfrm>
            <a:off x="2650733" y="606175"/>
            <a:ext cx="344526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E5E7C-1CE9-43ED-BC95-0A01EACF9525}"/>
              </a:ext>
            </a:extLst>
          </p:cNvPr>
          <p:cNvSpPr txBox="1"/>
          <p:nvPr/>
        </p:nvSpPr>
        <p:spPr>
          <a:xfrm>
            <a:off x="3534775" y="741219"/>
            <a:ext cx="37295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  পচা- বাসি খাবার।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4DAED-E827-42F9-9A78-1A0E441D6378}"/>
              </a:ext>
            </a:extLst>
          </p:cNvPr>
          <p:cNvSpPr txBox="1"/>
          <p:nvPr/>
        </p:nvSpPr>
        <p:spPr>
          <a:xfrm>
            <a:off x="5244572" y="3943501"/>
            <a:ext cx="6226139" cy="2308324"/>
          </a:xfrm>
          <a:prstGeom prst="rect">
            <a:avLst/>
          </a:prstGeom>
          <a:noFill/>
          <a:ln>
            <a:solidFill>
              <a:srgbClr val="CC00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বাসি-পচা খাবার আমাদের অসুস্থ ও দুর্বল করে।পোকামাকড় ও জীবানু খাদ্যের সাথে মিশে গেলে খাবার পচে যায়।খাদ্য যাতে নষ্ট না হয় সেজন্য খাদ্য সংরক্ষণ  করা উচিত।</a:t>
            </a:r>
            <a:endParaRPr lang="en-US" sz="36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8F0D1-D526-43C2-975A-6076EB014F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r="-1" b="11976"/>
          <a:stretch/>
        </p:blipFill>
        <p:spPr>
          <a:xfrm>
            <a:off x="8568647" y="1564140"/>
            <a:ext cx="3237151" cy="19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EEA0B-EB9F-4C79-96EF-9646481A86E1}"/>
              </a:ext>
            </a:extLst>
          </p:cNvPr>
          <p:cNvSpPr txBox="1"/>
          <p:nvPr/>
        </p:nvSpPr>
        <p:spPr>
          <a:xfrm>
            <a:off x="5155894" y="1465244"/>
            <a:ext cx="228049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08E28-170E-4FD3-8D72-8649A993ED43}"/>
              </a:ext>
            </a:extLst>
          </p:cNvPr>
          <p:cNvSpPr txBox="1"/>
          <p:nvPr/>
        </p:nvSpPr>
        <p:spPr>
          <a:xfrm>
            <a:off x="3354635" y="3429000"/>
            <a:ext cx="740884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 সংরক্ষণ করি কেন?বুঝিয়ে বল।</a:t>
            </a:r>
            <a:endParaRPr lang="en-US" sz="4000" b="1" dirty="0">
              <a:ln w="0"/>
              <a:solidFill>
                <a:srgbClr val="CC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B1A99-09C3-4F83-91C0-A7F2D75F3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98" y="1000572"/>
            <a:ext cx="2280491" cy="1754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467FC-B339-49F5-9005-F798146F6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3" y="1385616"/>
            <a:ext cx="2128713" cy="3547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5813D-AF20-4C38-9864-0092F337A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30" y="4269258"/>
            <a:ext cx="2597430" cy="22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08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696</TotalTime>
  <Words>608</Words>
  <Application>Microsoft Office PowerPoint</Application>
  <PresentationFormat>Widescreen</PresentationFormat>
  <Paragraphs>88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79</cp:revision>
  <dcterms:created xsi:type="dcterms:W3CDTF">2019-10-15T16:32:02Z</dcterms:created>
  <dcterms:modified xsi:type="dcterms:W3CDTF">2019-11-01T16:05:01Z</dcterms:modified>
</cp:coreProperties>
</file>