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5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08AB-C52E-4887-99F2-8543DAFC039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E0F5-E8BA-4D51-9252-19A0B46D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4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08AB-C52E-4887-99F2-8543DAFC039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E0F5-E8BA-4D51-9252-19A0B46D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9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08AB-C52E-4887-99F2-8543DAFC039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E0F5-E8BA-4D51-9252-19A0B46D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2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08AB-C52E-4887-99F2-8543DAFC039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E0F5-E8BA-4D51-9252-19A0B46D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4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08AB-C52E-4887-99F2-8543DAFC039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E0F5-E8BA-4D51-9252-19A0B46D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1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08AB-C52E-4887-99F2-8543DAFC039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E0F5-E8BA-4D51-9252-19A0B46D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3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08AB-C52E-4887-99F2-8543DAFC039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E0F5-E8BA-4D51-9252-19A0B46D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08AB-C52E-4887-99F2-8543DAFC039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E0F5-E8BA-4D51-9252-19A0B46D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08AB-C52E-4887-99F2-8543DAFC039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E0F5-E8BA-4D51-9252-19A0B46D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8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08AB-C52E-4887-99F2-8543DAFC039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E0F5-E8BA-4D51-9252-19A0B46D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08AB-C52E-4887-99F2-8543DAFC039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E0F5-E8BA-4D51-9252-19A0B46D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0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008AB-C52E-4887-99F2-8543DAFC039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E0F5-E8BA-4D51-9252-19A0B46D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3046" y="309489"/>
            <a:ext cx="10719582" cy="6133514"/>
            <a:chOff x="2362200" y="393555"/>
            <a:chExt cx="5715000" cy="5735782"/>
          </a:xfrm>
        </p:grpSpPr>
        <p:sp>
          <p:nvSpPr>
            <p:cNvPr id="4" name="Rounded Rectangle 3"/>
            <p:cNvSpPr/>
            <p:nvPr/>
          </p:nvSpPr>
          <p:spPr>
            <a:xfrm>
              <a:off x="3967200" y="393555"/>
              <a:ext cx="2738400" cy="12954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 err="1">
                  <a:ln w="0"/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GB" sz="11500" b="1" dirty="0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1785937"/>
              <a:ext cx="5715000" cy="434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88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500">
              <a:srgbClr val="9DABD2"/>
            </a:gs>
            <a:gs pos="0">
              <a:schemeClr val="accent4">
                <a:lumMod val="40000"/>
                <a:lumOff val="60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7874" y="248399"/>
            <a:ext cx="11533056" cy="6363416"/>
            <a:chOff x="297873" y="248399"/>
            <a:chExt cx="11041219" cy="5178157"/>
          </a:xfrm>
        </p:grpSpPr>
        <p:sp>
          <p:nvSpPr>
            <p:cNvPr id="2" name="TextBox 1"/>
            <p:cNvSpPr txBox="1"/>
            <p:nvPr/>
          </p:nvSpPr>
          <p:spPr>
            <a:xfrm>
              <a:off x="2233192" y="248399"/>
              <a:ext cx="6172200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বিজ্ঞান ও গবেষণায় তথ্য ও যোগাযোগ প্রযুক্তি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" y="3998893"/>
              <a:ext cx="41148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বিজ্ঞান ও গবেষণার কাজকে সহজ করেছে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71692" y="4964891"/>
              <a:ext cx="58674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আমাদের দেশের বিজ্ঞানীরা পাটের জিনোম বের করে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ছে।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73" y="1040382"/>
              <a:ext cx="4225636" cy="281910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033" y="1999053"/>
              <a:ext cx="3964719" cy="246624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17832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5084" y="112543"/>
            <a:ext cx="11676184" cy="6527408"/>
            <a:chOff x="565829" y="228600"/>
            <a:chExt cx="8072480" cy="6390620"/>
          </a:xfrm>
        </p:grpSpPr>
        <p:sp>
          <p:nvSpPr>
            <p:cNvPr id="2" name="TextBox 1"/>
            <p:cNvSpPr txBox="1"/>
            <p:nvPr/>
          </p:nvSpPr>
          <p:spPr>
            <a:xfrm>
              <a:off x="1687277" y="228600"/>
              <a:ext cx="5105400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কৃষিতে তথ্য ও যোগাযোগ প্রযুক্তি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5829" y="3369907"/>
              <a:ext cx="3674147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কৃষি বিষয়ক অনুষ্ঠান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0" y="3325091"/>
              <a:ext cx="4066309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ইন্টারনেটে কৃষির উপর ওয়েবসাইট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6980" y="6096000"/>
              <a:ext cx="4330020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মোবাইল ফোনে কৃষি সম্যার সমাধান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44" y="983889"/>
              <a:ext cx="3415632" cy="219639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22"/>
            <a:stretch/>
          </p:blipFill>
          <p:spPr>
            <a:xfrm>
              <a:off x="4762500" y="1018308"/>
              <a:ext cx="3429000" cy="21896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4038600"/>
              <a:ext cx="3322232" cy="197166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52443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6736" y="293280"/>
            <a:ext cx="11658600" cy="6276329"/>
            <a:chOff x="228600" y="405825"/>
            <a:chExt cx="8616391" cy="5501282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405825"/>
              <a:ext cx="7391400" cy="58477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পরিবেশ আর আবহাওয়া জানতে তথ্য ও যোগাযোগ প্রযুক্তি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" y="3657600"/>
              <a:ext cx="4343400" cy="95410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১৯৭০ সালের ঘূর্ণঝড়ে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আমাদের দেশের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প্রায় লক্ষ লোক মারা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গিয়েছে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83726" y="4953000"/>
              <a:ext cx="3961265" cy="95410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বর্তমানে ঘূর্ণিঝড়ের পূর্বাভাস আগেই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পাওয়া যায়।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65" y="1147238"/>
              <a:ext cx="4312935" cy="231820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050" y="1994046"/>
              <a:ext cx="4047231" cy="280424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672333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62709" y="407962"/>
            <a:ext cx="11197882" cy="6175717"/>
            <a:chOff x="1634623" y="753549"/>
            <a:chExt cx="8733265" cy="4817646"/>
          </a:xfrm>
        </p:grpSpPr>
        <p:grpSp>
          <p:nvGrpSpPr>
            <p:cNvPr id="2" name="Group 1"/>
            <p:cNvGrpSpPr/>
            <p:nvPr/>
          </p:nvGrpSpPr>
          <p:grpSpPr>
            <a:xfrm>
              <a:off x="4415477" y="753549"/>
              <a:ext cx="2984410" cy="3819623"/>
              <a:chOff x="4349559" y="-891005"/>
              <a:chExt cx="3333217" cy="449177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349559" y="-891005"/>
                <a:ext cx="3295079" cy="90484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0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400" kern="0" dirty="0" err="1" smtClean="0">
                    <a:ln w="1905"/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400" kern="0" dirty="0" smtClean="0">
                    <a:ln w="1905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400" b="1" i="0" u="none" strike="noStrike" kern="0" cap="none" spc="0" normalizeH="0" baseline="0" noProof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8575" y="975337"/>
                <a:ext cx="3124201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Oval 4"/>
              <p:cNvSpPr/>
              <p:nvPr/>
            </p:nvSpPr>
            <p:spPr>
              <a:xfrm>
                <a:off x="4434999" y="975337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634623" y="4924864"/>
              <a:ext cx="8733265" cy="6463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শিক্ষায় তথ্য ও যোগাযোগ প্রযুক্তি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টি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ব্যবহা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র উল্লেখ কর।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640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799" y="331857"/>
            <a:ext cx="11540197" cy="4871789"/>
            <a:chOff x="304800" y="331857"/>
            <a:chExt cx="8686800" cy="3480258"/>
          </a:xfrm>
        </p:grpSpPr>
        <p:sp>
          <p:nvSpPr>
            <p:cNvPr id="2" name="TextBox 1"/>
            <p:cNvSpPr txBox="1"/>
            <p:nvPr/>
          </p:nvSpPr>
          <p:spPr>
            <a:xfrm>
              <a:off x="3124200" y="331857"/>
              <a:ext cx="3124200" cy="549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সম্ভাব্য সমাধান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" y="1371600"/>
              <a:ext cx="8686800" cy="244051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71500" indent="-571500">
                <a:buFont typeface="Wingdings" pitchFamily="2" charset="2"/>
                <a:buChar char="Ø"/>
              </a:pPr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অনলাইনের মাধ্যমে বিশ্ব্বের যে কোন লাইব্রেরীর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বই </a:t>
              </a:r>
              <a:endPara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পড়া যাবে। </a:t>
              </a: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দেশ-বিদেশের যে কোন শিক্ষকের সাথে যোগাযোগ</a:t>
              </a:r>
              <a:endPara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করা যায়। </a:t>
              </a: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 অনলাইন ভিত্তিক পরীক্ষা দেওয়া যায়। </a:t>
              </a: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 বই ডাউনলোড করা যায়।  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817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57983" y="543641"/>
            <a:ext cx="10311765" cy="5688348"/>
            <a:chOff x="2714918" y="557707"/>
            <a:chExt cx="6762163" cy="5742585"/>
          </a:xfrm>
        </p:grpSpPr>
        <p:grpSp>
          <p:nvGrpSpPr>
            <p:cNvPr id="2" name="Group 1"/>
            <p:cNvGrpSpPr/>
            <p:nvPr/>
          </p:nvGrpSpPr>
          <p:grpSpPr>
            <a:xfrm>
              <a:off x="5812460" y="2632077"/>
              <a:ext cx="1593845" cy="1593845"/>
              <a:chOff x="3554735" y="2098677"/>
              <a:chExt cx="1593845" cy="1593845"/>
            </a:xfrm>
            <a:scene3d>
              <a:camera prst="orthographicFront"/>
              <a:lightRig rig="flat" dir="t"/>
            </a:scene3d>
          </p:grpSpPr>
          <p:sp>
            <p:nvSpPr>
              <p:cNvPr id="27" name="Oval 26"/>
              <p:cNvSpPr/>
              <p:nvPr/>
            </p:nvSpPr>
            <p:spPr>
              <a:xfrm>
                <a:off x="3554735" y="2098677"/>
                <a:ext cx="1593845" cy="15938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28" name="Oval 4"/>
              <p:cNvSpPr txBox="1"/>
              <p:nvPr/>
            </p:nvSpPr>
            <p:spPr>
              <a:xfrm>
                <a:off x="3788148" y="2332090"/>
                <a:ext cx="1127019" cy="112701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400" b="0" kern="1200" dirty="0" smtClean="0">
                    <a:effectLst/>
                    <a:latin typeface="NikoshBAN" pitchFamily="2" charset="0"/>
                    <a:cs typeface="NikoshBAN" pitchFamily="2" charset="0"/>
                  </a:rPr>
                  <a:t>নতুন শিখলাম </a:t>
                </a:r>
                <a:endParaRPr lang="en-US" sz="3400" b="0" kern="1200" dirty="0">
                  <a:effectLst/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591790" y="2151551"/>
              <a:ext cx="35186" cy="480525"/>
              <a:chOff x="4334065" y="1618151"/>
              <a:chExt cx="35186" cy="480525"/>
            </a:xfrm>
          </p:grpSpPr>
          <p:sp>
            <p:nvSpPr>
              <p:cNvPr id="25" name="Straight Connector 5"/>
              <p:cNvSpPr/>
              <p:nvPr/>
            </p:nvSpPr>
            <p:spPr>
              <a:xfrm rot="16200000">
                <a:off x="4111395" y="1840821"/>
                <a:ext cx="480525" cy="3518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7593"/>
                    </a:moveTo>
                    <a:lnTo>
                      <a:pt x="480525" y="17593"/>
                    </a:lnTo>
                  </a:path>
                </a:pathLst>
              </a:custGeom>
              <a:noFill/>
            </p:spPr>
            <p:style>
              <a:lnRef idx="2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Straight Connector 6"/>
              <p:cNvSpPr txBox="1"/>
              <p:nvPr/>
            </p:nvSpPr>
            <p:spPr>
              <a:xfrm rot="16200000">
                <a:off x="4339645" y="1846401"/>
                <a:ext cx="24026" cy="240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b="0" kern="1200">
                  <a:effectLst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812460" y="557707"/>
              <a:ext cx="1593845" cy="1593845"/>
              <a:chOff x="3554735" y="24307"/>
              <a:chExt cx="1593845" cy="1593845"/>
            </a:xfrm>
            <a:scene3d>
              <a:camera prst="orthographicFront"/>
              <a:lightRig rig="flat" dir="t"/>
            </a:scene3d>
          </p:grpSpPr>
          <p:sp>
            <p:nvSpPr>
              <p:cNvPr id="23" name="Oval 22"/>
              <p:cNvSpPr/>
              <p:nvPr/>
            </p:nvSpPr>
            <p:spPr>
              <a:xfrm>
                <a:off x="3554735" y="24307"/>
                <a:ext cx="1593845" cy="15938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24" name="Oval 8"/>
              <p:cNvSpPr txBox="1"/>
              <p:nvPr/>
            </p:nvSpPr>
            <p:spPr>
              <a:xfrm>
                <a:off x="3788148" y="257720"/>
                <a:ext cx="1127019" cy="112701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400" b="0" kern="1200" dirty="0" smtClean="0">
                    <a:effectLst/>
                    <a:latin typeface="NikoshBAN" pitchFamily="2" charset="0"/>
                    <a:cs typeface="NikoshBAN" pitchFamily="2" charset="0"/>
                  </a:rPr>
                  <a:t>ই-বুক </a:t>
                </a:r>
                <a:r>
                  <a:rPr lang="bn-BD" sz="2000" b="0" kern="1200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0" kern="1200" dirty="0">
                  <a:effectLst/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406136" y="3392709"/>
              <a:ext cx="477268" cy="35186"/>
              <a:chOff x="5148411" y="2859309"/>
              <a:chExt cx="477268" cy="35186"/>
            </a:xfrm>
          </p:grpSpPr>
          <p:sp>
            <p:nvSpPr>
              <p:cNvPr id="21" name="Straight Connector 9"/>
              <p:cNvSpPr/>
              <p:nvPr/>
            </p:nvSpPr>
            <p:spPr>
              <a:xfrm rot="21537927">
                <a:off x="5148411" y="2859309"/>
                <a:ext cx="477268" cy="3518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7593"/>
                    </a:moveTo>
                    <a:lnTo>
                      <a:pt x="477268" y="17593"/>
                    </a:lnTo>
                  </a:path>
                </a:pathLst>
              </a:custGeom>
              <a:noFill/>
            </p:spPr>
            <p:style>
              <a:lnRef idx="2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Straight Connector 10"/>
              <p:cNvSpPr txBox="1"/>
              <p:nvPr/>
            </p:nvSpPr>
            <p:spPr>
              <a:xfrm rot="21537927">
                <a:off x="5375114" y="2864970"/>
                <a:ext cx="23863" cy="238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b="0" kern="1200">
                  <a:effectLst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3236" y="2594682"/>
              <a:ext cx="1593845" cy="1593845"/>
              <a:chOff x="5625511" y="2061282"/>
              <a:chExt cx="1593845" cy="1593845"/>
            </a:xfrm>
            <a:scene3d>
              <a:camera prst="orthographicFront"/>
              <a:lightRig rig="flat" dir="t"/>
            </a:scene3d>
          </p:grpSpPr>
          <p:sp>
            <p:nvSpPr>
              <p:cNvPr id="19" name="Oval 18"/>
              <p:cNvSpPr/>
              <p:nvPr/>
            </p:nvSpPr>
            <p:spPr>
              <a:xfrm>
                <a:off x="5625511" y="2061282"/>
                <a:ext cx="1593845" cy="15938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20" name="Oval 12"/>
              <p:cNvSpPr txBox="1"/>
              <p:nvPr/>
            </p:nvSpPr>
            <p:spPr>
              <a:xfrm>
                <a:off x="5858924" y="2294695"/>
                <a:ext cx="1127019" cy="112701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b="0" kern="1200" dirty="0" smtClean="0">
                    <a:effectLst/>
                    <a:latin typeface="NikoshBAN" pitchFamily="2" charset="0"/>
                    <a:cs typeface="NikoshBAN" pitchFamily="2" charset="0"/>
                  </a:rPr>
                  <a:t>জিনোম   </a:t>
                </a:r>
                <a:endParaRPr lang="en-US" sz="3600" b="0" kern="1200" dirty="0">
                  <a:effectLst/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591790" y="4225921"/>
              <a:ext cx="35186" cy="480525"/>
              <a:chOff x="4334065" y="3692521"/>
              <a:chExt cx="35186" cy="480525"/>
            </a:xfrm>
          </p:grpSpPr>
          <p:sp>
            <p:nvSpPr>
              <p:cNvPr id="17" name="Straight Connector 13"/>
              <p:cNvSpPr/>
              <p:nvPr/>
            </p:nvSpPr>
            <p:spPr>
              <a:xfrm rot="5400000">
                <a:off x="4111395" y="3915191"/>
                <a:ext cx="480525" cy="3518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7593"/>
                    </a:moveTo>
                    <a:lnTo>
                      <a:pt x="480525" y="17593"/>
                    </a:lnTo>
                  </a:path>
                </a:pathLst>
              </a:custGeom>
              <a:noFill/>
            </p:spPr>
            <p:style>
              <a:lnRef idx="2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Straight Connector 14"/>
              <p:cNvSpPr txBox="1"/>
              <p:nvPr/>
            </p:nvSpPr>
            <p:spPr>
              <a:xfrm rot="5400000">
                <a:off x="4339645" y="3920771"/>
                <a:ext cx="24026" cy="240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b="0" kern="1200">
                  <a:effectLst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812460" y="4706447"/>
              <a:ext cx="1593845" cy="1593845"/>
              <a:chOff x="3554735" y="4173047"/>
              <a:chExt cx="1593845" cy="1593845"/>
            </a:xfrm>
            <a:scene3d>
              <a:camera prst="orthographicFront"/>
              <a:lightRig rig="flat" dir="t"/>
            </a:scene3d>
          </p:grpSpPr>
          <p:sp>
            <p:nvSpPr>
              <p:cNvPr id="15" name="Oval 14"/>
              <p:cNvSpPr/>
              <p:nvPr/>
            </p:nvSpPr>
            <p:spPr>
              <a:xfrm>
                <a:off x="3554735" y="4173047"/>
                <a:ext cx="1593845" cy="15938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6" name="Oval 16"/>
              <p:cNvSpPr txBox="1"/>
              <p:nvPr/>
            </p:nvSpPr>
            <p:spPr>
              <a:xfrm>
                <a:off x="3788148" y="4406460"/>
                <a:ext cx="1127019" cy="112701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b="0" kern="1200" dirty="0" smtClean="0">
                    <a:effectLst/>
                    <a:latin typeface="NikoshBAN" pitchFamily="2" charset="0"/>
                    <a:cs typeface="NikoshBAN" pitchFamily="2" charset="0"/>
                  </a:rPr>
                  <a:t>গবেষণা</a:t>
                </a:r>
                <a:r>
                  <a:rPr lang="bn-BD" sz="3600" b="0" kern="1200" dirty="0" smtClean="0">
                    <a:effectLst/>
                  </a:rPr>
                  <a:t> </a:t>
                </a:r>
                <a:endParaRPr lang="en-US" sz="3600" b="0" kern="1200" dirty="0">
                  <a:effectLst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408583" y="3408370"/>
              <a:ext cx="403881" cy="35186"/>
              <a:chOff x="3150858" y="2874970"/>
              <a:chExt cx="403881" cy="35186"/>
            </a:xfrm>
          </p:grpSpPr>
          <p:sp>
            <p:nvSpPr>
              <p:cNvPr id="13" name="Straight Connector 17"/>
              <p:cNvSpPr/>
              <p:nvPr/>
            </p:nvSpPr>
            <p:spPr>
              <a:xfrm rot="10810449">
                <a:off x="3150858" y="2874970"/>
                <a:ext cx="403881" cy="3518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7593"/>
                    </a:moveTo>
                    <a:lnTo>
                      <a:pt x="403881" y="17593"/>
                    </a:lnTo>
                  </a:path>
                </a:pathLst>
              </a:custGeom>
              <a:noFill/>
            </p:spPr>
            <p:style>
              <a:lnRef idx="2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Straight Connector 18"/>
              <p:cNvSpPr txBox="1"/>
              <p:nvPr/>
            </p:nvSpPr>
            <p:spPr>
              <a:xfrm rot="21610449">
                <a:off x="3150858" y="2874970"/>
                <a:ext cx="403881" cy="351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4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" b="0" kern="1200">
                  <a:effectLst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714918" y="2438396"/>
              <a:ext cx="2693677" cy="1965720"/>
              <a:chOff x="457193" y="1904996"/>
              <a:chExt cx="2693677" cy="1965720"/>
            </a:xfrm>
            <a:scene3d>
              <a:camera prst="orthographicFront"/>
              <a:lightRig rig="flat" dir="t"/>
            </a:scene3d>
          </p:grpSpPr>
          <p:sp>
            <p:nvSpPr>
              <p:cNvPr id="11" name="Oval 10"/>
              <p:cNvSpPr/>
              <p:nvPr/>
            </p:nvSpPr>
            <p:spPr>
              <a:xfrm>
                <a:off x="457193" y="1904996"/>
                <a:ext cx="2693677" cy="196572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2" name="Oval 20"/>
              <p:cNvSpPr txBox="1"/>
              <p:nvPr/>
            </p:nvSpPr>
            <p:spPr>
              <a:xfrm>
                <a:off x="1044435" y="2220682"/>
                <a:ext cx="1904438" cy="128814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200" b="0" kern="1200" dirty="0" smtClean="0">
                    <a:solidFill>
                      <a:srgbClr val="C00000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টেলিমেডিসিন</a:t>
                </a:r>
                <a:r>
                  <a:rPr lang="bn-BD" sz="2000" b="0" kern="1200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000" b="0" kern="1200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1000" b="0" kern="1200" dirty="0">
                  <a:effectLst/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4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78873" y="351692"/>
            <a:ext cx="11166124" cy="6358596"/>
            <a:chOff x="678873" y="152400"/>
            <a:chExt cx="9013767" cy="5797650"/>
          </a:xfrm>
        </p:grpSpPr>
        <p:sp>
          <p:nvSpPr>
            <p:cNvPr id="2" name="Rectangle 1"/>
            <p:cNvSpPr/>
            <p:nvPr/>
          </p:nvSpPr>
          <p:spPr>
            <a:xfrm>
              <a:off x="3505200" y="152400"/>
              <a:ext cx="179247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>
                  <a:latin typeface="NikoshBAN" pitchFamily="2" charset="0"/>
                  <a:ea typeface="Calibri"/>
                  <a:cs typeface="NikoshBAN" pitchFamily="2" charset="0"/>
                </a:rPr>
                <a:t>মূল্যায়ন </a:t>
              </a:r>
              <a:endParaRPr lang="en-US" sz="4800" b="1" dirty="0">
                <a:latin typeface="NikoshBAN" pitchFamily="2" charset="0"/>
                <a:ea typeface="Calibri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85800" y="1066800"/>
              <a:ext cx="9006840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indent="-742950">
                <a:buAutoNum type="arabicPeriod"/>
              </a:pPr>
              <a:r>
                <a:rPr lang="bn-BD" sz="3600" dirty="0" smtClean="0">
                  <a:latin typeface="NikoshBAN" pitchFamily="2" charset="0"/>
                  <a:ea typeface="Calibri"/>
                  <a:cs typeface="NikoshBAN" pitchFamily="2" charset="0"/>
                </a:rPr>
                <a:t>ই-বুকে কতগুলো বই থাকে </a:t>
              </a:r>
              <a:r>
                <a:rPr lang="en-US" sz="3600" dirty="0" smtClean="0">
                  <a:latin typeface="NikoshBAN" pitchFamily="2" charset="0"/>
                  <a:ea typeface="Calibri"/>
                  <a:cs typeface="NikoshBAN" pitchFamily="2" charset="0"/>
                </a:rPr>
                <a:t>?</a:t>
              </a:r>
              <a:endParaRPr lang="bn-IN" sz="3600" dirty="0" smtClean="0">
                <a:latin typeface="NikoshBAN" pitchFamily="2" charset="0"/>
                <a:ea typeface="Calibri"/>
                <a:cs typeface="NikoshBAN" pitchFamily="2" charset="0"/>
              </a:endParaRPr>
            </a:p>
            <a:p>
              <a:pPr marL="742950" indent="-742950">
                <a:buAutoNum type="arabicPeriod"/>
              </a:pPr>
              <a:endParaRPr lang="en-US" sz="3600" dirty="0" smtClean="0">
                <a:latin typeface="NikoshBAN" pitchFamily="2" charset="0"/>
                <a:ea typeface="Calibri"/>
                <a:cs typeface="NikoshBAN" pitchFamily="2" charset="0"/>
              </a:endParaRPr>
            </a:p>
            <a:p>
              <a:endParaRPr lang="bn-BD" sz="4000" dirty="0" smtClean="0">
                <a:latin typeface="NikoshBAN" pitchFamily="2" charset="0"/>
                <a:ea typeface="Calibri"/>
                <a:cs typeface="NikoshBAN" pitchFamily="2" charset="0"/>
              </a:endParaRPr>
            </a:p>
            <a:p>
              <a:r>
                <a:rPr lang="bn-BD" sz="3600" dirty="0" smtClean="0">
                  <a:latin typeface="NikoshBAN" pitchFamily="2" charset="0"/>
                  <a:ea typeface="Calibri"/>
                  <a:cs typeface="NikoshBAN" pitchFamily="2" charset="0"/>
                </a:rPr>
                <a:t>২</a:t>
              </a:r>
              <a:r>
                <a:rPr lang="bn-BD" sz="3600" dirty="0">
                  <a:latin typeface="NikoshBAN" pitchFamily="2" charset="0"/>
                  <a:ea typeface="Calibri"/>
                  <a:cs typeface="NikoshBAN" pitchFamily="2" charset="0"/>
                </a:rPr>
                <a:t>. </a:t>
              </a:r>
              <a:r>
                <a:rPr lang="bn-BD" sz="3600" dirty="0" smtClean="0">
                  <a:latin typeface="NikoshBAN" pitchFamily="2" charset="0"/>
                  <a:ea typeface="Calibri"/>
                  <a:cs typeface="NikoshBAN" pitchFamily="2" charset="0"/>
                </a:rPr>
                <a:t>টেলিমেডিসিন বলতে কী বোঝায়?</a:t>
              </a:r>
            </a:p>
            <a:p>
              <a:endParaRPr lang="bn-BD" sz="3600" dirty="0">
                <a:latin typeface="NikoshBAN" pitchFamily="2" charset="0"/>
                <a:ea typeface="Calibri"/>
                <a:cs typeface="NikoshBAN" pitchFamily="2" charset="0"/>
              </a:endParaRPr>
            </a:p>
            <a:p>
              <a:r>
                <a:rPr lang="bn-BD" sz="3600" dirty="0" smtClean="0">
                  <a:latin typeface="NikoshBAN" pitchFamily="2" charset="0"/>
                  <a:ea typeface="Calibri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ea typeface="Calibri"/>
                <a:cs typeface="NikoshBAN" pitchFamily="2" charset="0"/>
              </a:endParaRPr>
            </a:p>
            <a:p>
              <a:pPr marL="457200" marR="0">
                <a:spcBef>
                  <a:spcPts val="0"/>
                </a:spcBef>
                <a:spcAft>
                  <a:spcPts val="0"/>
                </a:spcAft>
              </a:pPr>
              <a:r>
                <a:rPr lang="bn-BD" sz="3600" dirty="0">
                  <a:latin typeface="NikoshBAN" pitchFamily="2" charset="0"/>
                  <a:ea typeface="Calibri"/>
                  <a:cs typeface="NikoshBAN" pitchFamily="2" charset="0"/>
                </a:rPr>
                <a:t>				</a:t>
              </a:r>
              <a:endParaRPr lang="en-US" sz="3600" dirty="0">
                <a:latin typeface="NikoshBAN" pitchFamily="2" charset="0"/>
                <a:ea typeface="Calibri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78873" y="1641768"/>
              <a:ext cx="28956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ক</a:t>
              </a:r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. </a:t>
              </a:r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১ টি 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80853" y="2133600"/>
              <a:ext cx="2533947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গ</a:t>
              </a:r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. </a:t>
              </a:r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কয়েক হাজার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51167" y="1641768"/>
              <a:ext cx="26289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lvl="0"/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খ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.</a:t>
              </a:r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 ১০ টি  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19600" y="2178637"/>
              <a:ext cx="2199362" cy="5645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ঘ</a:t>
              </a:r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. </a:t>
              </a:r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শতাধিক 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" y="3331235"/>
              <a:ext cx="4333007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ক. </a:t>
              </a:r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টেলিফোনে ওষধ বিক্রি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96637" y="4644945"/>
              <a:ext cx="3622963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গ. </a:t>
              </a:r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 টেলিফোনে সেবা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966195"/>
              <a:ext cx="4287857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খ. </a:t>
              </a:r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টেলিফোনে চিকিৎসা সেবা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07472" y="5340450"/>
              <a:ext cx="2583873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  ঘ</a:t>
              </a:r>
              <a:r>
                <a:rPr lang="bn-BD" sz="3600" dirty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. </a:t>
              </a:r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ea typeface="Calibri"/>
                  <a:cs typeface="NikoshBAN" pitchFamily="2" charset="0"/>
                </a:rPr>
                <a:t>টেলি সেবা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2812473" y="1697982"/>
              <a:ext cx="457200" cy="533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L-Shape 12"/>
            <p:cNvSpPr/>
            <p:nvPr/>
          </p:nvSpPr>
          <p:spPr>
            <a:xfrm rot="19213881">
              <a:off x="4098085" y="2197073"/>
              <a:ext cx="596912" cy="240209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Multiply 13"/>
            <p:cNvSpPr/>
            <p:nvPr/>
          </p:nvSpPr>
          <p:spPr>
            <a:xfrm>
              <a:off x="6069974" y="1695319"/>
              <a:ext cx="457200" cy="533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L-Shape 14"/>
            <p:cNvSpPr/>
            <p:nvPr/>
          </p:nvSpPr>
          <p:spPr>
            <a:xfrm rot="19213881">
              <a:off x="5465286" y="4041953"/>
              <a:ext cx="596912" cy="240209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Multiply 15"/>
            <p:cNvSpPr/>
            <p:nvPr/>
          </p:nvSpPr>
          <p:spPr>
            <a:xfrm>
              <a:off x="6357503" y="2333713"/>
              <a:ext cx="457200" cy="533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Multiply 16"/>
            <p:cNvSpPr/>
            <p:nvPr/>
          </p:nvSpPr>
          <p:spPr>
            <a:xfrm>
              <a:off x="5078601" y="3425085"/>
              <a:ext cx="457200" cy="533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Multiply 17"/>
            <p:cNvSpPr/>
            <p:nvPr/>
          </p:nvSpPr>
          <p:spPr>
            <a:xfrm>
              <a:off x="4090308" y="4709089"/>
              <a:ext cx="457200" cy="533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Multiply 18"/>
            <p:cNvSpPr/>
            <p:nvPr/>
          </p:nvSpPr>
          <p:spPr>
            <a:xfrm>
              <a:off x="3276600" y="5334000"/>
              <a:ext cx="457200" cy="533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73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90651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মাল্টিমিডিয়ার আ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ভি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ধানিক র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ূ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 কী?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IN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IN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আমাদের দেশের বিজ্ঞানীরা পাটের কী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আবিষ্কার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  <a:p>
            <a:pPr marL="457200" lvl="0"/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আইসিটি-এর ব্যবহার করেছিলেন? </a:t>
            </a:r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184" y="17595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বহুমাধ্যম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1004" y="1828800"/>
            <a:ext cx="295072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একক মাধ্যম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514600"/>
            <a:ext cx="30234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বিশেষ মাধ্যম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8582" y="2408741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ত্রি-মাধ্যম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488873"/>
            <a:ext cx="2919845" cy="67194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2944" y="5181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জিনোম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7932" y="5181600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জিমন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1004" y="4488873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তন্তু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425463" y="260270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4" y="180303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214468" y="18891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542715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97191" y="456507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496618" y="517659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79" y="5228022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348746" y="4495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199" y="429428"/>
            <a:ext cx="10725443" cy="5718153"/>
            <a:chOff x="838200" y="429429"/>
            <a:chExt cx="7467600" cy="4551610"/>
          </a:xfrm>
        </p:grpSpPr>
        <p:sp>
          <p:nvSpPr>
            <p:cNvPr id="2" name="Rectangle 1"/>
            <p:cNvSpPr/>
            <p:nvPr/>
          </p:nvSpPr>
          <p:spPr>
            <a:xfrm>
              <a:off x="4824845" y="1369382"/>
              <a:ext cx="2654894" cy="83099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4800" dirty="0">
                  <a:ea typeface="Calibri"/>
                  <a:cs typeface="NikoshBAN"/>
                </a:rPr>
                <a:t>বাড়ির কাজ  </a:t>
              </a:r>
              <a:endParaRPr lang="en-US" sz="4800" dirty="0">
                <a:ea typeface="Calibri"/>
                <a:cs typeface="Vrinda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29429"/>
              <a:ext cx="3621245" cy="27109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38200" y="3657600"/>
              <a:ext cx="7467600" cy="132343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র ব্যবহার নিয়ে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১০ বাক্যের একটি ছোট রচনা লিখে আনবে।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4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42"/>
            <a:ext cx="12351434" cy="68580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522064" y="2716871"/>
            <a:ext cx="7509393" cy="213648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138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0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6100" y="141890"/>
            <a:ext cx="11023600" cy="6525610"/>
            <a:chOff x="253999" y="464066"/>
            <a:chExt cx="8661401" cy="5913715"/>
          </a:xfrm>
        </p:grpSpPr>
        <p:sp>
          <p:nvSpPr>
            <p:cNvPr id="13" name="Bevel 12"/>
            <p:cNvSpPr/>
            <p:nvPr/>
          </p:nvSpPr>
          <p:spPr>
            <a:xfrm>
              <a:off x="4495800" y="662781"/>
              <a:ext cx="4419600" cy="5715000"/>
            </a:xfrm>
            <a:prstGeom prst="bevel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Bevel 10"/>
            <p:cNvSpPr/>
            <p:nvPr/>
          </p:nvSpPr>
          <p:spPr>
            <a:xfrm>
              <a:off x="253999" y="662781"/>
              <a:ext cx="3695701" cy="5715000"/>
            </a:xfrm>
            <a:prstGeom prst="bevel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ntent Placeholder 5"/>
            <p:cNvSpPr txBox="1">
              <a:spLocks/>
            </p:cNvSpPr>
            <p:nvPr/>
          </p:nvSpPr>
          <p:spPr>
            <a:xfrm>
              <a:off x="5067301" y="1215230"/>
              <a:ext cx="3327400" cy="45847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  <a:defRPr/>
              </a:pPr>
              <a:endPara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US" sz="4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৬ষ্ঠ 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US" sz="2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তথ্য ও যোগাযোগ</a:t>
              </a:r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১ম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সময়: ৫০ মিনিট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</a:t>
              </a:r>
              <a:endParaRPr lang="en-US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279900" y="650080"/>
              <a:ext cx="0" cy="5715000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191000" y="464066"/>
              <a:ext cx="0" cy="5715000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11202" y="4191000"/>
              <a:ext cx="2755900" cy="14157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জি,এম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মাছুম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বিল্লাহ</a:t>
              </a:r>
              <a:endPara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 </a:t>
              </a: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)</a:t>
              </a:r>
            </a:p>
            <a:p>
              <a:pPr algn="ctr"/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পাতাখালি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ফাযিল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 </a:t>
              </a: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ডিগ্রি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) </a:t>
              </a: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মোবাঃ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০১৯২৪৩৯৩৯১০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700" y="2051050"/>
              <a:ext cx="1371600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ectangle 8"/>
            <p:cNvSpPr/>
            <p:nvPr/>
          </p:nvSpPr>
          <p:spPr>
            <a:xfrm>
              <a:off x="711201" y="1124466"/>
              <a:ext cx="2755900" cy="61543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শিক্ষক পরিচিতি</a:t>
              </a:r>
              <a:endParaRPr 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384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1076" y="196077"/>
            <a:ext cx="11603421" cy="6232857"/>
            <a:chOff x="1656363" y="196078"/>
            <a:chExt cx="9068678" cy="5296472"/>
          </a:xfrm>
        </p:grpSpPr>
        <p:sp>
          <p:nvSpPr>
            <p:cNvPr id="2" name="TextBox 1"/>
            <p:cNvSpPr txBox="1"/>
            <p:nvPr/>
          </p:nvSpPr>
          <p:spPr>
            <a:xfrm>
              <a:off x="2584939" y="196078"/>
              <a:ext cx="6400800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তথ্য ও যোগাযোগ প্রযুক্তির ব্যবহার 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66716" y="4415332"/>
              <a:ext cx="3581400" cy="107721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শিক্ষার্থীরা ডিজিটাল ক্লাস করছে।  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4678978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20975" y="4415332"/>
              <a:ext cx="3609109" cy="107721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ডাক্তার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চিকিৎ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সায় প্রযুক্তি ব্যবহার করছে।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363" y="1305457"/>
              <a:ext cx="4005803" cy="285750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444" y="1305457"/>
              <a:ext cx="4147597" cy="276993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95123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19670"/>
            <a:ext cx="11503572" cy="6228427"/>
            <a:chOff x="304800" y="219670"/>
            <a:chExt cx="8382000" cy="5509201"/>
          </a:xfrm>
        </p:grpSpPr>
        <p:sp>
          <p:nvSpPr>
            <p:cNvPr id="2" name="Rectangle 1"/>
            <p:cNvSpPr/>
            <p:nvPr/>
          </p:nvSpPr>
          <p:spPr>
            <a:xfrm>
              <a:off x="3474719" y="219670"/>
              <a:ext cx="3440723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NikoshBAN"/>
                </a:rPr>
                <a:t>শিখনফল 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Vrinda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4800" y="1143000"/>
              <a:ext cx="8382000" cy="4585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BD" sz="36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এই পাঠ শেষে শিক্ষার্থীরা... </a:t>
              </a:r>
              <a:endPara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শিক্ষাক্ষেত্রে তথ্য ও যোগাযোগ প্রযুক্তির ব্যবহার</a:t>
              </a:r>
              <a:r>
                <a:rPr lang="bn-IN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বর্ণনা করতে পারবে</a:t>
              </a:r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endPara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চিকিৎসা</a:t>
              </a:r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ক্ষেত্রে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তথ্য ও যোগাযোগ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প্রযুক্তির</a:t>
              </a:r>
              <a:r>
                <a:rPr lang="bn-IN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ব্যবহার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বর্ণনা করতে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বিজ্ঞান ও গবেষণার ক্ষেত্রে তথ্য ও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bn-IN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প্রযুক্তির গুরুত্ব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বলতে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কৃষি, পরিবেশ </a:t>
              </a:r>
              <a:r>
                <a:rPr lang="bn-IN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আবহাওয়া সম্পর্কে তথ্য প্রদানে</a:t>
              </a:r>
              <a:r>
                <a:rPr lang="bn-IN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তথ্য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ও যোগাযোগ প্রযুক্তির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ভূমিকা বর্ণনা করতে</a:t>
              </a:r>
              <a:r>
                <a:rPr lang="bn-IN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6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2243" y="221564"/>
            <a:ext cx="11506200" cy="6397283"/>
            <a:chOff x="685800" y="228600"/>
            <a:chExt cx="9788968" cy="5761171"/>
          </a:xfrm>
        </p:grpSpPr>
        <p:sp>
          <p:nvSpPr>
            <p:cNvPr id="2" name="TextBox 1"/>
            <p:cNvSpPr txBox="1"/>
            <p:nvPr/>
          </p:nvSpPr>
          <p:spPr>
            <a:xfrm>
              <a:off x="1423555" y="228600"/>
              <a:ext cx="5562600" cy="5266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শিক্ষায় তথ্য ও যোগাযোগ প্রযুক্তি</a:t>
              </a:r>
              <a:r>
                <a:rPr lang="bn-IN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 ব্যবহার 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33055" y="4586162"/>
              <a:ext cx="2895600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গতানুগতিক পাঠদান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61752" y="5466551"/>
              <a:ext cx="3713018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মাল্টিমিডিয়ার মাধ্যমে পাঠদান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920" y="2385294"/>
              <a:ext cx="4133850" cy="28575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207430"/>
              <a:ext cx="3990110" cy="306200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640945" y="1207430"/>
              <a:ext cx="3733800" cy="95410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ছবিগুলোতে পাঠদানের কী পার্থক্য দেখতে পাচ্ছ?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 descr="C:\Program Files\Microsoft Office\MEDIA\CAGCAT10\j0299125.wm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169"/>
            <a:stretch/>
          </p:blipFill>
          <p:spPr bwMode="auto">
            <a:xfrm>
              <a:off x="9374745" y="228600"/>
              <a:ext cx="1100023" cy="755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6680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6098" y="320230"/>
            <a:ext cx="11268222" cy="6305653"/>
            <a:chOff x="1066586" y="320230"/>
            <a:chExt cx="10062142" cy="5754671"/>
          </a:xfrm>
        </p:grpSpPr>
        <p:sp>
          <p:nvSpPr>
            <p:cNvPr id="2" name="TextBox 1"/>
            <p:cNvSpPr txBox="1"/>
            <p:nvPr/>
          </p:nvSpPr>
          <p:spPr>
            <a:xfrm>
              <a:off x="1579418" y="320230"/>
              <a:ext cx="5105400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শিক্ষায় তথ্য ও যোগাযোগ প্রযুক্তি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93151" y="4728203"/>
              <a:ext cx="289560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অনলাইন পরীক্ষা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98" y="1554146"/>
              <a:ext cx="2952750" cy="3409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185" y="1261982"/>
              <a:ext cx="5095543" cy="2854732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8739" y="320230"/>
              <a:ext cx="1096963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66586" y="5551681"/>
              <a:ext cx="4374573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ই-বুকে কয়েক হাজার বই রাখা যায়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0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lumMod val="75000"/>
              </a:schemeClr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2031" y="228599"/>
            <a:ext cx="11507372" cy="6298809"/>
            <a:chOff x="921962" y="228600"/>
            <a:chExt cx="9101483" cy="5855890"/>
          </a:xfrm>
        </p:grpSpPr>
        <p:sp>
          <p:nvSpPr>
            <p:cNvPr id="2" name="TextBox 1"/>
            <p:cNvSpPr txBox="1"/>
            <p:nvPr/>
          </p:nvSpPr>
          <p:spPr>
            <a:xfrm>
              <a:off x="2015836" y="228600"/>
              <a:ext cx="5680364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চিকিৎসায় তথ্য ও যোগাযোগ প্রযুক্তি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36430" y="4622239"/>
              <a:ext cx="2895600" cy="5232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গতানুগতিক চিকিৎসা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35229" y="5561270"/>
              <a:ext cx="3372716" cy="5232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প্রযুক্তির মাধ্যমে চিকিৎসা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263" y="2450438"/>
              <a:ext cx="3983182" cy="285947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62" y="1478087"/>
              <a:ext cx="3934056" cy="291906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558">
              <a:off x="7635983" y="922274"/>
              <a:ext cx="1162050" cy="1146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1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1692" y="210606"/>
            <a:ext cx="11577711" cy="6359003"/>
            <a:chOff x="870274" y="337218"/>
            <a:chExt cx="9104732" cy="5494533"/>
          </a:xfrm>
        </p:grpSpPr>
        <p:sp>
          <p:nvSpPr>
            <p:cNvPr id="2" name="TextBox 1"/>
            <p:cNvSpPr txBox="1"/>
            <p:nvPr/>
          </p:nvSpPr>
          <p:spPr>
            <a:xfrm>
              <a:off x="2250830" y="457200"/>
              <a:ext cx="4870405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চিকিৎসায়  তথ্য ও যোগাযোগ প্রযুক্তি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0274" y="4877644"/>
              <a:ext cx="4804064" cy="95410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শরীরের বাইরে থেকে শরীরের ভিতরের হৃৎপিন্ডের এরকম নিখুঁত ছবি তোলা সম্ভব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80139" y="4354424"/>
              <a:ext cx="248617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টেলিমেডিসিন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68136" y="1293800"/>
              <a:ext cx="3200400" cy="3332018"/>
              <a:chOff x="789708" y="1143000"/>
              <a:chExt cx="2369128" cy="333201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6" r="7273"/>
              <a:stretch/>
            </p:blipFill>
            <p:spPr bwMode="auto">
              <a:xfrm>
                <a:off x="789708" y="1143000"/>
                <a:ext cx="2369127" cy="1905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6" r="7273" b="28658"/>
              <a:stretch/>
            </p:blipFill>
            <p:spPr bwMode="auto">
              <a:xfrm>
                <a:off x="789708" y="3048000"/>
                <a:ext cx="2369128" cy="14270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606" y="1924811"/>
              <a:ext cx="4343400" cy="206999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84" y="337218"/>
              <a:ext cx="1165225" cy="1146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869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2608" y="1324303"/>
            <a:ext cx="11240813" cy="3909848"/>
            <a:chOff x="1305973" y="1164102"/>
            <a:chExt cx="7506690" cy="3177172"/>
          </a:xfrm>
        </p:grpSpPr>
        <p:sp>
          <p:nvSpPr>
            <p:cNvPr id="2" name="Rectangle 1"/>
            <p:cNvSpPr/>
            <p:nvPr/>
          </p:nvSpPr>
          <p:spPr>
            <a:xfrm>
              <a:off x="3777041" y="1164102"/>
              <a:ext cx="2775119" cy="83099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4800" dirty="0">
                  <a:ea typeface="Calibri"/>
                  <a:cs typeface="NikoshBAN"/>
                </a:rPr>
                <a:t>জোড়ায় কাজ </a:t>
              </a:r>
              <a:endParaRPr lang="en-US" sz="4800" dirty="0">
                <a:ea typeface="Calibri"/>
                <a:cs typeface="Vrinda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05973" y="3768421"/>
              <a:ext cx="7506690" cy="57285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চিকিৎসা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ক্ষেত্রে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কোথায়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তথ্য ও যোগাযোগ প্রযুক্তি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ব্যবহৃত হচ্ছে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লেখ।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0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419</Words>
  <Application>Microsoft Office PowerPoint</Application>
  <PresentationFormat>Widescreen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SolaimanLipi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G.M.Masum Billah</dc:creator>
  <cp:lastModifiedBy>G.M.Masum Billah</cp:lastModifiedBy>
  <cp:revision>103</cp:revision>
  <dcterms:created xsi:type="dcterms:W3CDTF">2019-11-03T10:26:11Z</dcterms:created>
  <dcterms:modified xsi:type="dcterms:W3CDTF">2019-11-03T12:10:45Z</dcterms:modified>
</cp:coreProperties>
</file>