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9" r:id="rId2"/>
    <p:sldId id="257" r:id="rId3"/>
    <p:sldId id="260" r:id="rId4"/>
    <p:sldId id="261" r:id="rId5"/>
    <p:sldId id="262" r:id="rId6"/>
    <p:sldId id="263" r:id="rId7"/>
    <p:sldId id="268" r:id="rId8"/>
    <p:sldId id="289" r:id="rId9"/>
    <p:sldId id="290" r:id="rId10"/>
    <p:sldId id="291" r:id="rId11"/>
    <p:sldId id="292" r:id="rId12"/>
    <p:sldId id="264" r:id="rId13"/>
    <p:sldId id="265" r:id="rId14"/>
    <p:sldId id="266" r:id="rId15"/>
    <p:sldId id="267" r:id="rId16"/>
    <p:sldId id="294" r:id="rId17"/>
    <p:sldId id="298" r:id="rId18"/>
    <p:sldId id="293" r:id="rId19"/>
    <p:sldId id="295" r:id="rId20"/>
    <p:sldId id="296" r:id="rId21"/>
    <p:sldId id="297" r:id="rId22"/>
    <p:sldId id="29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339933"/>
    <a:srgbClr val="00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19" autoAdjust="0"/>
    <p:restoredTop sz="86466" autoAdjust="0"/>
  </p:normalViewPr>
  <p:slideViewPr>
    <p:cSldViewPr>
      <p:cViewPr varScale="1">
        <p:scale>
          <a:sx n="60" d="100"/>
          <a:sy n="60" d="100"/>
        </p:scale>
        <p:origin x="-780" y="-84"/>
      </p:cViewPr>
      <p:guideLst>
        <p:guide orient="horz" pos="2160"/>
        <p:guide pos="2880"/>
      </p:guideLst>
    </p:cSldViewPr>
  </p:slideViewPr>
  <p:notesTextViewPr>
    <p:cViewPr>
      <p:scale>
        <a:sx n="100" d="100"/>
        <a:sy n="100" d="100"/>
      </p:scale>
      <p:origin x="0" y="0"/>
    </p:cViewPr>
  </p:notesTextViewPr>
  <p:sorterViewPr>
    <p:cViewPr>
      <p:scale>
        <a:sx n="57" d="100"/>
        <a:sy n="57"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DD32EB-74FB-4417-8FA2-D9F8CDF1DAD6}" type="datetimeFigureOut">
              <a:rPr lang="en-US" smtClean="0"/>
              <a:pPr/>
              <a:t>11/3/2019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788696-DA77-436A-9B2F-3833355C9DEF}" type="slidenum">
              <a:rPr lang="en-US" smtClean="0"/>
              <a:pPr/>
              <a:t>‹#›</a:t>
            </a:fld>
            <a:endParaRPr lang="en-US"/>
          </a:p>
        </p:txBody>
      </p:sp>
    </p:spTree>
    <p:extLst>
      <p:ext uri="{BB962C8B-B14F-4D97-AF65-F5344CB8AC3E}">
        <p14:creationId xmlns:p14="http://schemas.microsoft.com/office/powerpoint/2010/main" xmlns="" val="4115988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sz="2400" dirty="0" smtClean="0">
                <a:latin typeface="NikoshBAN" pitchFamily="2" charset="0"/>
                <a:cs typeface="NikoshBAN" pitchFamily="2" charset="0"/>
              </a:rPr>
              <a:t>শ্রদ্ধেয়</a:t>
            </a:r>
            <a:r>
              <a:rPr lang="bn-BD" sz="2400" baseline="0" dirty="0" smtClean="0">
                <a:latin typeface="NikoshBAN" pitchFamily="2" charset="0"/>
                <a:cs typeface="NikoshBAN" pitchFamily="2" charset="0"/>
              </a:rPr>
              <a:t> শিক্ষক মন্ডলী,আমি অষ্টম শ্রেণি কৃষি শিক্ষা পঞ্চম অধ্যায় কৃষিজ উৎপাদন এর গম চাষ পদ্ধতি উপস্থাপন  করতে চেষ্টা করেছি। আপনাদের নিজস্ব কলাকৌশল প্রয়োগ করে সুন্দর ভাবে ক্লাসটি উপস্থাপন করতে পারেন।    </a:t>
            </a:r>
            <a:endParaRPr lang="en-US" sz="2400"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1</a:t>
            </a:fld>
            <a:endParaRPr lang="en-US"/>
          </a:p>
        </p:txBody>
      </p:sp>
    </p:spTree>
    <p:extLst>
      <p:ext uri="{BB962C8B-B14F-4D97-AF65-F5344CB8AC3E}">
        <p14:creationId xmlns:p14="http://schemas.microsoft.com/office/powerpoint/2010/main" xmlns="" val="1907076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বিনা চাষে ও স্বল্প চাষে গমের আবাদ করতে হলে বীজ বপনের ২০ থেকে ২৫ দিনের মধ্যে আগাছা দমন করা প্রয়োজন হয়। </a:t>
            </a:r>
            <a:endParaRPr lang="en-US" sz="1200" dirty="0" smtClean="0">
              <a:latin typeface="NikoshBAN" pitchFamily="2" charset="0"/>
              <a:cs typeface="NikoshBAN" pitchFamily="2" charset="0"/>
            </a:endParaRPr>
          </a:p>
          <a:p>
            <a:r>
              <a:rPr lang="bn-BD" dirty="0" smtClean="0"/>
              <a:t>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10</a:t>
            </a:fld>
            <a:endParaRPr lang="en-US"/>
          </a:p>
        </p:txBody>
      </p:sp>
    </p:spTree>
    <p:extLst>
      <p:ext uri="{BB962C8B-B14F-4D97-AF65-F5344CB8AC3E}">
        <p14:creationId xmlns:p14="http://schemas.microsoft.com/office/powerpoint/2010/main" xmlns="" val="3736623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শিক্ষক মন্ডলী এই কাজ ছাড়া অন্য কাজও দিতে পারবে। সকলের অংশ</a:t>
            </a:r>
            <a:r>
              <a:rPr lang="bn-BD" sz="1200" kern="1200" baseline="0" dirty="0" smtClean="0">
                <a:solidFill>
                  <a:schemeClr val="tx1"/>
                </a:solidFill>
                <a:latin typeface="+mn-lt"/>
                <a:ea typeface="+mn-ea"/>
                <a:cs typeface="+mn-cs"/>
              </a:rPr>
              <a:t> গ্রহন করাবেন। </a:t>
            </a:r>
            <a:r>
              <a:rPr lang="en-US" sz="1200" kern="1200" baseline="0" dirty="0" err="1" smtClean="0">
                <a:solidFill>
                  <a:schemeClr val="tx1"/>
                </a:solidFill>
                <a:latin typeface="+mn-lt"/>
                <a:ea typeface="+mn-ea"/>
                <a:cs typeface="+mn-cs"/>
              </a:rPr>
              <a:t>একক</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কাজের</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মূল্যায়ন</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করতে</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হবে</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BAD317F-9878-49CA-A54E-C0D8D365C885}" type="slidenum">
              <a:rPr lang="en-US" smtClean="0"/>
              <a:pPr/>
              <a:t>11</a:t>
            </a:fld>
            <a:endParaRPr lang="en-US"/>
          </a:p>
        </p:txBody>
      </p:sp>
    </p:spTree>
    <p:extLst>
      <p:ext uri="{BB962C8B-B14F-4D97-AF65-F5344CB8AC3E}">
        <p14:creationId xmlns:p14="http://schemas.microsoft.com/office/powerpoint/2010/main" xmlns="" val="387458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এই রোগের আরও</a:t>
            </a:r>
            <a:r>
              <a:rPr lang="bn-BD" baseline="0" dirty="0" smtClean="0"/>
              <a:t> ছবি প্রদর্শন করা যেতে পারে। </a:t>
            </a:r>
            <a:r>
              <a:rPr lang="en-US" baseline="0" dirty="0" err="1" smtClean="0"/>
              <a:t>আপনি</a:t>
            </a:r>
            <a:r>
              <a:rPr lang="en-US" baseline="0" dirty="0" smtClean="0"/>
              <a:t> </a:t>
            </a:r>
            <a:r>
              <a:rPr lang="en-US" baseline="0" dirty="0" err="1" smtClean="0"/>
              <a:t>চার্ট</a:t>
            </a:r>
            <a:r>
              <a:rPr lang="en-US" baseline="0" dirty="0" smtClean="0"/>
              <a:t> </a:t>
            </a:r>
            <a:r>
              <a:rPr lang="en-US" baseline="0" dirty="0" err="1" smtClean="0"/>
              <a:t>বা</a:t>
            </a:r>
            <a:r>
              <a:rPr lang="en-US" baseline="0" dirty="0" smtClean="0"/>
              <a:t> </a:t>
            </a:r>
            <a:r>
              <a:rPr lang="en-US" baseline="0" dirty="0" err="1" smtClean="0"/>
              <a:t>অন্য</a:t>
            </a:r>
            <a:r>
              <a:rPr lang="en-US" baseline="0" dirty="0" smtClean="0"/>
              <a:t> </a:t>
            </a:r>
            <a:r>
              <a:rPr lang="en-US" baseline="0" dirty="0" err="1" smtClean="0"/>
              <a:t>ছবি</a:t>
            </a:r>
            <a:r>
              <a:rPr lang="en-US" baseline="0" dirty="0" smtClean="0"/>
              <a:t> </a:t>
            </a:r>
            <a:r>
              <a:rPr lang="en-US" baseline="0" dirty="0" err="1" smtClean="0"/>
              <a:t>ব্যবহার</a:t>
            </a:r>
            <a:r>
              <a:rPr lang="en-US" baseline="0" dirty="0" smtClean="0"/>
              <a:t> </a:t>
            </a:r>
            <a:r>
              <a:rPr lang="en-US" baseline="0" dirty="0" err="1" smtClean="0"/>
              <a:t>করতে</a:t>
            </a:r>
            <a:r>
              <a:rPr lang="en-US" baseline="0" dirty="0" smtClean="0"/>
              <a:t> </a:t>
            </a:r>
            <a:r>
              <a:rPr lang="en-US" baseline="0" dirty="0" err="1" smtClean="0"/>
              <a:t>পারেন</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12</a:t>
            </a:fld>
            <a:endParaRPr lang="en-US"/>
          </a:p>
        </p:txBody>
      </p:sp>
    </p:spTree>
    <p:extLst>
      <p:ext uri="{BB962C8B-B14F-4D97-AF65-F5344CB8AC3E}">
        <p14:creationId xmlns:p14="http://schemas.microsoft.com/office/powerpoint/2010/main" xmlns="" val="920799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রোগের আরও</a:t>
            </a:r>
            <a:r>
              <a:rPr lang="bn-BD" baseline="0" dirty="0" smtClean="0"/>
              <a:t> ছবি প্রদর্শন করা যেতে পারে। </a:t>
            </a:r>
            <a:r>
              <a:rPr lang="en-US" baseline="0" dirty="0" err="1" smtClean="0"/>
              <a:t>স্কুলের</a:t>
            </a:r>
            <a:r>
              <a:rPr lang="en-US" baseline="0" dirty="0" smtClean="0"/>
              <a:t> </a:t>
            </a:r>
            <a:r>
              <a:rPr lang="en-US" baseline="0" dirty="0" err="1" smtClean="0"/>
              <a:t>নিকটে</a:t>
            </a:r>
            <a:r>
              <a:rPr lang="en-US" baseline="0" dirty="0" smtClean="0"/>
              <a:t> </a:t>
            </a:r>
            <a:r>
              <a:rPr lang="en-US" baseline="0" dirty="0" err="1" smtClean="0"/>
              <a:t>কোনো</a:t>
            </a:r>
            <a:r>
              <a:rPr lang="en-US" baseline="0" dirty="0" smtClean="0"/>
              <a:t> </a:t>
            </a:r>
            <a:r>
              <a:rPr lang="en-US" baseline="0" dirty="0" err="1" smtClean="0"/>
              <a:t>গম</a:t>
            </a:r>
            <a:r>
              <a:rPr lang="en-US" baseline="0" dirty="0" smtClean="0"/>
              <a:t> </a:t>
            </a:r>
            <a:r>
              <a:rPr lang="en-US" baseline="0" dirty="0" err="1" smtClean="0"/>
              <a:t>খেতের</a:t>
            </a:r>
            <a:r>
              <a:rPr lang="en-US" baseline="0" dirty="0" smtClean="0"/>
              <a:t> </a:t>
            </a:r>
            <a:r>
              <a:rPr lang="en-US" baseline="0" dirty="0" err="1" smtClean="0"/>
              <a:t>পাতার</a:t>
            </a:r>
            <a:r>
              <a:rPr lang="en-US" baseline="0" dirty="0" smtClean="0"/>
              <a:t> </a:t>
            </a:r>
            <a:r>
              <a:rPr lang="en-US" baseline="0" dirty="0" err="1" smtClean="0"/>
              <a:t>মরিচা</a:t>
            </a:r>
            <a:r>
              <a:rPr lang="en-US" baseline="0" dirty="0" smtClean="0"/>
              <a:t> </a:t>
            </a:r>
            <a:r>
              <a:rPr lang="en-US" baseline="0" dirty="0" err="1" smtClean="0"/>
              <a:t>গোগ</a:t>
            </a:r>
            <a:r>
              <a:rPr lang="en-US" baseline="0" dirty="0" smtClean="0"/>
              <a:t> </a:t>
            </a:r>
            <a:r>
              <a:rPr lang="en-US" baseline="0" dirty="0" err="1" smtClean="0"/>
              <a:t>থাকলে</a:t>
            </a:r>
            <a:r>
              <a:rPr lang="en-US" baseline="0" dirty="0" smtClean="0"/>
              <a:t> </a:t>
            </a:r>
            <a:r>
              <a:rPr lang="en-US" baseline="0" dirty="0" err="1" smtClean="0"/>
              <a:t>আপনি</a:t>
            </a:r>
            <a:r>
              <a:rPr lang="en-US" baseline="0" dirty="0" smtClean="0"/>
              <a:t> </a:t>
            </a:r>
            <a:r>
              <a:rPr lang="en-US" baseline="0" dirty="0" err="1" smtClean="0"/>
              <a:t>দেখাতে</a:t>
            </a:r>
            <a:r>
              <a:rPr lang="en-US" baseline="0" dirty="0" smtClean="0"/>
              <a:t> </a:t>
            </a:r>
            <a:r>
              <a:rPr lang="en-US" baseline="0" dirty="0" err="1" smtClean="0"/>
              <a:t>পারেন</a:t>
            </a:r>
            <a:r>
              <a:rPr lang="en-US" baseline="0" dirty="0" smtClean="0"/>
              <a:t>। </a:t>
            </a:r>
            <a:endParaRPr lang="en-US" dirty="0" smtClean="0"/>
          </a:p>
          <a:p>
            <a:r>
              <a:rPr lang="bn-BD" dirty="0" smtClean="0"/>
              <a:t>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13</a:t>
            </a:fld>
            <a:endParaRPr lang="en-US"/>
          </a:p>
        </p:txBody>
      </p:sp>
    </p:spTree>
    <p:extLst>
      <p:ext uri="{BB962C8B-B14F-4D97-AF65-F5344CB8AC3E}">
        <p14:creationId xmlns:p14="http://schemas.microsoft.com/office/powerpoint/2010/main" xmlns="" val="3245968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শ্রেণিতে</a:t>
            </a:r>
            <a:r>
              <a:rPr lang="bn-BD" baseline="0" dirty="0" smtClean="0"/>
              <a:t> সরাসরি দেখানো সম্ভব হলে শিক্ষক দেখাবেন। </a:t>
            </a:r>
            <a:r>
              <a:rPr lang="en-US" baseline="0" dirty="0" err="1" smtClean="0"/>
              <a:t>আপনার</a:t>
            </a:r>
            <a:r>
              <a:rPr lang="en-US" baseline="0" dirty="0" smtClean="0"/>
              <a:t> </a:t>
            </a:r>
            <a:r>
              <a:rPr lang="en-US" baseline="0" dirty="0" err="1" smtClean="0"/>
              <a:t>কৌশল</a:t>
            </a:r>
            <a:r>
              <a:rPr lang="en-US" baseline="0" dirty="0" smtClean="0"/>
              <a:t> </a:t>
            </a:r>
            <a:r>
              <a:rPr lang="en-US" baseline="0" dirty="0" err="1" smtClean="0"/>
              <a:t>প্রয়োগ</a:t>
            </a:r>
            <a:r>
              <a:rPr lang="en-US" baseline="0" dirty="0" smtClean="0"/>
              <a:t> </a:t>
            </a:r>
            <a:r>
              <a:rPr lang="en-US" baseline="0" dirty="0" err="1" smtClean="0"/>
              <a:t>করতে</a:t>
            </a:r>
            <a:r>
              <a:rPr lang="en-US" baseline="0" dirty="0" smtClean="0"/>
              <a:t> </a:t>
            </a:r>
            <a:r>
              <a:rPr lang="en-US" baseline="0" dirty="0" err="1" smtClean="0"/>
              <a:t>পারেন</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14</a:t>
            </a:fld>
            <a:endParaRPr lang="en-US"/>
          </a:p>
        </p:txBody>
      </p:sp>
    </p:spTree>
    <p:extLst>
      <p:ext uri="{BB962C8B-B14F-4D97-AF65-F5344CB8AC3E}">
        <p14:creationId xmlns:p14="http://schemas.microsoft.com/office/powerpoint/2010/main" xmlns="" val="3184867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ইঁদুর</a:t>
            </a:r>
            <a:r>
              <a:rPr lang="bn-BD" baseline="0" dirty="0" smtClean="0"/>
              <a:t> মাটিতে গর্ত করে গম লুকিয়ে রাখে, কেটে নষ্ট করে এমন ছবি দেখানো যেতে পারে। ইঁদুর দমনের জন্য বিভিন্ন ফাঁদ ঔষধ প্রয়োগ করে মারা যেতে পারে।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15</a:t>
            </a:fld>
            <a:endParaRPr lang="en-US"/>
          </a:p>
        </p:txBody>
      </p:sp>
    </p:spTree>
    <p:extLst>
      <p:ext uri="{BB962C8B-B14F-4D97-AF65-F5344CB8AC3E}">
        <p14:creationId xmlns:p14="http://schemas.microsoft.com/office/powerpoint/2010/main" xmlns="" val="3059048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মনিটরিং করবেন। </a:t>
            </a:r>
            <a:r>
              <a:rPr lang="en-US" baseline="0" dirty="0" err="1" smtClean="0"/>
              <a:t>দলগত</a:t>
            </a:r>
            <a:r>
              <a:rPr lang="en-US" baseline="0" dirty="0" smtClean="0"/>
              <a:t> </a:t>
            </a:r>
            <a:r>
              <a:rPr lang="en-US" baseline="0" dirty="0" err="1" smtClean="0"/>
              <a:t>কাজের</a:t>
            </a:r>
            <a:r>
              <a:rPr lang="en-US" baseline="0" dirty="0" smtClean="0"/>
              <a:t> </a:t>
            </a:r>
            <a:r>
              <a:rPr lang="en-US" baseline="0" dirty="0" err="1" smtClean="0"/>
              <a:t>মূল্যায়ন</a:t>
            </a:r>
            <a:r>
              <a:rPr lang="en-US" baseline="0" dirty="0" smtClean="0"/>
              <a:t> </a:t>
            </a:r>
            <a:r>
              <a:rPr lang="en-US" baseline="0" dirty="0" err="1" smtClean="0"/>
              <a:t>করবেন</a:t>
            </a:r>
            <a:r>
              <a:rPr lang="en-US" baseline="0" dirty="0" smtClean="0"/>
              <a:t>। </a:t>
            </a:r>
            <a:r>
              <a:rPr lang="en-US" baseline="0" dirty="0" err="1" smtClean="0"/>
              <a:t>নতুবা</a:t>
            </a:r>
            <a:r>
              <a:rPr lang="en-US" baseline="0" dirty="0" smtClean="0"/>
              <a:t> </a:t>
            </a:r>
            <a:r>
              <a:rPr lang="en-US" baseline="0" dirty="0" err="1" smtClean="0"/>
              <a:t>পরবর্তীতে</a:t>
            </a:r>
            <a:r>
              <a:rPr lang="en-US" baseline="0" dirty="0" smtClean="0"/>
              <a:t> </a:t>
            </a:r>
            <a:r>
              <a:rPr lang="en-US" baseline="0" dirty="0" err="1" smtClean="0"/>
              <a:t>ভাল</a:t>
            </a:r>
            <a:r>
              <a:rPr lang="en-US" baseline="0" dirty="0" smtClean="0"/>
              <a:t> </a:t>
            </a:r>
            <a:r>
              <a:rPr lang="en-US" baseline="0" dirty="0" err="1" smtClean="0"/>
              <a:t>কাজ</a:t>
            </a:r>
            <a:r>
              <a:rPr lang="en-US" baseline="0" dirty="0" smtClean="0"/>
              <a:t> </a:t>
            </a:r>
            <a:r>
              <a:rPr lang="en-US" baseline="0" dirty="0" err="1" smtClean="0"/>
              <a:t>করাতে</a:t>
            </a:r>
            <a:r>
              <a:rPr lang="en-US" baseline="0" dirty="0" smtClean="0"/>
              <a:t> </a:t>
            </a:r>
            <a:r>
              <a:rPr lang="en-US" baseline="0" dirty="0" err="1" smtClean="0"/>
              <a:t>পারবেন</a:t>
            </a:r>
            <a:r>
              <a:rPr lang="en-US" baseline="0" dirty="0" smtClean="0"/>
              <a:t> </a:t>
            </a:r>
            <a:r>
              <a:rPr lang="en-US" baseline="0" dirty="0" err="1" smtClean="0"/>
              <a:t>না</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16</a:t>
            </a:fld>
            <a:endParaRPr lang="en-US"/>
          </a:p>
        </p:txBody>
      </p:sp>
    </p:spTree>
    <p:extLst>
      <p:ext uri="{BB962C8B-B14F-4D97-AF65-F5344CB8AC3E}">
        <p14:creationId xmlns:p14="http://schemas.microsoft.com/office/powerpoint/2010/main" xmlns="" val="2493147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ইঁদুর</a:t>
            </a:r>
            <a:r>
              <a:rPr lang="en-US" baseline="0" dirty="0" smtClean="0"/>
              <a:t> </a:t>
            </a:r>
            <a:r>
              <a:rPr lang="en-US" baseline="0" dirty="0" err="1" smtClean="0"/>
              <a:t>মারার</a:t>
            </a:r>
            <a:r>
              <a:rPr lang="en-US" baseline="0" dirty="0" smtClean="0"/>
              <a:t> </a:t>
            </a:r>
            <a:r>
              <a:rPr lang="en-US" baseline="0" dirty="0" err="1" smtClean="0"/>
              <a:t>আরও</a:t>
            </a:r>
            <a:r>
              <a:rPr lang="en-US" baseline="0" dirty="0" smtClean="0"/>
              <a:t> </a:t>
            </a:r>
            <a:r>
              <a:rPr lang="en-US" baseline="0" dirty="0" err="1" smtClean="0"/>
              <a:t>বিভিন্ন</a:t>
            </a:r>
            <a:r>
              <a:rPr lang="en-US" baseline="0" dirty="0" smtClean="0"/>
              <a:t> </a:t>
            </a:r>
            <a:r>
              <a:rPr lang="en-US" baseline="0" dirty="0" err="1" smtClean="0"/>
              <a:t>কৌশল</a:t>
            </a:r>
            <a:r>
              <a:rPr lang="en-US" baseline="0" dirty="0" smtClean="0"/>
              <a:t> </a:t>
            </a:r>
            <a:r>
              <a:rPr lang="en-US" baseline="0" dirty="0" err="1" smtClean="0"/>
              <a:t>আপনি</a:t>
            </a:r>
            <a:r>
              <a:rPr lang="en-US" baseline="0" dirty="0" smtClean="0"/>
              <a:t> </a:t>
            </a:r>
            <a:r>
              <a:rPr lang="en-US" baseline="0" dirty="0" err="1" smtClean="0"/>
              <a:t>শ্রেণিতে</a:t>
            </a:r>
            <a:r>
              <a:rPr lang="en-US" baseline="0" dirty="0" smtClean="0"/>
              <a:t> </a:t>
            </a:r>
            <a:r>
              <a:rPr lang="en-US" baseline="0" dirty="0" err="1" smtClean="0"/>
              <a:t>উপস্থাপনা</a:t>
            </a:r>
            <a:r>
              <a:rPr lang="en-US" baseline="0" dirty="0" smtClean="0"/>
              <a:t> </a:t>
            </a:r>
            <a:r>
              <a:rPr lang="en-US" baseline="0" dirty="0" err="1" smtClean="0"/>
              <a:t>করতে</a:t>
            </a:r>
            <a:r>
              <a:rPr lang="en-US" baseline="0" dirty="0" smtClean="0"/>
              <a:t> </a:t>
            </a:r>
            <a:r>
              <a:rPr lang="en-US" baseline="0" dirty="0" err="1" smtClean="0"/>
              <a:t>পারবেন</a:t>
            </a:r>
            <a:r>
              <a:rPr lang="en-US" baseline="0" dirty="0" smtClean="0"/>
              <a:t>। </a:t>
            </a:r>
            <a:r>
              <a:rPr lang="en-US" baseline="0" dirty="0" err="1" smtClean="0"/>
              <a:t>বিভিন্ন</a:t>
            </a:r>
            <a:r>
              <a:rPr lang="en-US" baseline="0" dirty="0" smtClean="0"/>
              <a:t> </a:t>
            </a:r>
            <a:r>
              <a:rPr lang="en-US" baseline="0" dirty="0" err="1" smtClean="0"/>
              <a:t>ধরনের</a:t>
            </a:r>
            <a:r>
              <a:rPr lang="en-US" baseline="0" dirty="0" smtClean="0"/>
              <a:t> </a:t>
            </a:r>
            <a:r>
              <a:rPr lang="en-US" baseline="0" dirty="0" err="1" smtClean="0"/>
              <a:t>ঔষধ</a:t>
            </a:r>
            <a:r>
              <a:rPr lang="en-US" baseline="0" dirty="0" smtClean="0"/>
              <a:t> </a:t>
            </a:r>
            <a:r>
              <a:rPr lang="en-US" baseline="0" dirty="0" err="1" smtClean="0"/>
              <a:t>আপনি</a:t>
            </a:r>
            <a:r>
              <a:rPr lang="en-US" baseline="0" dirty="0" smtClean="0"/>
              <a:t> </a:t>
            </a:r>
            <a:r>
              <a:rPr lang="en-US" baseline="0" dirty="0" err="1" smtClean="0"/>
              <a:t>প্রয়োগ</a:t>
            </a:r>
            <a:r>
              <a:rPr lang="en-US" baseline="0" dirty="0" smtClean="0"/>
              <a:t> </a:t>
            </a:r>
            <a:r>
              <a:rPr lang="en-US" baseline="0" dirty="0" err="1" smtClean="0"/>
              <a:t>করতে</a:t>
            </a:r>
            <a:r>
              <a:rPr lang="en-US" baseline="0" dirty="0" smtClean="0"/>
              <a:t> </a:t>
            </a:r>
            <a:r>
              <a:rPr lang="en-US" baseline="0" dirty="0" err="1" smtClean="0"/>
              <a:t>পারেন</a:t>
            </a:r>
            <a:r>
              <a:rPr lang="en-US" baseline="0" dirty="0" smtClean="0"/>
              <a:t>। </a:t>
            </a:r>
            <a:r>
              <a:rPr lang="en-US" baseline="0" dirty="0" err="1" smtClean="0"/>
              <a:t>নিজের</a:t>
            </a:r>
            <a:r>
              <a:rPr lang="en-US" baseline="0" dirty="0" smtClean="0"/>
              <a:t> </a:t>
            </a:r>
            <a:r>
              <a:rPr lang="en-US" baseline="0" dirty="0" err="1" smtClean="0"/>
              <a:t>কৌশল</a:t>
            </a:r>
            <a:r>
              <a:rPr lang="en-US" baseline="0" dirty="0" smtClean="0"/>
              <a:t> </a:t>
            </a:r>
            <a:r>
              <a:rPr lang="en-US" baseline="0" dirty="0" err="1" smtClean="0"/>
              <a:t>অনুযায়ী</a:t>
            </a:r>
            <a:r>
              <a:rPr lang="en-US" baseline="0" dirty="0" smtClean="0"/>
              <a:t> </a:t>
            </a:r>
            <a:r>
              <a:rPr lang="en-US" baseline="0" dirty="0" err="1" smtClean="0"/>
              <a:t>কাজ</a:t>
            </a:r>
            <a:r>
              <a:rPr lang="en-US" baseline="0" dirty="0" smtClean="0"/>
              <a:t> </a:t>
            </a:r>
            <a:r>
              <a:rPr lang="en-US" baseline="0" dirty="0" err="1" smtClean="0"/>
              <a:t>করুন</a:t>
            </a:r>
            <a:r>
              <a:rPr lang="en-US" baseline="0" dirty="0" smtClean="0"/>
              <a:t>। </a:t>
            </a:r>
            <a:endParaRPr lang="en-IN"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17</a:t>
            </a:fld>
            <a:endParaRPr lang="en-US"/>
          </a:p>
        </p:txBody>
      </p:sp>
    </p:spTree>
    <p:extLst>
      <p:ext uri="{BB962C8B-B14F-4D97-AF65-F5344CB8AC3E}">
        <p14:creationId xmlns:p14="http://schemas.microsoft.com/office/powerpoint/2010/main" xmlns="" val="3656546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সঠিক</a:t>
            </a:r>
            <a:r>
              <a:rPr lang="en-US" baseline="0" dirty="0" smtClean="0"/>
              <a:t> </a:t>
            </a:r>
            <a:r>
              <a:rPr lang="en-US" baseline="0" dirty="0" err="1" smtClean="0"/>
              <a:t>উত্তর</a:t>
            </a:r>
            <a:r>
              <a:rPr lang="en-US" baseline="0" dirty="0" smtClean="0"/>
              <a:t> </a:t>
            </a:r>
            <a:r>
              <a:rPr lang="en-US" baseline="0" dirty="0" err="1" smtClean="0"/>
              <a:t>জানার</a:t>
            </a:r>
            <a:r>
              <a:rPr lang="en-US" baseline="0" dirty="0" smtClean="0"/>
              <a:t> </a:t>
            </a:r>
            <a:r>
              <a:rPr lang="en-US" baseline="0" dirty="0" err="1" smtClean="0"/>
              <a:t>জন্য</a:t>
            </a:r>
            <a:r>
              <a:rPr lang="en-US" baseline="0" dirty="0" smtClean="0"/>
              <a:t> </a:t>
            </a:r>
            <a:r>
              <a:rPr lang="en-US" baseline="0" dirty="0" err="1" smtClean="0"/>
              <a:t>প্রশ্ন</a:t>
            </a:r>
            <a:r>
              <a:rPr lang="en-US" baseline="0" dirty="0" smtClean="0"/>
              <a:t> </a:t>
            </a:r>
            <a:r>
              <a:rPr lang="en-US" baseline="0" dirty="0" err="1" smtClean="0"/>
              <a:t>গুলোর</a:t>
            </a:r>
            <a:r>
              <a:rPr lang="en-US" baseline="0" dirty="0" smtClean="0"/>
              <a:t> </a:t>
            </a:r>
            <a:r>
              <a:rPr lang="en-US" baseline="0" dirty="0" err="1" smtClean="0"/>
              <a:t>উপর</a:t>
            </a:r>
            <a:r>
              <a:rPr lang="en-US" baseline="0" dirty="0" smtClean="0"/>
              <a:t> </a:t>
            </a:r>
            <a:r>
              <a:rPr lang="en-US" baseline="0" dirty="0" err="1" smtClean="0"/>
              <a:t>ক্লিক</a:t>
            </a:r>
            <a:r>
              <a:rPr lang="en-US" baseline="0" dirty="0" smtClean="0"/>
              <a:t> </a:t>
            </a:r>
            <a:r>
              <a:rPr lang="en-US" baseline="0" dirty="0" err="1" smtClean="0"/>
              <a:t>করুন</a:t>
            </a:r>
            <a:r>
              <a:rPr lang="en-US" baseline="0" dirty="0" smtClean="0"/>
              <a:t>। </a:t>
            </a:r>
            <a:r>
              <a:rPr lang="en-US" dirty="0" err="1" smtClean="0"/>
              <a:t>মূল্যায়নে</a:t>
            </a:r>
            <a:r>
              <a:rPr lang="en-US" baseline="0" dirty="0" smtClean="0"/>
              <a:t> </a:t>
            </a:r>
            <a:r>
              <a:rPr lang="en-US" baseline="0" dirty="0" err="1" smtClean="0"/>
              <a:t>আপনি</a:t>
            </a:r>
            <a:r>
              <a:rPr lang="en-US" baseline="0" dirty="0" smtClean="0"/>
              <a:t> </a:t>
            </a:r>
            <a:r>
              <a:rPr lang="en-US" baseline="0" dirty="0" err="1" smtClean="0"/>
              <a:t>আপনার</a:t>
            </a:r>
            <a:r>
              <a:rPr lang="en-US" baseline="0" dirty="0" smtClean="0"/>
              <a:t> </a:t>
            </a:r>
            <a:r>
              <a:rPr lang="en-US" baseline="0" dirty="0" err="1" smtClean="0"/>
              <a:t>যে</a:t>
            </a:r>
            <a:r>
              <a:rPr lang="en-US" baseline="0" dirty="0" smtClean="0"/>
              <a:t> </a:t>
            </a:r>
            <a:r>
              <a:rPr lang="en-US" baseline="0" dirty="0" err="1" smtClean="0"/>
              <a:t>অংশটুকু</a:t>
            </a:r>
            <a:r>
              <a:rPr lang="en-US" baseline="0" dirty="0" smtClean="0"/>
              <a:t> </a:t>
            </a:r>
            <a:r>
              <a:rPr lang="en-US" baseline="0" dirty="0" err="1" smtClean="0"/>
              <a:t>পড়ানো</a:t>
            </a:r>
            <a:r>
              <a:rPr lang="en-US" baseline="0" dirty="0" smtClean="0"/>
              <a:t> </a:t>
            </a:r>
            <a:r>
              <a:rPr lang="en-US" baseline="0" dirty="0" err="1" smtClean="0"/>
              <a:t>হয়েছে</a:t>
            </a:r>
            <a:r>
              <a:rPr lang="en-US" baseline="0" dirty="0" smtClean="0"/>
              <a:t> </a:t>
            </a:r>
            <a:r>
              <a:rPr lang="en-US" baseline="0" dirty="0" err="1" smtClean="0"/>
              <a:t>শুধু</a:t>
            </a:r>
            <a:r>
              <a:rPr lang="en-US" baseline="0" dirty="0" smtClean="0"/>
              <a:t> </a:t>
            </a:r>
            <a:r>
              <a:rPr lang="en-US" baseline="0" dirty="0" err="1" smtClean="0"/>
              <a:t>সেই</a:t>
            </a:r>
            <a:r>
              <a:rPr lang="en-US" baseline="0" dirty="0" smtClean="0"/>
              <a:t> </a:t>
            </a:r>
            <a:r>
              <a:rPr lang="en-US" baseline="0" dirty="0" err="1" smtClean="0"/>
              <a:t>অংশ</a:t>
            </a:r>
            <a:r>
              <a:rPr lang="en-US" baseline="0" dirty="0" smtClean="0"/>
              <a:t> </a:t>
            </a:r>
            <a:r>
              <a:rPr lang="en-US" baseline="0" dirty="0" err="1" smtClean="0"/>
              <a:t>থেকে</a:t>
            </a:r>
            <a:r>
              <a:rPr lang="en-US" baseline="0" dirty="0" smtClean="0"/>
              <a:t> </a:t>
            </a:r>
            <a:r>
              <a:rPr lang="en-US" baseline="0" dirty="0" err="1" smtClean="0"/>
              <a:t>প্রশ্ন</a:t>
            </a:r>
            <a:r>
              <a:rPr lang="en-US" baseline="0" dirty="0" smtClean="0"/>
              <a:t> </a:t>
            </a:r>
            <a:r>
              <a:rPr lang="en-US" baseline="0" dirty="0" err="1" smtClean="0"/>
              <a:t>করবেন</a:t>
            </a:r>
            <a:r>
              <a:rPr lang="en-US" baseline="0" dirty="0" smtClean="0"/>
              <a:t>। </a:t>
            </a:r>
            <a:r>
              <a:rPr lang="en-US" baseline="0" dirty="0" err="1" smtClean="0"/>
              <a:t>ছোট</a:t>
            </a:r>
            <a:r>
              <a:rPr lang="en-US" baseline="0" dirty="0" smtClean="0"/>
              <a:t> </a:t>
            </a:r>
            <a:r>
              <a:rPr lang="en-US" baseline="0" dirty="0" err="1" smtClean="0"/>
              <a:t>ছোট</a:t>
            </a:r>
            <a:r>
              <a:rPr lang="en-US" baseline="0" dirty="0" smtClean="0"/>
              <a:t> </a:t>
            </a:r>
            <a:r>
              <a:rPr lang="en-US" baseline="0" dirty="0" err="1" smtClean="0"/>
              <a:t>প্রশ্ন</a:t>
            </a:r>
            <a:r>
              <a:rPr lang="en-US" baseline="0" dirty="0" smtClean="0"/>
              <a:t> </a:t>
            </a:r>
            <a:r>
              <a:rPr lang="en-US" baseline="0" dirty="0" err="1" smtClean="0"/>
              <a:t>করে</a:t>
            </a:r>
            <a:r>
              <a:rPr lang="en-US" baseline="0" dirty="0" smtClean="0"/>
              <a:t> </a:t>
            </a:r>
            <a:r>
              <a:rPr lang="en-US" baseline="0" dirty="0" err="1" smtClean="0"/>
              <a:t>মূল্যায়ন</a:t>
            </a:r>
            <a:r>
              <a:rPr lang="en-US" baseline="0" dirty="0" smtClean="0"/>
              <a:t> </a:t>
            </a:r>
            <a:r>
              <a:rPr lang="en-US" baseline="0" dirty="0" err="1" smtClean="0"/>
              <a:t>করতে</a:t>
            </a:r>
            <a:r>
              <a:rPr lang="en-US" baseline="0" dirty="0" smtClean="0"/>
              <a:t> </a:t>
            </a:r>
            <a:r>
              <a:rPr lang="en-US" baseline="0" dirty="0" err="1" smtClean="0"/>
              <a:t>পারেন</a:t>
            </a:r>
            <a:r>
              <a:rPr lang="en-US" baseline="0" dirty="0" smtClean="0"/>
              <a:t>। </a:t>
            </a:r>
            <a:endParaRPr lang="en-IN"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18</a:t>
            </a:fld>
            <a:endParaRPr lang="en-US"/>
          </a:p>
        </p:txBody>
      </p:sp>
    </p:spTree>
    <p:extLst>
      <p:ext uri="{BB962C8B-B14F-4D97-AF65-F5344CB8AC3E}">
        <p14:creationId xmlns:p14="http://schemas.microsoft.com/office/powerpoint/2010/main" xmlns="" val="2039821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সঠিক</a:t>
            </a:r>
            <a:r>
              <a:rPr lang="en-US" baseline="0" dirty="0" smtClean="0"/>
              <a:t> </a:t>
            </a:r>
            <a:r>
              <a:rPr lang="en-US" baseline="0" dirty="0" err="1" smtClean="0"/>
              <a:t>উত্তর</a:t>
            </a:r>
            <a:r>
              <a:rPr lang="en-US" baseline="0" dirty="0" smtClean="0"/>
              <a:t> </a:t>
            </a:r>
            <a:r>
              <a:rPr lang="en-US" baseline="0" dirty="0" err="1" smtClean="0"/>
              <a:t>জানার</a:t>
            </a:r>
            <a:r>
              <a:rPr lang="en-US" baseline="0" dirty="0" smtClean="0"/>
              <a:t> </a:t>
            </a:r>
            <a:r>
              <a:rPr lang="en-US" baseline="0" dirty="0" err="1" smtClean="0"/>
              <a:t>জন্য</a:t>
            </a:r>
            <a:r>
              <a:rPr lang="en-US" baseline="0" dirty="0" smtClean="0"/>
              <a:t> </a:t>
            </a:r>
            <a:r>
              <a:rPr lang="en-US" baseline="0" dirty="0" err="1" smtClean="0"/>
              <a:t>প্রশ্ন</a:t>
            </a:r>
            <a:r>
              <a:rPr lang="en-US" baseline="0" dirty="0" smtClean="0"/>
              <a:t> </a:t>
            </a:r>
            <a:r>
              <a:rPr lang="en-US" baseline="0" dirty="0" err="1" smtClean="0"/>
              <a:t>গুলোর</a:t>
            </a:r>
            <a:r>
              <a:rPr lang="en-US" baseline="0" dirty="0" smtClean="0"/>
              <a:t> </a:t>
            </a:r>
            <a:r>
              <a:rPr lang="en-US" baseline="0" dirty="0" err="1" smtClean="0"/>
              <a:t>উপর</a:t>
            </a:r>
            <a:r>
              <a:rPr lang="en-US" baseline="0" dirty="0" smtClean="0"/>
              <a:t> </a:t>
            </a:r>
            <a:r>
              <a:rPr lang="en-US" baseline="0" dirty="0" err="1" smtClean="0"/>
              <a:t>ক্লিক</a:t>
            </a:r>
            <a:r>
              <a:rPr lang="en-US" baseline="0" dirty="0" smtClean="0"/>
              <a:t> </a:t>
            </a:r>
            <a:r>
              <a:rPr lang="en-US" baseline="0" dirty="0" err="1" smtClean="0"/>
              <a:t>করুন</a:t>
            </a:r>
            <a:r>
              <a:rPr lang="en-US" baseline="0" dirty="0" smtClean="0"/>
              <a:t>। </a:t>
            </a:r>
            <a:r>
              <a:rPr lang="bn-BD" dirty="0" smtClean="0"/>
              <a:t> শিক্ষার্থীবৃন্দ</a:t>
            </a:r>
            <a:r>
              <a:rPr lang="bn-BD" baseline="0" dirty="0" smtClean="0"/>
              <a:t> উত্তর দিতে চেষ্টা করবে। শিক্ষক মনিটরিং করবেন। </a:t>
            </a:r>
            <a:r>
              <a:rPr lang="en-US" baseline="0" dirty="0" err="1" smtClean="0"/>
              <a:t>আপনারা</a:t>
            </a:r>
            <a:r>
              <a:rPr lang="en-US" baseline="0" dirty="0" smtClean="0"/>
              <a:t> </a:t>
            </a:r>
            <a:r>
              <a:rPr lang="en-US" baseline="0" dirty="0" err="1" smtClean="0"/>
              <a:t>অন্য</a:t>
            </a:r>
            <a:r>
              <a:rPr lang="en-US" baseline="0" dirty="0" smtClean="0"/>
              <a:t> </a:t>
            </a:r>
            <a:r>
              <a:rPr lang="en-US" baseline="0" dirty="0" err="1" smtClean="0"/>
              <a:t>প্রশ্ন</a:t>
            </a:r>
            <a:r>
              <a:rPr lang="en-US" baseline="0" dirty="0" smtClean="0"/>
              <a:t> </a:t>
            </a:r>
            <a:r>
              <a:rPr lang="en-US" baseline="0" dirty="0" err="1" smtClean="0"/>
              <a:t>করেও</a:t>
            </a:r>
            <a:r>
              <a:rPr lang="en-US" baseline="0" dirty="0" smtClean="0"/>
              <a:t> </a:t>
            </a:r>
            <a:r>
              <a:rPr lang="en-US" baseline="0" dirty="0" err="1" smtClean="0"/>
              <a:t>মূল্যায়ন</a:t>
            </a:r>
            <a:r>
              <a:rPr lang="en-US" baseline="0" dirty="0" smtClean="0"/>
              <a:t> </a:t>
            </a:r>
            <a:r>
              <a:rPr lang="en-US" baseline="0" dirty="0" err="1" smtClean="0"/>
              <a:t>করতে</a:t>
            </a:r>
            <a:r>
              <a:rPr lang="en-US" baseline="0" dirty="0" smtClean="0"/>
              <a:t> </a:t>
            </a:r>
            <a:r>
              <a:rPr lang="en-US" baseline="0" dirty="0" err="1" smtClean="0"/>
              <a:t>পারেন</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19</a:t>
            </a:fld>
            <a:endParaRPr lang="en-US"/>
          </a:p>
        </p:txBody>
      </p:sp>
    </p:spTree>
    <p:extLst>
      <p:ext uri="{BB962C8B-B14F-4D97-AF65-F5344CB8AC3E}">
        <p14:creationId xmlns:p14="http://schemas.microsoft.com/office/powerpoint/2010/main" xmlns="" val="2834015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এই</a:t>
            </a:r>
            <a:r>
              <a:rPr lang="en-US" dirty="0" smtClean="0"/>
              <a:t> </a:t>
            </a:r>
            <a:r>
              <a:rPr lang="en-US" dirty="0" err="1" smtClean="0"/>
              <a:t>স্লাইডটি</a:t>
            </a:r>
            <a:r>
              <a:rPr lang="en-US" dirty="0" smtClean="0"/>
              <a:t> </a:t>
            </a:r>
            <a:r>
              <a:rPr lang="en-US" dirty="0" err="1" smtClean="0"/>
              <a:t>বেশী</a:t>
            </a:r>
            <a:r>
              <a:rPr lang="en-US" baseline="0" dirty="0" smtClean="0"/>
              <a:t> </a:t>
            </a:r>
            <a:r>
              <a:rPr lang="en-US" baseline="0" dirty="0" err="1" smtClean="0"/>
              <a:t>সময়</a:t>
            </a:r>
            <a:r>
              <a:rPr lang="en-US" baseline="0" dirty="0" smtClean="0"/>
              <a:t> </a:t>
            </a:r>
            <a:r>
              <a:rPr lang="en-US" baseline="0" dirty="0" err="1" smtClean="0"/>
              <a:t>দেখানোর</a:t>
            </a:r>
            <a:r>
              <a:rPr lang="en-US" baseline="0" dirty="0" smtClean="0"/>
              <a:t> </a:t>
            </a:r>
            <a:r>
              <a:rPr lang="en-US" baseline="0" dirty="0" err="1" smtClean="0"/>
              <a:t>প্রয়োজন</a:t>
            </a:r>
            <a:r>
              <a:rPr lang="en-US" baseline="0" dirty="0" smtClean="0"/>
              <a:t> </a:t>
            </a:r>
            <a:r>
              <a:rPr lang="en-US" baseline="0" dirty="0" err="1" smtClean="0"/>
              <a:t>নাই</a:t>
            </a:r>
            <a:r>
              <a:rPr lang="en-US" baseline="0" dirty="0" smtClean="0"/>
              <a:t>। </a:t>
            </a:r>
            <a:r>
              <a:rPr lang="en-US" baseline="0" dirty="0" err="1" smtClean="0"/>
              <a:t>হাইড</a:t>
            </a:r>
            <a:r>
              <a:rPr lang="en-US" baseline="0" dirty="0" smtClean="0"/>
              <a:t> </a:t>
            </a:r>
            <a:r>
              <a:rPr lang="en-US" baseline="0" dirty="0" err="1" smtClean="0"/>
              <a:t>করেও</a:t>
            </a:r>
            <a:r>
              <a:rPr lang="en-US" baseline="0" dirty="0" smtClean="0"/>
              <a:t> </a:t>
            </a:r>
            <a:r>
              <a:rPr lang="en-US" baseline="0" dirty="0" err="1" smtClean="0"/>
              <a:t>রাখা</a:t>
            </a:r>
            <a:r>
              <a:rPr lang="en-US" baseline="0" dirty="0" smtClean="0"/>
              <a:t> </a:t>
            </a:r>
            <a:r>
              <a:rPr lang="en-US" baseline="0" dirty="0" err="1" smtClean="0"/>
              <a:t>যায়</a:t>
            </a:r>
            <a:r>
              <a:rPr lang="en-US" baseline="0" dirty="0" smtClean="0"/>
              <a:t>।  </a:t>
            </a:r>
            <a:endParaRPr lang="en-IN"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2</a:t>
            </a:fld>
            <a:endParaRPr lang="en-US"/>
          </a:p>
        </p:txBody>
      </p:sp>
    </p:spTree>
    <p:extLst>
      <p:ext uri="{BB962C8B-B14F-4D97-AF65-F5344CB8AC3E}">
        <p14:creationId xmlns:p14="http://schemas.microsoft.com/office/powerpoint/2010/main" xmlns="" val="1003839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বাড়ির</a:t>
            </a:r>
            <a:r>
              <a:rPr lang="en-US" dirty="0" smtClean="0"/>
              <a:t> </a:t>
            </a:r>
            <a:r>
              <a:rPr lang="en-US" dirty="0" err="1" smtClean="0"/>
              <a:t>কাজ</a:t>
            </a:r>
            <a:r>
              <a:rPr lang="en-US" baseline="0" dirty="0" smtClean="0"/>
              <a:t> </a:t>
            </a:r>
            <a:r>
              <a:rPr lang="en-US" baseline="0" dirty="0" err="1" smtClean="0"/>
              <a:t>সৃজনশীল</a:t>
            </a:r>
            <a:r>
              <a:rPr lang="en-US" baseline="0" dirty="0" smtClean="0"/>
              <a:t> </a:t>
            </a:r>
            <a:r>
              <a:rPr lang="en-US" baseline="0" dirty="0" err="1" smtClean="0"/>
              <a:t>প্রশ্নের</a:t>
            </a:r>
            <a:r>
              <a:rPr lang="en-US" baseline="0" dirty="0" smtClean="0"/>
              <a:t> গ </a:t>
            </a:r>
            <a:r>
              <a:rPr lang="en-US" baseline="0" dirty="0" err="1" smtClean="0"/>
              <a:t>অথবা</a:t>
            </a:r>
            <a:r>
              <a:rPr lang="en-US" baseline="0" dirty="0" smtClean="0"/>
              <a:t> ঘ </a:t>
            </a:r>
            <a:r>
              <a:rPr lang="en-US" baseline="0" dirty="0" err="1" smtClean="0"/>
              <a:t>নং</a:t>
            </a:r>
            <a:r>
              <a:rPr lang="en-US" baseline="0" dirty="0" smtClean="0"/>
              <a:t> </a:t>
            </a:r>
            <a:r>
              <a:rPr lang="en-US" baseline="0" dirty="0" err="1" smtClean="0"/>
              <a:t>প্রশ্ন</a:t>
            </a:r>
            <a:r>
              <a:rPr lang="en-US" baseline="0" dirty="0" smtClean="0"/>
              <a:t> </a:t>
            </a:r>
            <a:r>
              <a:rPr lang="en-US" baseline="0" dirty="0" err="1" smtClean="0"/>
              <a:t>প্রদান</a:t>
            </a:r>
            <a:r>
              <a:rPr lang="en-US" baseline="0" dirty="0" smtClean="0"/>
              <a:t> </a:t>
            </a:r>
            <a:r>
              <a:rPr lang="en-US" baseline="0" dirty="0" err="1" smtClean="0"/>
              <a:t>করবেন</a:t>
            </a:r>
            <a:r>
              <a:rPr lang="en-US" baseline="0" dirty="0" smtClean="0"/>
              <a:t>। </a:t>
            </a:r>
            <a:r>
              <a:rPr lang="en-US" baseline="0" dirty="0" err="1" smtClean="0"/>
              <a:t>সম্ভব</a:t>
            </a:r>
            <a:r>
              <a:rPr lang="en-US" baseline="0" dirty="0" smtClean="0"/>
              <a:t> </a:t>
            </a:r>
            <a:r>
              <a:rPr lang="en-US" baseline="0" dirty="0" err="1" smtClean="0"/>
              <a:t>হলে</a:t>
            </a:r>
            <a:r>
              <a:rPr lang="en-US" baseline="0" dirty="0" smtClean="0"/>
              <a:t> </a:t>
            </a:r>
            <a:r>
              <a:rPr lang="en-US" baseline="0" dirty="0" err="1" smtClean="0"/>
              <a:t>সৃজনশীল</a:t>
            </a:r>
            <a:r>
              <a:rPr lang="en-US" baseline="0" dirty="0" smtClean="0"/>
              <a:t> </a:t>
            </a:r>
            <a:r>
              <a:rPr lang="en-US" baseline="0" dirty="0" err="1" smtClean="0"/>
              <a:t>প্রশ্ন</a:t>
            </a:r>
            <a:r>
              <a:rPr lang="en-US" baseline="0" dirty="0" smtClean="0"/>
              <a:t>  </a:t>
            </a:r>
            <a:r>
              <a:rPr lang="en-US" baseline="0" dirty="0" err="1" smtClean="0"/>
              <a:t>ফটোকপি</a:t>
            </a:r>
            <a:r>
              <a:rPr lang="en-US" baseline="0" dirty="0" smtClean="0"/>
              <a:t> </a:t>
            </a:r>
            <a:r>
              <a:rPr lang="en-US" baseline="0" dirty="0" err="1" smtClean="0"/>
              <a:t>করে</a:t>
            </a:r>
            <a:r>
              <a:rPr lang="en-US" baseline="0" dirty="0" smtClean="0"/>
              <a:t> </a:t>
            </a:r>
            <a:r>
              <a:rPr lang="en-US" baseline="0" dirty="0" err="1" smtClean="0"/>
              <a:t>প্রতি</a:t>
            </a:r>
            <a:r>
              <a:rPr lang="en-US" baseline="0" dirty="0" smtClean="0"/>
              <a:t> </a:t>
            </a:r>
            <a:r>
              <a:rPr lang="en-US" baseline="0" dirty="0" err="1" smtClean="0"/>
              <a:t>শিক্ষার্থীর</a:t>
            </a:r>
            <a:r>
              <a:rPr lang="en-US" baseline="0" dirty="0" smtClean="0"/>
              <a:t> </a:t>
            </a:r>
            <a:r>
              <a:rPr lang="en-US" baseline="0" dirty="0" err="1" smtClean="0"/>
              <a:t>হাতে</a:t>
            </a:r>
            <a:r>
              <a:rPr lang="en-US" baseline="0" dirty="0" smtClean="0"/>
              <a:t> </a:t>
            </a:r>
            <a:r>
              <a:rPr lang="en-US" baseline="0" dirty="0" err="1" smtClean="0"/>
              <a:t>বিনা</a:t>
            </a:r>
            <a:r>
              <a:rPr lang="en-US" baseline="0" dirty="0" smtClean="0"/>
              <a:t> </a:t>
            </a:r>
            <a:r>
              <a:rPr lang="en-US" baseline="0" dirty="0" err="1" smtClean="0"/>
              <a:t>মূল্যে</a:t>
            </a:r>
            <a:r>
              <a:rPr lang="en-US" baseline="0" dirty="0" smtClean="0"/>
              <a:t> </a:t>
            </a:r>
            <a:r>
              <a:rPr lang="en-US" baseline="0" dirty="0" err="1" smtClean="0"/>
              <a:t>প্রদান</a:t>
            </a:r>
            <a:r>
              <a:rPr lang="en-US" baseline="0" dirty="0" smtClean="0"/>
              <a:t> </a:t>
            </a:r>
            <a:r>
              <a:rPr lang="en-US" baseline="0" dirty="0" err="1" smtClean="0"/>
              <a:t>করতে</a:t>
            </a:r>
            <a:r>
              <a:rPr lang="en-US" baseline="0" dirty="0" smtClean="0"/>
              <a:t> </a:t>
            </a:r>
            <a:r>
              <a:rPr lang="en-US" baseline="0" dirty="0" err="1" smtClean="0"/>
              <a:t>পারেন</a:t>
            </a:r>
            <a:r>
              <a:rPr lang="en-US" baseline="0" dirty="0" smtClean="0"/>
              <a:t>। </a:t>
            </a:r>
            <a:r>
              <a:rPr lang="en-US" baseline="0" dirty="0" err="1" smtClean="0"/>
              <a:t>এই</a:t>
            </a:r>
            <a:r>
              <a:rPr lang="en-US" baseline="0" dirty="0" smtClean="0"/>
              <a:t> </a:t>
            </a:r>
            <a:r>
              <a:rPr lang="en-US" baseline="0" dirty="0" err="1" smtClean="0"/>
              <a:t>কাজের</a:t>
            </a:r>
            <a:r>
              <a:rPr lang="en-US" baseline="0" dirty="0" smtClean="0"/>
              <a:t> </a:t>
            </a:r>
            <a:r>
              <a:rPr lang="en-US" baseline="0" dirty="0" err="1" smtClean="0"/>
              <a:t>মূল্যায়ন</a:t>
            </a:r>
            <a:r>
              <a:rPr lang="en-US" baseline="0" dirty="0" smtClean="0"/>
              <a:t> </a:t>
            </a:r>
            <a:r>
              <a:rPr lang="en-US" baseline="0" dirty="0" err="1" smtClean="0"/>
              <a:t>করবেন</a:t>
            </a:r>
            <a:r>
              <a:rPr lang="en-US" baseline="0" dirty="0" smtClean="0"/>
              <a:t>  </a:t>
            </a:r>
            <a:r>
              <a:rPr lang="en-US" baseline="0" dirty="0" err="1" smtClean="0"/>
              <a:t>পরবর্তী</a:t>
            </a:r>
            <a:r>
              <a:rPr lang="en-US" baseline="0" dirty="0" smtClean="0"/>
              <a:t> </a:t>
            </a:r>
            <a:r>
              <a:rPr lang="en-US" baseline="0" dirty="0" err="1" smtClean="0"/>
              <a:t>ক্লাসে</a:t>
            </a:r>
            <a:r>
              <a:rPr lang="en-US" baseline="0" dirty="0" smtClean="0"/>
              <a:t>। </a:t>
            </a:r>
            <a:endParaRPr lang="en-IN"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20</a:t>
            </a:fld>
            <a:endParaRPr lang="en-US"/>
          </a:p>
        </p:txBody>
      </p:sp>
    </p:spTree>
    <p:extLst>
      <p:ext uri="{BB962C8B-B14F-4D97-AF65-F5344CB8AC3E}">
        <p14:creationId xmlns:p14="http://schemas.microsoft.com/office/powerpoint/2010/main" xmlns="" val="2108259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ক্লাসটি</a:t>
            </a:r>
            <a:r>
              <a:rPr lang="bn-BD" baseline="0" dirty="0" smtClean="0"/>
              <a:t> উপস্থাপনের জন্য আপনাকে অনেক ধন্যবাদ। </a:t>
            </a:r>
            <a:r>
              <a:rPr lang="en-US" baseline="0" dirty="0" err="1" smtClean="0"/>
              <a:t>সকলের</a:t>
            </a:r>
            <a:r>
              <a:rPr lang="en-US" baseline="0" dirty="0" smtClean="0"/>
              <a:t> </a:t>
            </a:r>
            <a:r>
              <a:rPr lang="en-US" baseline="0" dirty="0" err="1" smtClean="0"/>
              <a:t>প্রতি</a:t>
            </a:r>
            <a:r>
              <a:rPr lang="en-US" baseline="0" dirty="0" smtClean="0"/>
              <a:t>  </a:t>
            </a:r>
            <a:r>
              <a:rPr lang="en-US" baseline="0" dirty="0" err="1" smtClean="0"/>
              <a:t>শুভকামনা</a:t>
            </a:r>
            <a:r>
              <a:rPr lang="en-US" baseline="0" smtClean="0"/>
              <a:t>। </a:t>
            </a:r>
            <a:endParaRPr lang="en-US" dirty="0"/>
          </a:p>
        </p:txBody>
      </p:sp>
      <p:sp>
        <p:nvSpPr>
          <p:cNvPr id="4" name="Slide Number Placeholder 3"/>
          <p:cNvSpPr>
            <a:spLocks noGrp="1"/>
          </p:cNvSpPr>
          <p:nvPr>
            <p:ph type="sldNum" sz="quarter" idx="10"/>
          </p:nvPr>
        </p:nvSpPr>
        <p:spPr/>
        <p:txBody>
          <a:bodyPr/>
          <a:lstStyle/>
          <a:p>
            <a:fld id="{0BAD317F-9878-49CA-A54E-C0D8D365C885}" type="slidenum">
              <a:rPr lang="en-US" smtClean="0"/>
              <a:pPr/>
              <a:t>21</a:t>
            </a:fld>
            <a:endParaRPr lang="en-US"/>
          </a:p>
        </p:txBody>
      </p:sp>
    </p:spTree>
    <p:extLst>
      <p:ext uri="{BB962C8B-B14F-4D97-AF65-F5344CB8AC3E}">
        <p14:creationId xmlns:p14="http://schemas.microsoft.com/office/powerpoint/2010/main" xmlns="" val="1029509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NikoshBAN" pitchFamily="2" charset="0"/>
                <a:cs typeface="NikoshBAN" pitchFamily="2" charset="0"/>
              </a:rPr>
              <a:t>প্রশ্নঃ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উপরে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ধরনের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মেশিন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দেখতে</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পাচ্ছ?কোন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ফসলের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চাষ</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হয়েছে</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গম</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চাষে</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ব্যবহার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হয়েছে</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শিক্ষার্থীবৃন্দ</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উত্তর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দিবে,মেশিন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ট্রাক্টর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পযুক্তি</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ইত্যাদি</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এইভাবে</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গম</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চাষে</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প্রযুক্তি</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কথাটি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শিক্ষার্থীদের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মধ্য</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থেকে</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বের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করতে</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হবে</a:t>
            </a:r>
            <a:r>
              <a:rPr lang="en-US" baseline="0" dirty="0" smtClean="0">
                <a:latin typeface="NikoshBAN" pitchFamily="2" charset="0"/>
                <a:cs typeface="NikoshBAN" pitchFamily="2" charset="0"/>
              </a:rPr>
              <a:t> ।  </a:t>
            </a:r>
            <a:r>
              <a:rPr lang="bn-BD" dirty="0" smtClean="0">
                <a:latin typeface="NikoshBAN" pitchFamily="2" charset="0"/>
                <a:cs typeface="NikoshBAN" pitchFamily="2" charset="0"/>
              </a:rPr>
              <a:t>মানসিক</a:t>
            </a:r>
            <a:r>
              <a:rPr lang="bn-BD" baseline="0" dirty="0" smtClean="0">
                <a:latin typeface="NikoshBAN" pitchFamily="2" charset="0"/>
                <a:cs typeface="NikoshBAN" pitchFamily="2" charset="0"/>
              </a:rPr>
              <a:t> পরিবেশ সৃষ্টি করতে শিক্ষক মন্ডলী অন্য উপকরণ বা ভিডিও ব্যবহার করতে পারবেন।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3</a:t>
            </a:fld>
            <a:endParaRPr lang="en-US"/>
          </a:p>
        </p:txBody>
      </p:sp>
    </p:spTree>
    <p:extLst>
      <p:ext uri="{BB962C8B-B14F-4D97-AF65-F5344CB8AC3E}">
        <p14:creationId xmlns:p14="http://schemas.microsoft.com/office/powerpoint/2010/main" xmlns="" val="4288748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latin typeface="NikoshBAN" pitchFamily="2" charset="0"/>
                <a:cs typeface="NikoshBAN" pitchFamily="2" charset="0"/>
              </a:rPr>
              <a:t>প্রশ্নঃ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মহিষ</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দ্বারা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হচ্ছে</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প্রশ্নঃ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পাশের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চিত্রে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গম</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ক্ষেতে</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হচ্ছে</a:t>
            </a:r>
            <a:r>
              <a:rPr lang="en-US" baseline="0" dirty="0" smtClean="0">
                <a:latin typeface="NikoshBAN" pitchFamily="2" charset="0"/>
                <a:cs typeface="NikoshBAN" pitchFamily="2" charset="0"/>
              </a:rPr>
              <a:t>? </a:t>
            </a:r>
            <a:r>
              <a:rPr lang="bn-BD" dirty="0" smtClean="0">
                <a:latin typeface="NikoshBAN" pitchFamily="2" charset="0"/>
                <a:cs typeface="NikoshBAN" pitchFamily="2" charset="0"/>
              </a:rPr>
              <a:t>শিক্ষক</a:t>
            </a:r>
            <a:r>
              <a:rPr lang="bn-BD" baseline="0" dirty="0" smtClean="0">
                <a:latin typeface="NikoshBAN" pitchFamily="2" charset="0"/>
                <a:cs typeface="NikoshBAN" pitchFamily="2" charset="0"/>
              </a:rPr>
              <a:t> ছবিগুলো দেখাবেন এবং প্রশ্নকরে শিক্ষার্থীদের মুখ থেকে গম চাষে প্রযুক্তি এই বিষয়টি বের করবেন। তারপর পাঠ ঘোষণা  করবেন।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4</a:t>
            </a:fld>
            <a:endParaRPr lang="en-US"/>
          </a:p>
        </p:txBody>
      </p:sp>
    </p:spTree>
    <p:extLst>
      <p:ext uri="{BB962C8B-B14F-4D97-AF65-F5344CB8AC3E}">
        <p14:creationId xmlns:p14="http://schemas.microsoft.com/office/powerpoint/2010/main" xmlns="" val="132025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পাঠ</a:t>
            </a:r>
            <a:r>
              <a:rPr lang="en-US" baseline="0" dirty="0" smtClean="0"/>
              <a:t> </a:t>
            </a:r>
            <a:r>
              <a:rPr lang="en-US" baseline="0" dirty="0" err="1" smtClean="0"/>
              <a:t>শিরোনাম</a:t>
            </a:r>
            <a:r>
              <a:rPr lang="en-US" baseline="0" dirty="0" smtClean="0"/>
              <a:t> </a:t>
            </a:r>
            <a:r>
              <a:rPr lang="bn-BD" dirty="0" smtClean="0"/>
              <a:t>শিক্ষক</a:t>
            </a:r>
            <a:r>
              <a:rPr lang="bn-BD" baseline="0" dirty="0" smtClean="0"/>
              <a:t> বোর্ডে লিখে দিবেন। </a:t>
            </a:r>
            <a:endParaRPr lang="en-US" dirty="0"/>
          </a:p>
        </p:txBody>
      </p:sp>
      <p:sp>
        <p:nvSpPr>
          <p:cNvPr id="4" name="Slide Number Placeholder 3"/>
          <p:cNvSpPr>
            <a:spLocks noGrp="1"/>
          </p:cNvSpPr>
          <p:nvPr>
            <p:ph type="sldNum" sz="quarter" idx="10"/>
          </p:nvPr>
        </p:nvSpPr>
        <p:spPr/>
        <p:txBody>
          <a:bodyPr/>
          <a:lstStyle/>
          <a:p>
            <a:fld id="{19562F9A-883D-452D-830D-E6ACF8213131}" type="slidenum">
              <a:rPr lang="en-US" smtClean="0"/>
              <a:pPr/>
              <a:t>5</a:t>
            </a:fld>
            <a:endParaRPr lang="en-US"/>
          </a:p>
        </p:txBody>
      </p:sp>
    </p:spTree>
    <p:extLst>
      <p:ext uri="{BB962C8B-B14F-4D97-AF65-F5344CB8AC3E}">
        <p14:creationId xmlns:p14="http://schemas.microsoft.com/office/powerpoint/2010/main" xmlns="" val="3351359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শিখনফল অনুযায়ী পড়াতে চেষ্টা করবেন। বিভিন্ন উপকরণ ব্যবহার করতে পারেন।  </a:t>
            </a:r>
            <a:r>
              <a:rPr lang="en-US" baseline="0" dirty="0" err="1" smtClean="0"/>
              <a:t>এই</a:t>
            </a:r>
            <a:r>
              <a:rPr lang="en-US" baseline="0" dirty="0" smtClean="0"/>
              <a:t> </a:t>
            </a:r>
            <a:r>
              <a:rPr lang="en-US" baseline="0" dirty="0" err="1" smtClean="0"/>
              <a:t>স্লাইডটি</a:t>
            </a:r>
            <a:r>
              <a:rPr lang="en-US" baseline="0" dirty="0" smtClean="0"/>
              <a:t>  </a:t>
            </a:r>
            <a:r>
              <a:rPr lang="en-US" baseline="0" dirty="0" err="1" smtClean="0"/>
              <a:t>হাইড</a:t>
            </a:r>
            <a:r>
              <a:rPr lang="en-US" baseline="0" dirty="0" smtClean="0"/>
              <a:t> </a:t>
            </a:r>
            <a:r>
              <a:rPr lang="en-US" baseline="0" dirty="0" err="1" smtClean="0"/>
              <a:t>করেও</a:t>
            </a:r>
            <a:r>
              <a:rPr lang="en-US" baseline="0" dirty="0" smtClean="0"/>
              <a:t> </a:t>
            </a:r>
            <a:r>
              <a:rPr lang="en-US" baseline="0" dirty="0" err="1" smtClean="0"/>
              <a:t>রাখা</a:t>
            </a:r>
            <a:r>
              <a:rPr lang="en-US" baseline="0" dirty="0" smtClean="0"/>
              <a:t> </a:t>
            </a:r>
            <a:r>
              <a:rPr lang="en-US" baseline="0" dirty="0" err="1" smtClean="0"/>
              <a:t>যায়</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6</a:t>
            </a:fld>
            <a:endParaRPr lang="en-US"/>
          </a:p>
        </p:txBody>
      </p:sp>
    </p:spTree>
    <p:extLst>
      <p:ext uri="{BB962C8B-B14F-4D97-AF65-F5344CB8AC3E}">
        <p14:creationId xmlns:p14="http://schemas.microsoft.com/office/powerpoint/2010/main" xmlns="" val="726453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ভেজা জমিতে ছিটিয়ে</a:t>
            </a:r>
            <a:r>
              <a:rPr lang="bn-BD" baseline="0" dirty="0" smtClean="0"/>
              <a:t> গম বপণ করা যায়। আবার স্বল্প চাষেও গম বপণ করা যায়। সে ক্ষেত্রে গমের সাথে গবর মিশিয়ে শুকিয়ে নিতে হবে। তাহলে পশুপাখি খেতে পারবে না। শিক্ষক শ্রণিতে বুঝিয়ে দিবেন।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7</a:t>
            </a:fld>
            <a:endParaRPr lang="en-US"/>
          </a:p>
        </p:txBody>
      </p:sp>
    </p:spTree>
    <p:extLst>
      <p:ext uri="{BB962C8B-B14F-4D97-AF65-F5344CB8AC3E}">
        <p14:creationId xmlns:p14="http://schemas.microsoft.com/office/powerpoint/2010/main" xmlns="" val="1538989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smtClean="0"/>
              <a:t>শ্রেণিতে</a:t>
            </a:r>
            <a:r>
              <a:rPr lang="bn-BD" baseline="0" smtClean="0"/>
              <a:t> </a:t>
            </a:r>
            <a:r>
              <a:rPr lang="bn-BD" baseline="0" dirty="0" smtClean="0"/>
              <a:t>শিক্ষক নিজের কৌশল প্রয়োগ করবেন। অন্য ছবিও ব্যবহার করতে পারেন।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8</a:t>
            </a:fld>
            <a:endParaRPr lang="en-US"/>
          </a:p>
        </p:txBody>
      </p:sp>
    </p:spTree>
    <p:extLst>
      <p:ext uri="{BB962C8B-B14F-4D97-AF65-F5344CB8AC3E}">
        <p14:creationId xmlns:p14="http://schemas.microsoft.com/office/powerpoint/2010/main" xmlns="" val="1770436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শ্রদ্ধেয়</a:t>
            </a:r>
            <a:r>
              <a:rPr lang="en-US" baseline="0" dirty="0" smtClean="0"/>
              <a:t>  </a:t>
            </a:r>
            <a:r>
              <a:rPr lang="en-US" baseline="0" dirty="0" err="1" smtClean="0"/>
              <a:t>শিক্ষকমণ্ডলী</a:t>
            </a:r>
            <a:r>
              <a:rPr lang="en-US" baseline="0" dirty="0" smtClean="0"/>
              <a:t>, </a:t>
            </a:r>
            <a:r>
              <a:rPr lang="en-US" baseline="0" dirty="0" err="1" smtClean="0"/>
              <a:t>আপনাদের</a:t>
            </a:r>
            <a:r>
              <a:rPr lang="en-US" baseline="0" dirty="0" smtClean="0"/>
              <a:t> </a:t>
            </a:r>
            <a:r>
              <a:rPr lang="en-US" baseline="0" dirty="0" err="1" smtClean="0"/>
              <a:t>সুবিধামত</a:t>
            </a:r>
            <a:r>
              <a:rPr lang="en-US" baseline="0" dirty="0" smtClean="0"/>
              <a:t> </a:t>
            </a:r>
            <a:r>
              <a:rPr lang="en-US" baseline="0" dirty="0" err="1" smtClean="0"/>
              <a:t>সেচের</a:t>
            </a:r>
            <a:r>
              <a:rPr lang="en-US" baseline="0" dirty="0" smtClean="0"/>
              <a:t> </a:t>
            </a:r>
            <a:r>
              <a:rPr lang="en-US" baseline="0" dirty="0" err="1" smtClean="0"/>
              <a:t>ছবি</a:t>
            </a:r>
            <a:r>
              <a:rPr lang="en-US" baseline="0" dirty="0" smtClean="0"/>
              <a:t> </a:t>
            </a:r>
            <a:r>
              <a:rPr lang="en-US" baseline="0" dirty="0" err="1" smtClean="0"/>
              <a:t>দেখাতে</a:t>
            </a:r>
            <a:r>
              <a:rPr lang="en-US" baseline="0" dirty="0" smtClean="0"/>
              <a:t> </a:t>
            </a:r>
            <a:r>
              <a:rPr lang="en-US" baseline="0" dirty="0" err="1" smtClean="0"/>
              <a:t>পারেন</a:t>
            </a:r>
            <a:r>
              <a:rPr lang="en-US" baseline="0" dirty="0" smtClean="0"/>
              <a:t>। </a:t>
            </a:r>
            <a:endParaRPr lang="en-IN"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9</a:t>
            </a:fld>
            <a:endParaRPr lang="en-US"/>
          </a:p>
        </p:txBody>
      </p:sp>
    </p:spTree>
    <p:extLst>
      <p:ext uri="{BB962C8B-B14F-4D97-AF65-F5344CB8AC3E}">
        <p14:creationId xmlns:p14="http://schemas.microsoft.com/office/powerpoint/2010/main" xmlns="" val="171082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E2FF98-31AA-46CB-8D31-932F90F098BA}"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B39FA-9572-4A11-ABE0-A75BC3BAF6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E2FF98-31AA-46CB-8D31-932F90F098BA}"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B39FA-9572-4A11-ABE0-A75BC3BAF6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E2FF98-31AA-46CB-8D31-932F90F098BA}"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B39FA-9572-4A11-ABE0-A75BC3BAF6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E2FF98-31AA-46CB-8D31-932F90F098BA}"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B39FA-9572-4A11-ABE0-A75BC3BAF6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E2FF98-31AA-46CB-8D31-932F90F098BA}"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B39FA-9572-4A11-ABE0-A75BC3BAF6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E2FF98-31AA-46CB-8D31-932F90F098BA}" type="datetimeFigureOut">
              <a:rPr lang="en-US" smtClean="0"/>
              <a:pPr/>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1B39FA-9572-4A11-ABE0-A75BC3BAF6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E2FF98-31AA-46CB-8D31-932F90F098BA}" type="datetimeFigureOut">
              <a:rPr lang="en-US" smtClean="0"/>
              <a:pPr/>
              <a:t>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1B39FA-9572-4A11-ABE0-A75BC3BAF6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E2FF98-31AA-46CB-8D31-932F90F098BA}" type="datetimeFigureOut">
              <a:rPr lang="en-US" smtClean="0"/>
              <a:pPr/>
              <a:t>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1B39FA-9572-4A11-ABE0-A75BC3BAF6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E2FF98-31AA-46CB-8D31-932F90F098BA}" type="datetimeFigureOut">
              <a:rPr lang="en-US" smtClean="0"/>
              <a:pPr/>
              <a:t>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1B39FA-9572-4A11-ABE0-A75BC3BAF6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E2FF98-31AA-46CB-8D31-932F90F098BA}" type="datetimeFigureOut">
              <a:rPr lang="en-US" smtClean="0"/>
              <a:pPr/>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1B39FA-9572-4A11-ABE0-A75BC3BAF6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E2FF98-31AA-46CB-8D31-932F90F098BA}" type="datetimeFigureOut">
              <a:rPr lang="en-US" smtClean="0"/>
              <a:pPr/>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1B39FA-9572-4A11-ABE0-A75BC3BAF6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E2FF98-31AA-46CB-8D31-932F90F098BA}" type="datetimeFigureOut">
              <a:rPr lang="en-US" smtClean="0"/>
              <a:pPr/>
              <a:t>11/3/2019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B39FA-9572-4A11-ABE0-A75BC3BAF6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1066879" y="685800"/>
            <a:ext cx="7112000" cy="5334000"/>
          </a:xfrm>
          <a:prstGeom prst="roundRect">
            <a:avLst>
              <a:gd name="adj" fmla="val 8594"/>
            </a:avLst>
          </a:prstGeom>
          <a:solidFill>
            <a:srgbClr val="FFFFFF">
              <a:shade val="85000"/>
            </a:srgbClr>
          </a:solidFill>
          <a:ln>
            <a:noFill/>
          </a:ln>
          <a:effectLst/>
        </p:spPr>
      </p:pic>
      <p:sp>
        <p:nvSpPr>
          <p:cNvPr id="2" name="TextBox 1"/>
          <p:cNvSpPr txBox="1"/>
          <p:nvPr/>
        </p:nvSpPr>
        <p:spPr>
          <a:xfrm>
            <a:off x="1447800" y="2743200"/>
            <a:ext cx="6324600" cy="1569660"/>
          </a:xfrm>
          <a:prstGeom prst="rect">
            <a:avLst/>
          </a:prstGeom>
          <a:noFill/>
        </p:spPr>
        <p:txBody>
          <a:bodyPr wrap="square" rtlCol="0">
            <a:spAutoFit/>
          </a:bodyPr>
          <a:lstStyle/>
          <a:p>
            <a:pPr algn="ctr"/>
            <a:r>
              <a:rPr lang="bn-BD" sz="9600" dirty="0" smtClean="0">
                <a:ln>
                  <a:solidFill>
                    <a:schemeClr val="bg1">
                      <a:lumMod val="95000"/>
                    </a:schemeClr>
                  </a:solidFill>
                </a:ln>
                <a:solidFill>
                  <a:srgbClr val="000099"/>
                </a:solidFill>
                <a:latin typeface="NikoshBAN" pitchFamily="2" charset="0"/>
                <a:cs typeface="NikoshBAN" pitchFamily="2" charset="0"/>
              </a:rPr>
              <a:t>স্বাগতম </a:t>
            </a:r>
            <a:endParaRPr lang="en-US" sz="9600" dirty="0">
              <a:ln>
                <a:solidFill>
                  <a:schemeClr val="bg1">
                    <a:lumMod val="95000"/>
                  </a:schemeClr>
                </a:solidFill>
              </a:ln>
              <a:solidFill>
                <a:srgbClr val="000099"/>
              </a:solidFill>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12CF4F74-C24C-4DBC-A93A-AB35CB314D07}" type="slidenum">
              <a:rPr lang="en-US" smtClean="0"/>
              <a:pPr/>
              <a:t>1</a:t>
            </a:fld>
            <a:endParaRPr lang="en-US"/>
          </a:p>
        </p:txBody>
      </p:sp>
      <p:pic>
        <p:nvPicPr>
          <p:cNvPr id="8" name="Picture 7" descr="muscles.jpg"/>
          <p:cNvPicPr>
            <a:picLocks noChangeAspect="1"/>
          </p:cNvPicPr>
          <p:nvPr/>
        </p:nvPicPr>
        <p:blipFill>
          <a:blip r:embed="rId4"/>
          <a:stretch>
            <a:fillRect/>
          </a:stretch>
        </p:blipFill>
        <p:spPr>
          <a:xfrm flipH="1">
            <a:off x="4572000" y="0"/>
            <a:ext cx="4572000" cy="6858000"/>
          </a:xfrm>
          <a:prstGeom prst="rect">
            <a:avLst/>
          </a:prstGeom>
        </p:spPr>
      </p:pic>
      <p:pic>
        <p:nvPicPr>
          <p:cNvPr id="7" name="Picture 6" descr="skeletion.jpeg"/>
          <p:cNvPicPr>
            <a:picLocks noChangeAspect="1"/>
          </p:cNvPicPr>
          <p:nvPr/>
        </p:nvPicPr>
        <p:blipFill>
          <a:blip r:embed="rId4"/>
          <a:stretch>
            <a:fillRect/>
          </a:stretch>
        </p:blipFill>
        <p:spPr>
          <a:xfrm>
            <a:off x="0" y="0"/>
            <a:ext cx="4724400" cy="6858000"/>
          </a:xfrm>
          <a:prstGeom prst="rect">
            <a:avLst/>
          </a:prstGeom>
        </p:spPr>
      </p:pic>
    </p:spTree>
    <p:extLst>
      <p:ext uri="{BB962C8B-B14F-4D97-AF65-F5344CB8AC3E}">
        <p14:creationId xmlns:p14="http://schemas.microsoft.com/office/powerpoint/2010/main" xmlns="" val="141127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1000"/>
                                        <p:tgtEl>
                                          <p:spTgt spid="7"/>
                                        </p:tgtEl>
                                        <p:attrNameLst>
                                          <p:attrName>ppt_x</p:attrName>
                                        </p:attrNameLst>
                                      </p:cBhvr>
                                      <p:tavLst>
                                        <p:tav tm="0">
                                          <p:val>
                                            <p:strVal val="ppt_x"/>
                                          </p:val>
                                        </p:tav>
                                        <p:tav tm="100000">
                                          <p:val>
                                            <p:strVal val="0-ppt_w/2"/>
                                          </p:val>
                                        </p:tav>
                                      </p:tavLst>
                                    </p:anim>
                                    <p:anim calcmode="lin" valueType="num">
                                      <p:cBhvr additive="base">
                                        <p:cTn id="7" dur="1000"/>
                                        <p:tgtEl>
                                          <p:spTgt spid="7"/>
                                        </p:tgtEl>
                                        <p:attrNameLst>
                                          <p:attrName>ppt_y</p:attrName>
                                        </p:attrNameLst>
                                      </p:cBhvr>
                                      <p:tavLst>
                                        <p:tav tm="0">
                                          <p:val>
                                            <p:strVal val="ppt_y"/>
                                          </p:val>
                                        </p:tav>
                                        <p:tav tm="100000">
                                          <p:val>
                                            <p:strVal val="ppt_y"/>
                                          </p:val>
                                        </p:tav>
                                      </p:tavLst>
                                    </p:anim>
                                    <p:set>
                                      <p:cBhvr>
                                        <p:cTn id="8" dur="1" fill="hold">
                                          <p:stCondLst>
                                            <p:cond delay="999"/>
                                          </p:stCondLst>
                                        </p:cTn>
                                        <p:tgtEl>
                                          <p:spTgt spid="7"/>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1000"/>
                                        <p:tgtEl>
                                          <p:spTgt spid="8"/>
                                        </p:tgtEl>
                                        <p:attrNameLst>
                                          <p:attrName>ppt_x</p:attrName>
                                        </p:attrNameLst>
                                      </p:cBhvr>
                                      <p:tavLst>
                                        <p:tav tm="0">
                                          <p:val>
                                            <p:strVal val="ppt_x"/>
                                          </p:val>
                                        </p:tav>
                                        <p:tav tm="100000">
                                          <p:val>
                                            <p:strVal val="1+ppt_w/2"/>
                                          </p:val>
                                        </p:tav>
                                      </p:tavLst>
                                    </p:anim>
                                    <p:anim calcmode="lin" valueType="num">
                                      <p:cBhvr additive="base">
                                        <p:cTn id="11" dur="1000"/>
                                        <p:tgtEl>
                                          <p:spTgt spid="8"/>
                                        </p:tgtEl>
                                        <p:attrNameLst>
                                          <p:attrName>ppt_y</p:attrName>
                                        </p:attrNameLst>
                                      </p:cBhvr>
                                      <p:tavLst>
                                        <p:tav tm="0">
                                          <p:val>
                                            <p:strVal val="ppt_y"/>
                                          </p:val>
                                        </p:tav>
                                        <p:tav tm="100000">
                                          <p:val>
                                            <p:strVal val="ppt_y"/>
                                          </p:val>
                                        </p:tav>
                                      </p:tavLst>
                                    </p:anim>
                                    <p:set>
                                      <p:cBhvr>
                                        <p:cTn id="12" dur="1" fill="hold">
                                          <p:stCondLst>
                                            <p:cond delay="999"/>
                                          </p:stCondLst>
                                        </p:cTn>
                                        <p:tgtEl>
                                          <p:spTgt spid="8"/>
                                        </p:tgtEl>
                                        <p:attrNameLst>
                                          <p:attrName>style.visibility</p:attrName>
                                        </p:attrNameLst>
                                      </p:cBhvr>
                                      <p:to>
                                        <p:strVal val="hidden"/>
                                      </p:to>
                                    </p:set>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04800"/>
            <a:ext cx="5715000" cy="1225868"/>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6600" b="1" dirty="0" smtClean="0">
                <a:solidFill>
                  <a:srgbClr val="00B0F0"/>
                </a:solidFill>
                <a:latin typeface="NikoshBAN" pitchFamily="2" charset="0"/>
                <a:cs typeface="NikoshBAN" pitchFamily="2" charset="0"/>
              </a:rPr>
              <a:t>আগাছা দমন </a:t>
            </a:r>
            <a:endParaRPr lang="en-US" sz="6600" b="1" dirty="0">
              <a:solidFill>
                <a:srgbClr val="00B0F0"/>
              </a:solidFill>
              <a:latin typeface="NikoshBAN" pitchFamily="2" charset="0"/>
              <a:cs typeface="NikoshBAN" pitchFamily="2" charset="0"/>
            </a:endParaRPr>
          </a:p>
        </p:txBody>
      </p:sp>
      <p:pic>
        <p:nvPicPr>
          <p:cNvPr id="3" name="Picture 2" descr="IMG00121.jpg"/>
          <p:cNvPicPr>
            <a:picLocks noChangeAspect="1"/>
          </p:cNvPicPr>
          <p:nvPr/>
        </p:nvPicPr>
        <p:blipFill>
          <a:blip r:embed="rId3"/>
          <a:stretch>
            <a:fillRect/>
          </a:stretch>
        </p:blipFill>
        <p:spPr>
          <a:xfrm>
            <a:off x="457200" y="1577884"/>
            <a:ext cx="4037852" cy="3146516"/>
          </a:xfrm>
          <a:prstGeom prst="roundRect">
            <a:avLst/>
          </a:prstGeom>
          <a:ln>
            <a:solidFill>
              <a:srgbClr val="7030A0"/>
            </a:solidFill>
          </a:ln>
        </p:spPr>
      </p:pic>
      <p:pic>
        <p:nvPicPr>
          <p:cNvPr id="9" name="Picture 8" descr="images.jpg"/>
          <p:cNvPicPr>
            <a:picLocks noChangeAspect="1"/>
          </p:cNvPicPr>
          <p:nvPr/>
        </p:nvPicPr>
        <p:blipFill>
          <a:blip r:embed="rId4"/>
          <a:stretch>
            <a:fillRect/>
          </a:stretch>
        </p:blipFill>
        <p:spPr>
          <a:xfrm>
            <a:off x="4642334" y="1600200"/>
            <a:ext cx="4044466" cy="3124200"/>
          </a:xfrm>
          <a:prstGeom prst="roundRect">
            <a:avLst/>
          </a:prstGeom>
          <a:ln>
            <a:solidFill>
              <a:srgbClr val="7030A0"/>
            </a:solidFill>
          </a:ln>
        </p:spPr>
      </p:pic>
      <p:sp>
        <p:nvSpPr>
          <p:cNvPr id="10" name="Slide Number Placeholder 9"/>
          <p:cNvSpPr>
            <a:spLocks noGrp="1"/>
          </p:cNvSpPr>
          <p:nvPr>
            <p:ph type="sldNum" sz="quarter" idx="12"/>
          </p:nvPr>
        </p:nvSpPr>
        <p:spPr/>
        <p:txBody>
          <a:bodyPr/>
          <a:lstStyle/>
          <a:p>
            <a:fld id="{12CF4F74-C24C-4DBC-A93A-AB35CB314D07}" type="slidenum">
              <a:rPr lang="en-US" smtClean="0"/>
              <a:pPr/>
              <a:t>10</a:t>
            </a:fld>
            <a:endParaRPr lang="en-US"/>
          </a:p>
        </p:txBody>
      </p:sp>
      <p:sp>
        <p:nvSpPr>
          <p:cNvPr id="7" name="TextBox 6"/>
          <p:cNvSpPr txBox="1"/>
          <p:nvPr/>
        </p:nvSpPr>
        <p:spPr>
          <a:xfrm>
            <a:off x="685800" y="5029200"/>
            <a:ext cx="8001000" cy="1532334"/>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b="1" dirty="0" smtClean="0">
                <a:solidFill>
                  <a:srgbClr val="C00000"/>
                </a:solidFill>
                <a:latin typeface="NikoshBAN" pitchFamily="2" charset="0"/>
                <a:cs typeface="NikoshBAN" pitchFamily="2" charset="0"/>
              </a:rPr>
              <a:t>বিনা চাষে ও স্বল্প চাষে গমের আবাদ করতে হলে বীজ বপনের ২০ থেকে ২৫ দিনের মধ্যে আগাছা দমন করা প্রয়োজন হয়। </a:t>
            </a:r>
            <a:endParaRPr lang="en-US" sz="2800" b="1" dirty="0">
              <a:solidFill>
                <a:srgbClr val="C00000"/>
              </a:solidFill>
              <a:latin typeface="NikoshBAN" pitchFamily="2" charset="0"/>
              <a:cs typeface="NikoshBAN" pitchFamily="2" charset="0"/>
            </a:endParaRPr>
          </a:p>
        </p:txBody>
      </p:sp>
    </p:spTree>
    <p:extLst>
      <p:ext uri="{BB962C8B-B14F-4D97-AF65-F5344CB8AC3E}">
        <p14:creationId xmlns:p14="http://schemas.microsoft.com/office/powerpoint/2010/main" xmlns="" val="406745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533400"/>
            <a:ext cx="4800600" cy="1225868"/>
          </a:xfrm>
          <a:prstGeom prst="roundRect">
            <a:avLst/>
          </a:prstGeom>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6600" b="1" dirty="0" smtClean="0">
                <a:solidFill>
                  <a:srgbClr val="00B0F0"/>
                </a:solidFill>
                <a:latin typeface="NikoshBAN" pitchFamily="2" charset="0"/>
                <a:cs typeface="NikoshBAN" pitchFamily="2" charset="0"/>
              </a:rPr>
              <a:t>একক কাজ </a:t>
            </a:r>
            <a:endParaRPr lang="en-US" sz="6600" b="1" dirty="0">
              <a:solidFill>
                <a:srgbClr val="00B0F0"/>
              </a:solidFill>
              <a:latin typeface="NikoshBAN" pitchFamily="2" charset="0"/>
              <a:cs typeface="NikoshBAN" pitchFamily="2" charset="0"/>
            </a:endParaRPr>
          </a:p>
        </p:txBody>
      </p:sp>
      <p:sp>
        <p:nvSpPr>
          <p:cNvPr id="8" name="Slide Number Placeholder 7"/>
          <p:cNvSpPr>
            <a:spLocks noGrp="1"/>
          </p:cNvSpPr>
          <p:nvPr>
            <p:ph type="sldNum" sz="quarter" idx="12"/>
          </p:nvPr>
        </p:nvSpPr>
        <p:spPr/>
        <p:txBody>
          <a:bodyPr/>
          <a:lstStyle/>
          <a:p>
            <a:fld id="{12CF4F74-C24C-4DBC-A93A-AB35CB314D07}" type="slidenum">
              <a:rPr lang="en-US" smtClean="0"/>
              <a:pPr/>
              <a:t>11</a:t>
            </a:fld>
            <a:endParaRPr lang="en-US"/>
          </a:p>
        </p:txBody>
      </p:sp>
      <p:sp>
        <p:nvSpPr>
          <p:cNvPr id="9" name="TextBox 8"/>
          <p:cNvSpPr txBox="1"/>
          <p:nvPr/>
        </p:nvSpPr>
        <p:spPr>
          <a:xfrm>
            <a:off x="914400" y="5380911"/>
            <a:ext cx="7239000" cy="1259919"/>
          </a:xfrm>
          <a:prstGeom prst="roundRect">
            <a:avLst/>
          </a:prstGeom>
          <a:scene3d>
            <a:camera prst="orthographicFront"/>
            <a:lightRig rig="threePt" dir="t"/>
          </a:scene3d>
          <a:sp3d>
            <a:bevelT prst="relaxedInset"/>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3600" dirty="0">
                <a:latin typeface="NikoshBAN" pitchFamily="2" charset="0"/>
                <a:cs typeface="NikoshBAN" pitchFamily="2" charset="0"/>
              </a:rPr>
              <a:t> </a:t>
            </a:r>
            <a:r>
              <a:rPr lang="bn-BD" sz="3200" b="1" dirty="0" smtClean="0">
                <a:solidFill>
                  <a:srgbClr val="00B050"/>
                </a:solidFill>
                <a:latin typeface="NikoshBAN" pitchFamily="2" charset="0"/>
                <a:cs typeface="NikoshBAN" pitchFamily="2" charset="0"/>
              </a:rPr>
              <a:t>গম চাষে রোগ ও পোকা দমনের উপায়গুলো লেখ। </a:t>
            </a:r>
            <a:endParaRPr lang="en-US" sz="3600" b="1" dirty="0">
              <a:solidFill>
                <a:srgbClr val="00B050"/>
              </a:solidFill>
              <a:latin typeface="NikoshBAN" pitchFamily="2" charset="0"/>
              <a:cs typeface="NikoshBAN" pitchFamily="2" charset="0"/>
            </a:endParaRPr>
          </a:p>
        </p:txBody>
      </p:sp>
      <p:pic>
        <p:nvPicPr>
          <p:cNvPr id="10" name="Picture 9" descr="armyworm_larvae_feeding.jpg"/>
          <p:cNvPicPr>
            <a:picLocks noChangeAspect="1"/>
          </p:cNvPicPr>
          <p:nvPr/>
        </p:nvPicPr>
        <p:blipFill>
          <a:blip r:embed="rId3"/>
          <a:stretch>
            <a:fillRect/>
          </a:stretch>
        </p:blipFill>
        <p:spPr>
          <a:xfrm>
            <a:off x="4648200" y="1905000"/>
            <a:ext cx="3962400" cy="3124200"/>
          </a:xfrm>
          <a:prstGeom prst="rect">
            <a:avLst/>
          </a:prstGeom>
          <a:ln w="57150">
            <a:solidFill>
              <a:schemeClr val="tx1">
                <a:lumMod val="95000"/>
                <a:lumOff val="5000"/>
              </a:schemeClr>
            </a:solidFill>
          </a:ln>
        </p:spPr>
      </p:pic>
      <p:pic>
        <p:nvPicPr>
          <p:cNvPr id="11" name="Picture 10" descr="morica rog.jpg"/>
          <p:cNvPicPr>
            <a:picLocks noChangeAspect="1"/>
          </p:cNvPicPr>
          <p:nvPr/>
        </p:nvPicPr>
        <p:blipFill>
          <a:blip r:embed="rId4"/>
          <a:stretch>
            <a:fillRect/>
          </a:stretch>
        </p:blipFill>
        <p:spPr>
          <a:xfrm>
            <a:off x="533400" y="1905000"/>
            <a:ext cx="3962400" cy="3124200"/>
          </a:xfrm>
          <a:prstGeom prst="rect">
            <a:avLst/>
          </a:prstGeom>
          <a:ln w="57150">
            <a:solidFill>
              <a:schemeClr val="tx1">
                <a:lumMod val="95000"/>
                <a:lumOff val="5000"/>
              </a:schemeClr>
            </a:solidFill>
          </a:ln>
        </p:spPr>
      </p:pic>
    </p:spTree>
    <p:extLst>
      <p:ext uri="{BB962C8B-B14F-4D97-AF65-F5344CB8AC3E}">
        <p14:creationId xmlns:p14="http://schemas.microsoft.com/office/powerpoint/2010/main" xmlns="" val="316418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0.70"/>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lga jhul rog.jpg"/>
          <p:cNvPicPr>
            <a:picLocks noChangeAspect="1"/>
          </p:cNvPicPr>
          <p:nvPr/>
        </p:nvPicPr>
        <p:blipFill>
          <a:blip r:embed="rId3"/>
          <a:stretch>
            <a:fillRect/>
          </a:stretch>
        </p:blipFill>
        <p:spPr>
          <a:xfrm>
            <a:off x="1219200" y="1638655"/>
            <a:ext cx="6858000" cy="4381145"/>
          </a:xfrm>
          <a:prstGeom prst="roundRect">
            <a:avLst/>
          </a:prstGeom>
          <a:ln>
            <a:solidFill>
              <a:srgbClr val="7030A0"/>
            </a:solidFill>
          </a:ln>
        </p:spPr>
      </p:pic>
      <p:sp>
        <p:nvSpPr>
          <p:cNvPr id="4" name="TextBox 3"/>
          <p:cNvSpPr txBox="1"/>
          <p:nvPr/>
        </p:nvSpPr>
        <p:spPr>
          <a:xfrm>
            <a:off x="1447800" y="381000"/>
            <a:ext cx="6553200" cy="1123712"/>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6000" b="1" dirty="0" smtClean="0">
                <a:latin typeface="NikoshBAN" pitchFamily="2" charset="0"/>
                <a:cs typeface="NikoshBAN" pitchFamily="2" charset="0"/>
              </a:rPr>
              <a:t>আলগা ঝুল রোগ</a:t>
            </a:r>
            <a:endParaRPr lang="en-US" sz="60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900" decel="100000" fill="hold"/>
                                        <p:tgtEl>
                                          <p:spTgt spid="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rica rog.jpg"/>
          <p:cNvPicPr>
            <a:picLocks noChangeAspect="1"/>
          </p:cNvPicPr>
          <p:nvPr/>
        </p:nvPicPr>
        <p:blipFill>
          <a:blip r:embed="rId3"/>
          <a:stretch>
            <a:fillRect/>
          </a:stretch>
        </p:blipFill>
        <p:spPr>
          <a:xfrm>
            <a:off x="457200" y="1981201"/>
            <a:ext cx="3962400" cy="3428998"/>
          </a:xfrm>
          <a:prstGeom prst="roundRect">
            <a:avLst>
              <a:gd name="adj" fmla="val 9487"/>
            </a:avLst>
          </a:prstGeom>
          <a:ln>
            <a:solidFill>
              <a:srgbClr val="7030A0"/>
            </a:solidFill>
          </a:ln>
        </p:spPr>
      </p:pic>
      <p:pic>
        <p:nvPicPr>
          <p:cNvPr id="3" name="Picture 2" descr="eee.jpg"/>
          <p:cNvPicPr>
            <a:picLocks noChangeAspect="1"/>
          </p:cNvPicPr>
          <p:nvPr/>
        </p:nvPicPr>
        <p:blipFill>
          <a:blip r:embed="rId4"/>
          <a:stretch>
            <a:fillRect/>
          </a:stretch>
        </p:blipFill>
        <p:spPr>
          <a:xfrm>
            <a:off x="4648200" y="1981200"/>
            <a:ext cx="3962400" cy="3428998"/>
          </a:xfrm>
          <a:prstGeom prst="roundRect">
            <a:avLst>
              <a:gd name="adj" fmla="val 8462"/>
            </a:avLst>
          </a:prstGeom>
          <a:ln>
            <a:solidFill>
              <a:srgbClr val="7030A0"/>
            </a:solidFill>
          </a:ln>
        </p:spPr>
      </p:pic>
      <p:sp>
        <p:nvSpPr>
          <p:cNvPr id="4" name="TextBox 3"/>
          <p:cNvSpPr txBox="1"/>
          <p:nvPr/>
        </p:nvSpPr>
        <p:spPr>
          <a:xfrm>
            <a:off x="838200" y="685800"/>
            <a:ext cx="7315200" cy="1021556"/>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5400" b="1" dirty="0" smtClean="0">
                <a:solidFill>
                  <a:schemeClr val="tx2">
                    <a:lumMod val="60000"/>
                    <a:lumOff val="40000"/>
                  </a:schemeClr>
                </a:solidFill>
                <a:latin typeface="NikoshBAN" pitchFamily="2" charset="0"/>
                <a:cs typeface="NikoshBAN" pitchFamily="2" charset="0"/>
              </a:rPr>
              <a:t>পাতার মরিচা রোগ </a:t>
            </a:r>
            <a:endParaRPr lang="en-US" sz="5400" b="1" dirty="0">
              <a:solidFill>
                <a:schemeClr val="tx2">
                  <a:lumMod val="60000"/>
                  <a:lumOff val="40000"/>
                </a:schemeClr>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myworm_larvae_feeding.jpg"/>
          <p:cNvPicPr>
            <a:picLocks noChangeAspect="1"/>
          </p:cNvPicPr>
          <p:nvPr/>
        </p:nvPicPr>
        <p:blipFill>
          <a:blip r:embed="rId3"/>
          <a:stretch>
            <a:fillRect/>
          </a:stretch>
        </p:blipFill>
        <p:spPr>
          <a:xfrm>
            <a:off x="4724400" y="2133600"/>
            <a:ext cx="3733800" cy="3048000"/>
          </a:xfrm>
          <a:prstGeom prst="rect">
            <a:avLst/>
          </a:prstGeom>
          <a:ln w="57150">
            <a:solidFill>
              <a:schemeClr val="tx1">
                <a:lumMod val="95000"/>
                <a:lumOff val="5000"/>
              </a:schemeClr>
            </a:solidFill>
          </a:ln>
        </p:spPr>
      </p:pic>
      <p:pic>
        <p:nvPicPr>
          <p:cNvPr id="3" name="Picture 2" descr="g806-1.jpg"/>
          <p:cNvPicPr>
            <a:picLocks noChangeAspect="1"/>
          </p:cNvPicPr>
          <p:nvPr/>
        </p:nvPicPr>
        <p:blipFill>
          <a:blip r:embed="rId4"/>
          <a:stretch>
            <a:fillRect/>
          </a:stretch>
        </p:blipFill>
        <p:spPr>
          <a:xfrm>
            <a:off x="685800" y="2133600"/>
            <a:ext cx="3754783" cy="3048000"/>
          </a:xfrm>
          <a:prstGeom prst="rect">
            <a:avLst/>
          </a:prstGeom>
          <a:ln w="57150">
            <a:solidFill>
              <a:schemeClr val="tx1">
                <a:lumMod val="95000"/>
                <a:lumOff val="5000"/>
              </a:schemeClr>
            </a:solidFill>
          </a:ln>
        </p:spPr>
      </p:pic>
      <p:sp>
        <p:nvSpPr>
          <p:cNvPr id="4" name="TextBox 3"/>
          <p:cNvSpPr txBox="1"/>
          <p:nvPr/>
        </p:nvSpPr>
        <p:spPr>
          <a:xfrm>
            <a:off x="228600" y="602159"/>
            <a:ext cx="8534400" cy="919401"/>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4800" b="1" dirty="0" smtClean="0">
                <a:solidFill>
                  <a:srgbClr val="00B050"/>
                </a:solidFill>
                <a:latin typeface="NikoshBAN" pitchFamily="2" charset="0"/>
                <a:cs typeface="NikoshBAN" pitchFamily="2" charset="0"/>
              </a:rPr>
              <a:t>পাতায় পোকামাকড়ের আক্রমণ </a:t>
            </a:r>
            <a:endParaRPr lang="en-US" sz="4800" b="1" dirty="0">
              <a:solidFill>
                <a:srgbClr val="00B05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900" decel="100000" fill="hold"/>
                                        <p:tgtEl>
                                          <p:spTgt spid="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xp (4).jpg"/>
          <p:cNvPicPr>
            <a:picLocks noChangeAspect="1"/>
          </p:cNvPicPr>
          <p:nvPr/>
        </p:nvPicPr>
        <p:blipFill>
          <a:blip r:embed="rId3" cstate="print"/>
          <a:stretch>
            <a:fillRect/>
          </a:stretch>
        </p:blipFill>
        <p:spPr>
          <a:xfrm>
            <a:off x="381000" y="1676400"/>
            <a:ext cx="3979626" cy="2756452"/>
          </a:xfrm>
          <a:prstGeom prst="roundRect">
            <a:avLst/>
          </a:prstGeom>
          <a:ln>
            <a:solidFill>
              <a:srgbClr val="7030A0"/>
            </a:solidFill>
          </a:ln>
        </p:spPr>
      </p:pic>
      <p:pic>
        <p:nvPicPr>
          <p:cNvPr id="3" name="Picture 2" descr="Harvest-mouse-Micromys-minutusHarvest-mouse-in-a-wheat-field0008383.jpg"/>
          <p:cNvPicPr>
            <a:picLocks noChangeAspect="1"/>
          </p:cNvPicPr>
          <p:nvPr/>
        </p:nvPicPr>
        <p:blipFill>
          <a:blip r:embed="rId4"/>
          <a:stretch>
            <a:fillRect/>
          </a:stretch>
        </p:blipFill>
        <p:spPr>
          <a:xfrm>
            <a:off x="4724400" y="1676400"/>
            <a:ext cx="3962400" cy="2756452"/>
          </a:xfrm>
          <a:prstGeom prst="roundRect">
            <a:avLst/>
          </a:prstGeom>
          <a:ln>
            <a:solidFill>
              <a:srgbClr val="7030A0"/>
            </a:solidFill>
          </a:ln>
        </p:spPr>
      </p:pic>
      <p:pic>
        <p:nvPicPr>
          <p:cNvPr id="6" name="Picture 5" descr="b636.jpg"/>
          <p:cNvPicPr>
            <a:picLocks noChangeAspect="1"/>
          </p:cNvPicPr>
          <p:nvPr/>
        </p:nvPicPr>
        <p:blipFill>
          <a:blip r:embed="rId5"/>
          <a:srcRect t="37779" b="37777"/>
          <a:stretch>
            <a:fillRect/>
          </a:stretch>
        </p:blipFill>
        <p:spPr>
          <a:xfrm>
            <a:off x="381000" y="4648200"/>
            <a:ext cx="8305800" cy="1676400"/>
          </a:xfrm>
          <a:prstGeom prst="roundRect">
            <a:avLst/>
          </a:prstGeom>
          <a:ln>
            <a:solidFill>
              <a:srgbClr val="7030A0"/>
            </a:solidFill>
          </a:ln>
        </p:spPr>
      </p:pic>
      <p:sp>
        <p:nvSpPr>
          <p:cNvPr id="7" name="TextBox 6"/>
          <p:cNvSpPr txBox="1"/>
          <p:nvPr/>
        </p:nvSpPr>
        <p:spPr>
          <a:xfrm>
            <a:off x="1447800" y="381000"/>
            <a:ext cx="6248400"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800" b="1" dirty="0" smtClean="0">
                <a:latin typeface="NikoshBAN" pitchFamily="2" charset="0"/>
                <a:cs typeface="NikoshBAN" pitchFamily="2" charset="0"/>
              </a:rPr>
              <a:t>ইঁদুর  গমের প্রধান শত্রু </a:t>
            </a:r>
            <a:endParaRPr lang="en-US" sz="48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1000"/>
                                        <p:tgtEl>
                                          <p:spTgt spid="2"/>
                                        </p:tgtEl>
                                      </p:cBhvr>
                                    </p:animEffect>
                                  </p:childTnLst>
                                </p:cTn>
                              </p:par>
                              <p:par>
                                <p:cTn id="8" presetID="21"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8)">
                                      <p:cBhvr>
                                        <p:cTn id="10" dur="1000"/>
                                        <p:tgtEl>
                                          <p:spTgt spid="3"/>
                                        </p:tgtEl>
                                      </p:cBhvr>
                                    </p:animEffect>
                                  </p:childTnLst>
                                </p:cTn>
                              </p:par>
                              <p:par>
                                <p:cTn id="11" presetID="21"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8)">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81000"/>
            <a:ext cx="4897211" cy="1021556"/>
          </a:xfrm>
          <a:prstGeom prst="roundRect">
            <a:avLst/>
          </a:prstGeom>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5400" b="1" dirty="0" smtClean="0">
                <a:solidFill>
                  <a:srgbClr val="00B050"/>
                </a:solidFill>
                <a:latin typeface="NikoshBAN" pitchFamily="2" charset="0"/>
                <a:cs typeface="NikoshBAN" pitchFamily="2" charset="0"/>
              </a:rPr>
              <a:t>দলগত কাজ </a:t>
            </a:r>
            <a:endParaRPr lang="en-US" sz="5400" b="1" dirty="0">
              <a:solidFill>
                <a:srgbClr val="00B050"/>
              </a:solidFill>
              <a:latin typeface="NikoshBAN" pitchFamily="2" charset="0"/>
              <a:cs typeface="NikoshBAN" pitchFamily="2" charset="0"/>
            </a:endParaRPr>
          </a:p>
        </p:txBody>
      </p:sp>
      <p:sp>
        <p:nvSpPr>
          <p:cNvPr id="5" name="TextBox 4"/>
          <p:cNvSpPr txBox="1"/>
          <p:nvPr/>
        </p:nvSpPr>
        <p:spPr>
          <a:xfrm>
            <a:off x="381000" y="4876800"/>
            <a:ext cx="8382000" cy="1532334"/>
          </a:xfrm>
          <a:prstGeom prst="roundRect">
            <a:avLst/>
          </a:prstGeom>
          <a:scene3d>
            <a:camera prst="orthographicFront"/>
            <a:lightRig rig="threePt" dir="t"/>
          </a:scene3d>
          <a:sp3d>
            <a:bevelT prst="relaxedInset"/>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2800" dirty="0">
                <a:latin typeface="NikoshBAN" pitchFamily="2" charset="0"/>
                <a:cs typeface="NikoshBAN" pitchFamily="2" charset="0"/>
              </a:rPr>
              <a:t> </a:t>
            </a:r>
            <a:r>
              <a:rPr lang="bn-BD" sz="2800" b="1" dirty="0" smtClean="0">
                <a:solidFill>
                  <a:schemeClr val="tx2">
                    <a:lumMod val="60000"/>
                    <a:lumOff val="40000"/>
                  </a:schemeClr>
                </a:solidFill>
                <a:latin typeface="NikoshBAN" pitchFamily="2" charset="0"/>
                <a:cs typeface="NikoshBAN" pitchFamily="2" charset="0"/>
              </a:rPr>
              <a:t>শিক্ষার্থীরা দুটি দলে ভাগ হয়ে এক দল বিনা চাষে গম আবাদ এবং অপর দল স্বল্প চাষে গমের আবাদ পদ্ধতি নিয়ে আলোচনা করে শ্রেণিতে উপস্থাপন কর। </a:t>
            </a:r>
            <a:endParaRPr lang="en-US" sz="2800" b="1" dirty="0">
              <a:solidFill>
                <a:schemeClr val="tx2">
                  <a:lumMod val="60000"/>
                  <a:lumOff val="40000"/>
                </a:schemeClr>
              </a:solidFill>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12CF4F74-C24C-4DBC-A93A-AB35CB314D07}" type="slidenum">
              <a:rPr lang="en-US" smtClean="0"/>
              <a:pPr/>
              <a:t>16</a:t>
            </a:fld>
            <a:endParaRPr lang="en-US"/>
          </a:p>
        </p:txBody>
      </p:sp>
      <p:pic>
        <p:nvPicPr>
          <p:cNvPr id="7" name="Picture 6" descr="DSC07688.jpg"/>
          <p:cNvPicPr>
            <a:picLocks noChangeAspect="1"/>
          </p:cNvPicPr>
          <p:nvPr/>
        </p:nvPicPr>
        <p:blipFill>
          <a:blip r:embed="rId3" cstate="print"/>
          <a:stretch>
            <a:fillRect/>
          </a:stretch>
        </p:blipFill>
        <p:spPr>
          <a:xfrm>
            <a:off x="381000" y="1676400"/>
            <a:ext cx="4114800" cy="2895600"/>
          </a:xfrm>
          <a:prstGeom prst="roundRect">
            <a:avLst/>
          </a:prstGeom>
          <a:ln>
            <a:solidFill>
              <a:srgbClr val="7030A0"/>
            </a:solidFill>
          </a:ln>
        </p:spPr>
      </p:pic>
      <p:pic>
        <p:nvPicPr>
          <p:cNvPr id="8" name="Picture 7" descr="img_9695.jpg"/>
          <p:cNvPicPr>
            <a:picLocks noChangeAspect="1"/>
          </p:cNvPicPr>
          <p:nvPr/>
        </p:nvPicPr>
        <p:blipFill>
          <a:blip r:embed="rId4" cstate="print"/>
          <a:stretch>
            <a:fillRect/>
          </a:stretch>
        </p:blipFill>
        <p:spPr>
          <a:xfrm>
            <a:off x="4648200" y="1676400"/>
            <a:ext cx="4114800" cy="2922724"/>
          </a:xfrm>
          <a:prstGeom prst="roundRect">
            <a:avLst/>
          </a:prstGeom>
          <a:ln>
            <a:solidFill>
              <a:srgbClr val="7030A0"/>
            </a:solidFill>
          </a:ln>
        </p:spPr>
      </p:pic>
    </p:spTree>
    <p:extLst>
      <p:ext uri="{BB962C8B-B14F-4D97-AF65-F5344CB8AC3E}">
        <p14:creationId xmlns:p14="http://schemas.microsoft.com/office/powerpoint/2010/main" xmlns="" val="164535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900" decel="100000" fill="hold"/>
                                        <p:tgtEl>
                                          <p:spTgt spid="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23" presetID="55"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0.7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tter-rat-trap.jpg"/>
          <p:cNvPicPr>
            <a:picLocks noChangeAspect="1"/>
          </p:cNvPicPr>
          <p:nvPr/>
        </p:nvPicPr>
        <p:blipFill>
          <a:blip r:embed="rId3"/>
          <a:stretch>
            <a:fillRect/>
          </a:stretch>
        </p:blipFill>
        <p:spPr>
          <a:xfrm>
            <a:off x="304800" y="1752600"/>
            <a:ext cx="4038600" cy="3429000"/>
          </a:xfrm>
          <a:prstGeom prst="rect">
            <a:avLst/>
          </a:prstGeom>
        </p:spPr>
      </p:pic>
      <p:pic>
        <p:nvPicPr>
          <p:cNvPr id="5" name="Picture 4" descr="0000552_rat-trap-live-capture-cage-trap.jpeg"/>
          <p:cNvPicPr>
            <a:picLocks noChangeAspect="1"/>
          </p:cNvPicPr>
          <p:nvPr/>
        </p:nvPicPr>
        <p:blipFill>
          <a:blip r:embed="rId4"/>
          <a:stretch>
            <a:fillRect/>
          </a:stretch>
        </p:blipFill>
        <p:spPr>
          <a:xfrm>
            <a:off x="4648200" y="1752600"/>
            <a:ext cx="4064000" cy="3429000"/>
          </a:xfrm>
          <a:prstGeom prst="rect">
            <a:avLst/>
          </a:prstGeom>
        </p:spPr>
      </p:pic>
      <p:sp>
        <p:nvSpPr>
          <p:cNvPr id="6" name="TextBox 5"/>
          <p:cNvSpPr txBox="1"/>
          <p:nvPr/>
        </p:nvSpPr>
        <p:spPr>
          <a:xfrm>
            <a:off x="1219200" y="457200"/>
            <a:ext cx="6934200" cy="1328023"/>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b="1" dirty="0" smtClean="0">
                <a:solidFill>
                  <a:schemeClr val="accent6">
                    <a:lumMod val="75000"/>
                  </a:schemeClr>
                </a:solidFill>
                <a:latin typeface="NikoshBAN" pitchFamily="2" charset="0"/>
                <a:cs typeface="NikoshBAN" pitchFamily="2" charset="0"/>
              </a:rPr>
              <a:t>ইঁদুর মারার জন্য ঔষধ বা বিড়াল ব্যবহার করা যায় </a:t>
            </a:r>
            <a:endParaRPr lang="en-US" sz="3600" b="1" dirty="0">
              <a:solidFill>
                <a:schemeClr val="accent6">
                  <a:lumMod val="75000"/>
                </a:schemeClr>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par>
                                <p:cTn id="8" presetID="21"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4)">
                                      <p:cBhvr>
                                        <p:cTn id="10" dur="2000"/>
                                        <p:tgtEl>
                                          <p:spTgt spid="5"/>
                                        </p:tgtEl>
                                      </p:cBhvr>
                                    </p:animEffect>
                                  </p:childTnLst>
                                </p:cTn>
                              </p:par>
                            </p:childTnLst>
                          </p:cTn>
                        </p:par>
                        <p:par>
                          <p:cTn id="11" fill="hold">
                            <p:stCondLst>
                              <p:cond delay="2000"/>
                            </p:stCondLst>
                            <p:childTnLst>
                              <p:par>
                                <p:cTn id="12" presetID="1" presetClass="path" presetSubtype="0" accel="50000" decel="50000" fill="hold" nodeType="afterEffect">
                                  <p:stCondLst>
                                    <p:cond delay="0"/>
                                  </p:stCondLst>
                                  <p:childTnLst>
                                    <p:animMotion origin="layout" path="M 0 0  C 0.069 0  0.125 0.07467  0.125 0.16667  C 0.125 0.25867  0.069 0.33333  0 0.33333  C -0.069 0.33333  -0.125 0.25867  -0.125 0.16667  C -0.125 0.07467  -0.069 0  0 0  Z" pathEditMode="relative" ptsTypes="">
                                      <p:cBhvr>
                                        <p:cTn id="13" dur="2000" fill="hold"/>
                                        <p:tgtEl>
                                          <p:spTgt spid="6">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228600"/>
            <a:ext cx="3048000" cy="102155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5400" b="1" dirty="0" smtClean="0">
                <a:solidFill>
                  <a:schemeClr val="accent4">
                    <a:lumMod val="50000"/>
                  </a:schemeClr>
                </a:solidFill>
                <a:latin typeface="NikoshBAN" pitchFamily="2" charset="0"/>
                <a:cs typeface="NikoshBAN" pitchFamily="2" charset="0"/>
              </a:rPr>
              <a:t>মূল্যায়ন</a:t>
            </a:r>
            <a:r>
              <a:rPr lang="bn-BD"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10" name="TextBox 9"/>
          <p:cNvSpPr txBox="1"/>
          <p:nvPr/>
        </p:nvSpPr>
        <p:spPr>
          <a:xfrm>
            <a:off x="990600" y="15240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latin typeface="NikoshBAN" pitchFamily="2" charset="0"/>
                <a:cs typeface="NikoshBAN" pitchFamily="2" charset="0"/>
              </a:rPr>
              <a:t>1. </a:t>
            </a:r>
            <a:r>
              <a:rPr lang="bn-BD" sz="2400" dirty="0" smtClean="0">
                <a:latin typeface="NikoshBAN" pitchFamily="2" charset="0"/>
                <a:cs typeface="NikoshBAN" pitchFamily="2" charset="0"/>
              </a:rPr>
              <a:t>গমবীজ বপণের  কতদিনের মধ্যে আগাছা দমন করা প্রয়োজন ? </a:t>
            </a:r>
            <a:endParaRPr lang="en-US" sz="2400" dirty="0">
              <a:latin typeface="NikoshBAN" pitchFamily="2" charset="0"/>
              <a:cs typeface="NikoshBAN" pitchFamily="2" charset="0"/>
            </a:endParaRPr>
          </a:p>
        </p:txBody>
      </p:sp>
      <p:sp>
        <p:nvSpPr>
          <p:cNvPr id="11" name="Rectangle 10"/>
          <p:cNvSpPr/>
          <p:nvPr/>
        </p:nvSpPr>
        <p:spPr>
          <a:xfrm>
            <a:off x="990600" y="2133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১৭-২০ দিন </a:t>
            </a:r>
            <a:endParaRPr lang="en-US" sz="2400" dirty="0">
              <a:latin typeface="NikoshBAN" pitchFamily="2" charset="0"/>
              <a:cs typeface="NikoshBAN" pitchFamily="2" charset="0"/>
            </a:endParaRPr>
          </a:p>
        </p:txBody>
      </p:sp>
      <p:sp>
        <p:nvSpPr>
          <p:cNvPr id="13" name="Rectangle 12"/>
          <p:cNvSpPr/>
          <p:nvPr/>
        </p:nvSpPr>
        <p:spPr>
          <a:xfrm>
            <a:off x="990600" y="26670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১৮-২০ দিন </a:t>
            </a:r>
            <a:endParaRPr lang="en-US" sz="2400" dirty="0">
              <a:latin typeface="NikoshBAN" pitchFamily="2" charset="0"/>
              <a:cs typeface="NikoshBAN" pitchFamily="2" charset="0"/>
            </a:endParaRPr>
          </a:p>
        </p:txBody>
      </p:sp>
      <p:sp>
        <p:nvSpPr>
          <p:cNvPr id="14" name="Rectangle 13"/>
          <p:cNvSpPr/>
          <p:nvPr/>
        </p:nvSpPr>
        <p:spPr>
          <a:xfrm>
            <a:off x="4800600" y="26670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 ৩০-৩৫ দিন </a:t>
            </a:r>
            <a:endParaRPr lang="en-US" sz="2400" dirty="0">
              <a:latin typeface="NikoshBAN" pitchFamily="2" charset="0"/>
              <a:cs typeface="NikoshBAN" pitchFamily="2" charset="0"/>
            </a:endParaRPr>
          </a:p>
        </p:txBody>
      </p:sp>
      <p:sp>
        <p:nvSpPr>
          <p:cNvPr id="15" name="Rectangle 14"/>
          <p:cNvSpPr/>
          <p:nvPr/>
        </p:nvSpPr>
        <p:spPr>
          <a:xfrm>
            <a:off x="4724400" y="2133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২৫ -৩০ দিন </a:t>
            </a:r>
            <a:endParaRPr lang="en-US" sz="2400" dirty="0">
              <a:latin typeface="NikoshBAN" pitchFamily="2" charset="0"/>
              <a:cs typeface="NikoshBAN" pitchFamily="2" charset="0"/>
            </a:endParaRPr>
          </a:p>
        </p:txBody>
      </p:sp>
      <p:sp>
        <p:nvSpPr>
          <p:cNvPr id="21" name="TextBox 20"/>
          <p:cNvSpPr txBox="1"/>
          <p:nvPr/>
        </p:nvSpPr>
        <p:spPr>
          <a:xfrm>
            <a:off x="990600" y="32766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২।</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বীজ বপনের গমের বীজ শোধন করতে হয় কেন?</a:t>
            </a:r>
            <a:endParaRPr lang="en-US" sz="2400" dirty="0">
              <a:latin typeface="NikoshBAN" pitchFamily="2" charset="0"/>
              <a:cs typeface="NikoshBAN" pitchFamily="2" charset="0"/>
            </a:endParaRPr>
          </a:p>
        </p:txBody>
      </p:sp>
      <p:sp>
        <p:nvSpPr>
          <p:cNvPr id="22" name="Rectangle 21"/>
          <p:cNvSpPr/>
          <p:nvPr/>
        </p:nvSpPr>
        <p:spPr>
          <a:xfrm>
            <a:off x="990600" y="3886200"/>
            <a:ext cx="3505200"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বেশি ফলনের জন্য</a:t>
            </a:r>
            <a:endParaRPr lang="en-US" sz="2400" dirty="0">
              <a:latin typeface="NikoshBAN" pitchFamily="2" charset="0"/>
              <a:cs typeface="NikoshBAN" pitchFamily="2" charset="0"/>
            </a:endParaRPr>
          </a:p>
        </p:txBody>
      </p:sp>
      <p:sp>
        <p:nvSpPr>
          <p:cNvPr id="23" name="Rectangle 22"/>
          <p:cNvSpPr/>
          <p:nvPr/>
        </p:nvSpPr>
        <p:spPr>
          <a:xfrm>
            <a:off x="990600" y="4419600"/>
            <a:ext cx="3429000"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উন্নত চারা পাওয়ার জন্য</a:t>
            </a:r>
            <a:endParaRPr lang="en-US" sz="2400" dirty="0">
              <a:latin typeface="NikoshBAN" pitchFamily="2" charset="0"/>
              <a:cs typeface="NikoshBAN" pitchFamily="2" charset="0"/>
            </a:endParaRPr>
          </a:p>
        </p:txBody>
      </p:sp>
      <p:sp>
        <p:nvSpPr>
          <p:cNvPr id="24" name="Rectangle 23"/>
          <p:cNvSpPr/>
          <p:nvPr/>
        </p:nvSpPr>
        <p:spPr>
          <a:xfrm>
            <a:off x="4724400" y="4419600"/>
            <a:ext cx="3962400"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000" dirty="0" smtClean="0">
                <a:latin typeface="NikoshBAN" pitchFamily="2" charset="0"/>
                <a:cs typeface="NikoshBAN" pitchFamily="2" charset="0"/>
              </a:rPr>
              <a:t>ঘ) বীজের গজানোর হার বাড়ানোর জন্য </a:t>
            </a:r>
            <a:endParaRPr lang="en-US" sz="2000" dirty="0">
              <a:latin typeface="NikoshBAN" pitchFamily="2" charset="0"/>
              <a:cs typeface="NikoshBAN" pitchFamily="2" charset="0"/>
            </a:endParaRPr>
          </a:p>
        </p:txBody>
      </p:sp>
      <p:sp>
        <p:nvSpPr>
          <p:cNvPr id="25" name="Rectangle 24"/>
          <p:cNvSpPr/>
          <p:nvPr/>
        </p:nvSpPr>
        <p:spPr>
          <a:xfrm>
            <a:off x="4724400" y="3810000"/>
            <a:ext cx="3952874"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000" dirty="0" smtClean="0">
                <a:latin typeface="NikoshBAN" pitchFamily="2" charset="0"/>
                <a:cs typeface="NikoshBAN" pitchFamily="2" charset="0"/>
              </a:rPr>
              <a:t>খ) বীজবাহিত রোগ প্রতিরোধের জন্য</a:t>
            </a:r>
            <a:endParaRPr lang="en-US" sz="2000" dirty="0">
              <a:latin typeface="NikoshBAN" pitchFamily="2" charset="0"/>
              <a:cs typeface="NikoshBAN" pitchFamily="2" charset="0"/>
            </a:endParaRPr>
          </a:p>
        </p:txBody>
      </p:sp>
      <p:pic>
        <p:nvPicPr>
          <p:cNvPr id="16" name="Picture 15" descr="548+4515.png"/>
          <p:cNvPicPr>
            <a:picLocks noChangeAspect="1"/>
          </p:cNvPicPr>
          <p:nvPr/>
        </p:nvPicPr>
        <p:blipFill>
          <a:blip r:embed="rId5"/>
          <a:srcRect t="4401" r="1333" b="6893"/>
          <a:stretch>
            <a:fillRect/>
          </a:stretch>
        </p:blipFill>
        <p:spPr>
          <a:xfrm>
            <a:off x="2362200" y="5181600"/>
            <a:ext cx="4419600" cy="1219200"/>
          </a:xfrm>
          <a:prstGeom prst="roundRect">
            <a:avLst/>
          </a:prstGeom>
        </p:spPr>
      </p:pic>
      <p:pic>
        <p:nvPicPr>
          <p:cNvPr id="17" name="Picture 16" descr="15151511.png"/>
          <p:cNvPicPr>
            <a:picLocks noChangeAspect="1"/>
          </p:cNvPicPr>
          <p:nvPr/>
        </p:nvPicPr>
        <p:blipFill>
          <a:blip r:embed="rId6"/>
          <a:srcRect l="3333" t="5882" r="1667" b="5882"/>
          <a:stretch>
            <a:fillRect/>
          </a:stretch>
        </p:blipFill>
        <p:spPr>
          <a:xfrm>
            <a:off x="2286000" y="5105400"/>
            <a:ext cx="4632960" cy="1295400"/>
          </a:xfrm>
          <a:prstGeom prst="roundRect">
            <a:avLst/>
          </a:prstGeom>
        </p:spPr>
      </p:pic>
      <p:sp>
        <p:nvSpPr>
          <p:cNvPr id="18" name="Slide Number Placeholder 17"/>
          <p:cNvSpPr>
            <a:spLocks noGrp="1"/>
          </p:cNvSpPr>
          <p:nvPr>
            <p:ph type="sldNum" sz="quarter" idx="12"/>
          </p:nvPr>
        </p:nvSpPr>
        <p:spPr/>
        <p:txBody>
          <a:bodyPr/>
          <a:lstStyle/>
          <a:p>
            <a:fld id="{12CF4F74-C24C-4DBC-A93A-AB35CB314D07}" type="slidenum">
              <a:rPr lang="en-US" smtClean="0"/>
              <a:pPr/>
              <a:t>18</a:t>
            </a:fld>
            <a:endParaRPr lang="en-US"/>
          </a:p>
        </p:txBody>
      </p:sp>
    </p:spTree>
    <p:extLst>
      <p:ext uri="{BB962C8B-B14F-4D97-AF65-F5344CB8AC3E}">
        <p14:creationId xmlns:p14="http://schemas.microsoft.com/office/powerpoint/2010/main" xmlns="" val="421702692"/>
      </p:ext>
    </p:extLst>
  </p:cSld>
  <p:clrMapOvr>
    <a:masterClrMapping/>
  </p:clrMapOvr>
  <p:transition>
    <p:split orient="vert" dir="in"/>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Effect transition="in" filter="fade">
                                      <p:cBhvr>
                                        <p:cTn id="9" dur="10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par>
                          <p:cTn id="10" fill="hold">
                            <p:stCondLst>
                              <p:cond delay="1000"/>
                            </p:stCondLst>
                            <p:childTnLst>
                              <p:par>
                                <p:cTn id="11" presetID="53" presetClass="exit" presetSubtype="0" fill="hold" nodeType="afterEffect">
                                  <p:stCondLst>
                                    <p:cond delay="0"/>
                                  </p:stCondLst>
                                  <p:childTnLst>
                                    <p:anim calcmode="lin" valueType="num">
                                      <p:cBhvr>
                                        <p:cTn id="12" dur="2000"/>
                                        <p:tgtEl>
                                          <p:spTgt spid="16"/>
                                        </p:tgtEl>
                                        <p:attrNameLst>
                                          <p:attrName>ppt_w</p:attrName>
                                        </p:attrNameLst>
                                      </p:cBhvr>
                                      <p:tavLst>
                                        <p:tav tm="0">
                                          <p:val>
                                            <p:strVal val="ppt_w"/>
                                          </p:val>
                                        </p:tav>
                                        <p:tav tm="100000">
                                          <p:val>
                                            <p:fltVal val="0"/>
                                          </p:val>
                                        </p:tav>
                                      </p:tavLst>
                                    </p:anim>
                                    <p:anim calcmode="lin" valueType="num">
                                      <p:cBhvr>
                                        <p:cTn id="13" dur="2000"/>
                                        <p:tgtEl>
                                          <p:spTgt spid="16"/>
                                        </p:tgtEl>
                                        <p:attrNameLst>
                                          <p:attrName>ppt_h</p:attrName>
                                        </p:attrNameLst>
                                      </p:cBhvr>
                                      <p:tavLst>
                                        <p:tav tm="0">
                                          <p:val>
                                            <p:strVal val="ppt_h"/>
                                          </p:val>
                                        </p:tav>
                                        <p:tav tm="100000">
                                          <p:val>
                                            <p:fltVal val="0"/>
                                          </p:val>
                                        </p:tav>
                                      </p:tavLst>
                                    </p:anim>
                                    <p:animEffect transition="out" filter="fade">
                                      <p:cBhvr>
                                        <p:cTn id="14" dur="2000"/>
                                        <p:tgtEl>
                                          <p:spTgt spid="16"/>
                                        </p:tgtEl>
                                      </p:cBhvr>
                                    </p:animEffect>
                                    <p:set>
                                      <p:cBhvr>
                                        <p:cTn id="15"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fltVal val="0"/>
                                          </p:val>
                                        </p:tav>
                                        <p:tav tm="100000">
                                          <p:val>
                                            <p:strVal val="#ppt_w"/>
                                          </p:val>
                                        </p:tav>
                                      </p:tavLst>
                                    </p:anim>
                                    <p:anim calcmode="lin" valueType="num">
                                      <p:cBhvr>
                                        <p:cTn id="22" dur="1000" fill="hold"/>
                                        <p:tgtEl>
                                          <p:spTgt spid="16"/>
                                        </p:tgtEl>
                                        <p:attrNameLst>
                                          <p:attrName>ppt_h</p:attrName>
                                        </p:attrNameLst>
                                      </p:cBhvr>
                                      <p:tavLst>
                                        <p:tav tm="0">
                                          <p:val>
                                            <p:fltVal val="0"/>
                                          </p:val>
                                        </p:tav>
                                        <p:tav tm="100000">
                                          <p:val>
                                            <p:strVal val="#ppt_h"/>
                                          </p:val>
                                        </p:tav>
                                      </p:tavLst>
                                    </p:anim>
                                    <p:animEffect transition="in" filter="fade">
                                      <p:cBhvr>
                                        <p:cTn id="23" dur="1000"/>
                                        <p:tgtEl>
                                          <p:spTgt spid="16"/>
                                        </p:tgtEl>
                                      </p:cBhvr>
                                    </p:animEffect>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par>
                          <p:cTn id="24" fill="hold">
                            <p:stCondLst>
                              <p:cond delay="1000"/>
                            </p:stCondLst>
                            <p:childTnLst>
                              <p:par>
                                <p:cTn id="25" presetID="53" presetClass="exit" presetSubtype="0" fill="hold" nodeType="afterEffect">
                                  <p:stCondLst>
                                    <p:cond delay="0"/>
                                  </p:stCondLst>
                                  <p:childTnLst>
                                    <p:anim calcmode="lin" valueType="num">
                                      <p:cBhvr>
                                        <p:cTn id="26" dur="2000"/>
                                        <p:tgtEl>
                                          <p:spTgt spid="16"/>
                                        </p:tgtEl>
                                        <p:attrNameLst>
                                          <p:attrName>ppt_w</p:attrName>
                                        </p:attrNameLst>
                                      </p:cBhvr>
                                      <p:tavLst>
                                        <p:tav tm="0">
                                          <p:val>
                                            <p:strVal val="ppt_w"/>
                                          </p:val>
                                        </p:tav>
                                        <p:tav tm="100000">
                                          <p:val>
                                            <p:fltVal val="0"/>
                                          </p:val>
                                        </p:tav>
                                      </p:tavLst>
                                    </p:anim>
                                    <p:anim calcmode="lin" valueType="num">
                                      <p:cBhvr>
                                        <p:cTn id="27" dur="2000"/>
                                        <p:tgtEl>
                                          <p:spTgt spid="16"/>
                                        </p:tgtEl>
                                        <p:attrNameLst>
                                          <p:attrName>ppt_h</p:attrName>
                                        </p:attrNameLst>
                                      </p:cBhvr>
                                      <p:tavLst>
                                        <p:tav tm="0">
                                          <p:val>
                                            <p:strVal val="ppt_h"/>
                                          </p:val>
                                        </p:tav>
                                        <p:tav tm="100000">
                                          <p:val>
                                            <p:fltVal val="0"/>
                                          </p:val>
                                        </p:tav>
                                      </p:tavLst>
                                    </p:anim>
                                    <p:animEffect transition="out" filter="fade">
                                      <p:cBhvr>
                                        <p:cTn id="28" dur="2000"/>
                                        <p:tgtEl>
                                          <p:spTgt spid="16"/>
                                        </p:tgtEl>
                                      </p:cBhvr>
                                    </p:animEffect>
                                    <p:set>
                                      <p:cBhvr>
                                        <p:cTn id="29"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2000" fill="hold"/>
                                        <p:tgtEl>
                                          <p:spTgt spid="16"/>
                                        </p:tgtEl>
                                        <p:attrNameLst>
                                          <p:attrName>ppt_w</p:attrName>
                                        </p:attrNameLst>
                                      </p:cBhvr>
                                      <p:tavLst>
                                        <p:tav tm="0">
                                          <p:val>
                                            <p:fltVal val="0"/>
                                          </p:val>
                                        </p:tav>
                                        <p:tav tm="100000">
                                          <p:val>
                                            <p:strVal val="#ppt_w"/>
                                          </p:val>
                                        </p:tav>
                                      </p:tavLst>
                                    </p:anim>
                                    <p:anim calcmode="lin" valueType="num">
                                      <p:cBhvr>
                                        <p:cTn id="36" dur="2000" fill="hold"/>
                                        <p:tgtEl>
                                          <p:spTgt spid="16"/>
                                        </p:tgtEl>
                                        <p:attrNameLst>
                                          <p:attrName>ppt_h</p:attrName>
                                        </p:attrNameLst>
                                      </p:cBhvr>
                                      <p:tavLst>
                                        <p:tav tm="0">
                                          <p:val>
                                            <p:fltVal val="0"/>
                                          </p:val>
                                        </p:tav>
                                        <p:tav tm="100000">
                                          <p:val>
                                            <p:strVal val="#ppt_h"/>
                                          </p:val>
                                        </p:tav>
                                      </p:tavLst>
                                    </p:anim>
                                    <p:animEffect transition="in" filter="fade">
                                      <p:cBhvr>
                                        <p:cTn id="37" dur="2000"/>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3" name="bomb.wav"/>
                                        </p:tgtEl>
                                      </p:cMediaNode>
                                    </p:audio>
                                  </p:subTnLst>
                                </p:cTn>
                              </p:par>
                            </p:childTnLst>
                          </p:cTn>
                        </p:par>
                        <p:par>
                          <p:cTn id="38" fill="hold">
                            <p:stCondLst>
                              <p:cond delay="2000"/>
                            </p:stCondLst>
                            <p:childTnLst>
                              <p:par>
                                <p:cTn id="39" presetID="53" presetClass="exit" presetSubtype="0" fill="hold" nodeType="afterEffect">
                                  <p:stCondLst>
                                    <p:cond delay="0"/>
                                  </p:stCondLst>
                                  <p:childTnLst>
                                    <p:anim calcmode="lin" valueType="num">
                                      <p:cBhvr>
                                        <p:cTn id="40" dur="2000"/>
                                        <p:tgtEl>
                                          <p:spTgt spid="16"/>
                                        </p:tgtEl>
                                        <p:attrNameLst>
                                          <p:attrName>ppt_w</p:attrName>
                                        </p:attrNameLst>
                                      </p:cBhvr>
                                      <p:tavLst>
                                        <p:tav tm="0">
                                          <p:val>
                                            <p:strVal val="ppt_w"/>
                                          </p:val>
                                        </p:tav>
                                        <p:tav tm="100000">
                                          <p:val>
                                            <p:fltVal val="0"/>
                                          </p:val>
                                        </p:tav>
                                      </p:tavLst>
                                    </p:anim>
                                    <p:anim calcmode="lin" valueType="num">
                                      <p:cBhvr>
                                        <p:cTn id="41" dur="2000"/>
                                        <p:tgtEl>
                                          <p:spTgt spid="16"/>
                                        </p:tgtEl>
                                        <p:attrNameLst>
                                          <p:attrName>ppt_h</p:attrName>
                                        </p:attrNameLst>
                                      </p:cBhvr>
                                      <p:tavLst>
                                        <p:tav tm="0">
                                          <p:val>
                                            <p:strVal val="ppt_h"/>
                                          </p:val>
                                        </p:tav>
                                        <p:tav tm="100000">
                                          <p:val>
                                            <p:fltVal val="0"/>
                                          </p:val>
                                        </p:tav>
                                      </p:tavLst>
                                    </p:anim>
                                    <p:animEffect transition="out" filter="fade">
                                      <p:cBhvr>
                                        <p:cTn id="42" dur="2000"/>
                                        <p:tgtEl>
                                          <p:spTgt spid="16"/>
                                        </p:tgtEl>
                                      </p:cBhvr>
                                    </p:animEffect>
                                    <p:set>
                                      <p:cBhvr>
                                        <p:cTn id="43"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Effect transition="in" filter="fade">
                                      <p:cBhvr>
                                        <p:cTn id="51" dur="1000"/>
                                        <p:tgtEl>
                                          <p:spTgt spid="16"/>
                                        </p:tgtEl>
                                      </p:cBhvr>
                                    </p:animEffect>
                                  </p:childTnLst>
                                  <p:subTnLst>
                                    <p:audio>
                                      <p:cMediaNode>
                                        <p:cTn display="0" masterRel="sameClick">
                                          <p:stCondLst>
                                            <p:cond evt="begin" delay="0">
                                              <p:tn val="47"/>
                                            </p:cond>
                                          </p:stCondLst>
                                          <p:endCondLst>
                                            <p:cond evt="onStopAudio" delay="0">
                                              <p:tgtEl>
                                                <p:sldTgt/>
                                              </p:tgtEl>
                                            </p:cond>
                                          </p:endCondLst>
                                        </p:cTn>
                                        <p:tgtEl>
                                          <p:sndTgt r:embed="rId3" name="bomb.wav"/>
                                        </p:tgtEl>
                                      </p:cMediaNode>
                                    </p:audio>
                                  </p:subTnLst>
                                </p:cTn>
                              </p:par>
                            </p:childTnLst>
                          </p:cTn>
                        </p:par>
                        <p:par>
                          <p:cTn id="52" fill="hold">
                            <p:stCondLst>
                              <p:cond delay="1000"/>
                            </p:stCondLst>
                            <p:childTnLst>
                              <p:par>
                                <p:cTn id="53" presetID="53" presetClass="exit" presetSubtype="0" fill="hold" nodeType="afterEffect">
                                  <p:stCondLst>
                                    <p:cond delay="0"/>
                                  </p:stCondLst>
                                  <p:childTnLst>
                                    <p:anim calcmode="lin" valueType="num">
                                      <p:cBhvr>
                                        <p:cTn id="54" dur="2000"/>
                                        <p:tgtEl>
                                          <p:spTgt spid="16"/>
                                        </p:tgtEl>
                                        <p:attrNameLst>
                                          <p:attrName>ppt_w</p:attrName>
                                        </p:attrNameLst>
                                      </p:cBhvr>
                                      <p:tavLst>
                                        <p:tav tm="0">
                                          <p:val>
                                            <p:strVal val="ppt_w"/>
                                          </p:val>
                                        </p:tav>
                                        <p:tav tm="100000">
                                          <p:val>
                                            <p:fltVal val="0"/>
                                          </p:val>
                                        </p:tav>
                                      </p:tavLst>
                                    </p:anim>
                                    <p:anim calcmode="lin" valueType="num">
                                      <p:cBhvr>
                                        <p:cTn id="55" dur="2000"/>
                                        <p:tgtEl>
                                          <p:spTgt spid="16"/>
                                        </p:tgtEl>
                                        <p:attrNameLst>
                                          <p:attrName>ppt_h</p:attrName>
                                        </p:attrNameLst>
                                      </p:cBhvr>
                                      <p:tavLst>
                                        <p:tav tm="0">
                                          <p:val>
                                            <p:strVal val="ppt_h"/>
                                          </p:val>
                                        </p:tav>
                                        <p:tav tm="100000">
                                          <p:val>
                                            <p:fltVal val="0"/>
                                          </p:val>
                                        </p:tav>
                                      </p:tavLst>
                                    </p:anim>
                                    <p:animEffect transition="out" filter="fade">
                                      <p:cBhvr>
                                        <p:cTn id="56" dur="2000"/>
                                        <p:tgtEl>
                                          <p:spTgt spid="16"/>
                                        </p:tgtEl>
                                      </p:cBhvr>
                                    </p:animEffect>
                                    <p:set>
                                      <p:cBhvr>
                                        <p:cTn id="57"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8" restart="whenNotActive" fill="hold" evtFilter="cancelBubble" nodeType="interactiveSeq">
                <p:stCondLst>
                  <p:cond evt="onClick" delay="0">
                    <p:tgtEl>
                      <p:spTgt spid="23"/>
                    </p:tgtEl>
                  </p:cond>
                </p:stCondLst>
                <p:endSync evt="end" delay="0">
                  <p:rtn val="all"/>
                </p:endSync>
                <p:childTnLst>
                  <p:par>
                    <p:cTn id="59" fill="hold">
                      <p:stCondLst>
                        <p:cond delay="0"/>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1000" fill="hold"/>
                                        <p:tgtEl>
                                          <p:spTgt spid="16"/>
                                        </p:tgtEl>
                                        <p:attrNameLst>
                                          <p:attrName>ppt_w</p:attrName>
                                        </p:attrNameLst>
                                      </p:cBhvr>
                                      <p:tavLst>
                                        <p:tav tm="0">
                                          <p:val>
                                            <p:fltVal val="0"/>
                                          </p:val>
                                        </p:tav>
                                        <p:tav tm="100000">
                                          <p:val>
                                            <p:strVal val="#ppt_w"/>
                                          </p:val>
                                        </p:tav>
                                      </p:tavLst>
                                    </p:anim>
                                    <p:anim calcmode="lin" valueType="num">
                                      <p:cBhvr>
                                        <p:cTn id="64" dur="1000" fill="hold"/>
                                        <p:tgtEl>
                                          <p:spTgt spid="16"/>
                                        </p:tgtEl>
                                        <p:attrNameLst>
                                          <p:attrName>ppt_h</p:attrName>
                                        </p:attrNameLst>
                                      </p:cBhvr>
                                      <p:tavLst>
                                        <p:tav tm="0">
                                          <p:val>
                                            <p:fltVal val="0"/>
                                          </p:val>
                                        </p:tav>
                                        <p:tav tm="100000">
                                          <p:val>
                                            <p:strVal val="#ppt_h"/>
                                          </p:val>
                                        </p:tav>
                                      </p:tavLst>
                                    </p:anim>
                                    <p:animEffect transition="in" filter="fade">
                                      <p:cBhvr>
                                        <p:cTn id="65" dur="1000"/>
                                        <p:tgtEl>
                                          <p:spTgt spid="16"/>
                                        </p:tgtEl>
                                      </p:cBhvr>
                                    </p:animEffect>
                                  </p:childTnLst>
                                  <p:subTnLst>
                                    <p:audio>
                                      <p:cMediaNode>
                                        <p:cTn display="0" masterRel="sameClick">
                                          <p:stCondLst>
                                            <p:cond evt="begin" delay="0">
                                              <p:tn val="61"/>
                                            </p:cond>
                                          </p:stCondLst>
                                          <p:endCondLst>
                                            <p:cond evt="onStopAudio" delay="0">
                                              <p:tgtEl>
                                                <p:sldTgt/>
                                              </p:tgtEl>
                                            </p:cond>
                                          </p:endCondLst>
                                        </p:cTn>
                                        <p:tgtEl>
                                          <p:sndTgt r:embed="rId3" name="bomb.wav"/>
                                        </p:tgtEl>
                                      </p:cMediaNode>
                                    </p:audio>
                                  </p:subTnLst>
                                </p:cTn>
                              </p:par>
                            </p:childTnLst>
                          </p:cTn>
                        </p:par>
                        <p:par>
                          <p:cTn id="66" fill="hold">
                            <p:stCondLst>
                              <p:cond delay="1000"/>
                            </p:stCondLst>
                            <p:childTnLst>
                              <p:par>
                                <p:cTn id="67" presetID="53" presetClass="exit" presetSubtype="0" fill="hold" nodeType="afterEffect">
                                  <p:stCondLst>
                                    <p:cond delay="0"/>
                                  </p:stCondLst>
                                  <p:childTnLst>
                                    <p:anim calcmode="lin" valueType="num">
                                      <p:cBhvr>
                                        <p:cTn id="68" dur="2000"/>
                                        <p:tgtEl>
                                          <p:spTgt spid="16"/>
                                        </p:tgtEl>
                                        <p:attrNameLst>
                                          <p:attrName>ppt_w</p:attrName>
                                        </p:attrNameLst>
                                      </p:cBhvr>
                                      <p:tavLst>
                                        <p:tav tm="0">
                                          <p:val>
                                            <p:strVal val="ppt_w"/>
                                          </p:val>
                                        </p:tav>
                                        <p:tav tm="100000">
                                          <p:val>
                                            <p:fltVal val="0"/>
                                          </p:val>
                                        </p:tav>
                                      </p:tavLst>
                                    </p:anim>
                                    <p:anim calcmode="lin" valueType="num">
                                      <p:cBhvr>
                                        <p:cTn id="69" dur="2000"/>
                                        <p:tgtEl>
                                          <p:spTgt spid="16"/>
                                        </p:tgtEl>
                                        <p:attrNameLst>
                                          <p:attrName>ppt_h</p:attrName>
                                        </p:attrNameLst>
                                      </p:cBhvr>
                                      <p:tavLst>
                                        <p:tav tm="0">
                                          <p:val>
                                            <p:strVal val="ppt_h"/>
                                          </p:val>
                                        </p:tav>
                                        <p:tav tm="100000">
                                          <p:val>
                                            <p:fltVal val="0"/>
                                          </p:val>
                                        </p:tav>
                                      </p:tavLst>
                                    </p:anim>
                                    <p:animEffect transition="out" filter="fade">
                                      <p:cBhvr>
                                        <p:cTn id="70" dur="2000"/>
                                        <p:tgtEl>
                                          <p:spTgt spid="16"/>
                                        </p:tgtEl>
                                      </p:cBhvr>
                                    </p:animEffect>
                                    <p:set>
                                      <p:cBhvr>
                                        <p:cTn id="71"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1000" fill="hold"/>
                                        <p:tgtEl>
                                          <p:spTgt spid="16"/>
                                        </p:tgtEl>
                                        <p:attrNameLst>
                                          <p:attrName>ppt_w</p:attrName>
                                        </p:attrNameLst>
                                      </p:cBhvr>
                                      <p:tavLst>
                                        <p:tav tm="0">
                                          <p:val>
                                            <p:fltVal val="0"/>
                                          </p:val>
                                        </p:tav>
                                        <p:tav tm="100000">
                                          <p:val>
                                            <p:strVal val="#ppt_w"/>
                                          </p:val>
                                        </p:tav>
                                      </p:tavLst>
                                    </p:anim>
                                    <p:anim calcmode="lin" valueType="num">
                                      <p:cBhvr>
                                        <p:cTn id="78" dur="1000" fill="hold"/>
                                        <p:tgtEl>
                                          <p:spTgt spid="16"/>
                                        </p:tgtEl>
                                        <p:attrNameLst>
                                          <p:attrName>ppt_h</p:attrName>
                                        </p:attrNameLst>
                                      </p:cBhvr>
                                      <p:tavLst>
                                        <p:tav tm="0">
                                          <p:val>
                                            <p:fltVal val="0"/>
                                          </p:val>
                                        </p:tav>
                                        <p:tav tm="100000">
                                          <p:val>
                                            <p:strVal val="#ppt_h"/>
                                          </p:val>
                                        </p:tav>
                                      </p:tavLst>
                                    </p:anim>
                                    <p:animEffect transition="in" filter="fade">
                                      <p:cBhvr>
                                        <p:cTn id="79" dur="1000"/>
                                        <p:tgtEl>
                                          <p:spTgt spid="16"/>
                                        </p:tgtEl>
                                      </p:cBhvr>
                                    </p:animEffect>
                                  </p:childTnLst>
                                  <p:subTnLst>
                                    <p:audio>
                                      <p:cMediaNode>
                                        <p:cTn display="0" masterRel="sameClick">
                                          <p:stCondLst>
                                            <p:cond evt="begin" delay="0">
                                              <p:tn val="75"/>
                                            </p:cond>
                                          </p:stCondLst>
                                          <p:endCondLst>
                                            <p:cond evt="onStopAudio" delay="0">
                                              <p:tgtEl>
                                                <p:sldTgt/>
                                              </p:tgtEl>
                                            </p:cond>
                                          </p:endCondLst>
                                        </p:cTn>
                                        <p:tgtEl>
                                          <p:sndTgt r:embed="rId3" name="bomb.wav"/>
                                        </p:tgtEl>
                                      </p:cMediaNode>
                                    </p:audio>
                                  </p:subTnLst>
                                </p:cTn>
                              </p:par>
                            </p:childTnLst>
                          </p:cTn>
                        </p:par>
                        <p:par>
                          <p:cTn id="80" fill="hold">
                            <p:stCondLst>
                              <p:cond delay="1000"/>
                            </p:stCondLst>
                            <p:childTnLst>
                              <p:par>
                                <p:cTn id="81" presetID="53" presetClass="exit" presetSubtype="0" fill="hold" nodeType="afterEffect">
                                  <p:stCondLst>
                                    <p:cond delay="0"/>
                                  </p:stCondLst>
                                  <p:childTnLst>
                                    <p:anim calcmode="lin" valueType="num">
                                      <p:cBhvr>
                                        <p:cTn id="82" dur="2000"/>
                                        <p:tgtEl>
                                          <p:spTgt spid="16"/>
                                        </p:tgtEl>
                                        <p:attrNameLst>
                                          <p:attrName>ppt_w</p:attrName>
                                        </p:attrNameLst>
                                      </p:cBhvr>
                                      <p:tavLst>
                                        <p:tav tm="0">
                                          <p:val>
                                            <p:strVal val="ppt_w"/>
                                          </p:val>
                                        </p:tav>
                                        <p:tav tm="100000">
                                          <p:val>
                                            <p:fltVal val="0"/>
                                          </p:val>
                                        </p:tav>
                                      </p:tavLst>
                                    </p:anim>
                                    <p:anim calcmode="lin" valueType="num">
                                      <p:cBhvr>
                                        <p:cTn id="83" dur="2000"/>
                                        <p:tgtEl>
                                          <p:spTgt spid="16"/>
                                        </p:tgtEl>
                                        <p:attrNameLst>
                                          <p:attrName>ppt_h</p:attrName>
                                        </p:attrNameLst>
                                      </p:cBhvr>
                                      <p:tavLst>
                                        <p:tav tm="0">
                                          <p:val>
                                            <p:strVal val="ppt_h"/>
                                          </p:val>
                                        </p:tav>
                                        <p:tav tm="100000">
                                          <p:val>
                                            <p:fltVal val="0"/>
                                          </p:val>
                                        </p:tav>
                                      </p:tavLst>
                                    </p:anim>
                                    <p:animEffect transition="out" filter="fade">
                                      <p:cBhvr>
                                        <p:cTn id="84" dur="2000"/>
                                        <p:tgtEl>
                                          <p:spTgt spid="16"/>
                                        </p:tgtEl>
                                      </p:cBhvr>
                                    </p:animEffect>
                                    <p:set>
                                      <p:cBhvr>
                                        <p:cTn id="85"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6" restart="whenNotActive" fill="hold" evtFilter="cancelBubble" nodeType="interactiveSeq">
                <p:stCondLst>
                  <p:cond evt="onClick" delay="0">
                    <p:tgtEl>
                      <p:spTgt spid="15"/>
                    </p:tgtEl>
                  </p:cond>
                </p:stCondLst>
                <p:endSync evt="end" delay="0">
                  <p:rtn val="all"/>
                </p:endSync>
                <p:childTnLst>
                  <p:par>
                    <p:cTn id="87" fill="hold">
                      <p:stCondLst>
                        <p:cond delay="0"/>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1000" fill="hold"/>
                                        <p:tgtEl>
                                          <p:spTgt spid="17"/>
                                        </p:tgtEl>
                                        <p:attrNameLst>
                                          <p:attrName>ppt_w</p:attrName>
                                        </p:attrNameLst>
                                      </p:cBhvr>
                                      <p:tavLst>
                                        <p:tav tm="0">
                                          <p:val>
                                            <p:fltVal val="0"/>
                                          </p:val>
                                        </p:tav>
                                        <p:tav tm="100000">
                                          <p:val>
                                            <p:strVal val="#ppt_w"/>
                                          </p:val>
                                        </p:tav>
                                      </p:tavLst>
                                    </p:anim>
                                    <p:anim calcmode="lin" valueType="num">
                                      <p:cBhvr>
                                        <p:cTn id="92" dur="1000" fill="hold"/>
                                        <p:tgtEl>
                                          <p:spTgt spid="17"/>
                                        </p:tgtEl>
                                        <p:attrNameLst>
                                          <p:attrName>ppt_h</p:attrName>
                                        </p:attrNameLst>
                                      </p:cBhvr>
                                      <p:tavLst>
                                        <p:tav tm="0">
                                          <p:val>
                                            <p:fltVal val="0"/>
                                          </p:val>
                                        </p:tav>
                                        <p:tav tm="100000">
                                          <p:val>
                                            <p:strVal val="#ppt_h"/>
                                          </p:val>
                                        </p:tav>
                                      </p:tavLst>
                                    </p:anim>
                                    <p:animEffect transition="in" filter="fade">
                                      <p:cBhvr>
                                        <p:cTn id="93" dur="1000"/>
                                        <p:tgtEl>
                                          <p:spTgt spid="17"/>
                                        </p:tgtEl>
                                      </p:cBhvr>
                                    </p:animEffect>
                                  </p:childTnLst>
                                  <p:subTnLst>
                                    <p:audio>
                                      <p:cMediaNode>
                                        <p:cTn display="0" masterRel="sameClick">
                                          <p:stCondLst>
                                            <p:cond evt="begin" delay="0">
                                              <p:tn val="89"/>
                                            </p:cond>
                                          </p:stCondLst>
                                          <p:endCondLst>
                                            <p:cond evt="onStopAudio" delay="0">
                                              <p:tgtEl>
                                                <p:sldTgt/>
                                              </p:tgtEl>
                                            </p:cond>
                                          </p:endCondLst>
                                        </p:cTn>
                                        <p:tgtEl>
                                          <p:sndTgt r:embed="rId4" name="applause.wav"/>
                                        </p:tgtEl>
                                      </p:cMediaNode>
                                    </p:audio>
                                  </p:subTnLst>
                                </p:cTn>
                              </p:par>
                            </p:childTnLst>
                          </p:cTn>
                        </p:par>
                        <p:par>
                          <p:cTn id="94" fill="hold">
                            <p:stCondLst>
                              <p:cond delay="1000"/>
                            </p:stCondLst>
                            <p:childTnLst>
                              <p:par>
                                <p:cTn id="95" presetID="53" presetClass="exit" presetSubtype="0" fill="hold" nodeType="afterEffect">
                                  <p:stCondLst>
                                    <p:cond delay="0"/>
                                  </p:stCondLst>
                                  <p:childTnLst>
                                    <p:anim calcmode="lin" valueType="num">
                                      <p:cBhvr>
                                        <p:cTn id="96" dur="2000"/>
                                        <p:tgtEl>
                                          <p:spTgt spid="17"/>
                                        </p:tgtEl>
                                        <p:attrNameLst>
                                          <p:attrName>ppt_w</p:attrName>
                                        </p:attrNameLst>
                                      </p:cBhvr>
                                      <p:tavLst>
                                        <p:tav tm="0">
                                          <p:val>
                                            <p:strVal val="ppt_w"/>
                                          </p:val>
                                        </p:tav>
                                        <p:tav tm="100000">
                                          <p:val>
                                            <p:fltVal val="0"/>
                                          </p:val>
                                        </p:tav>
                                      </p:tavLst>
                                    </p:anim>
                                    <p:anim calcmode="lin" valueType="num">
                                      <p:cBhvr>
                                        <p:cTn id="97" dur="2000"/>
                                        <p:tgtEl>
                                          <p:spTgt spid="17"/>
                                        </p:tgtEl>
                                        <p:attrNameLst>
                                          <p:attrName>ppt_h</p:attrName>
                                        </p:attrNameLst>
                                      </p:cBhvr>
                                      <p:tavLst>
                                        <p:tav tm="0">
                                          <p:val>
                                            <p:strVal val="ppt_h"/>
                                          </p:val>
                                        </p:tav>
                                        <p:tav tm="100000">
                                          <p:val>
                                            <p:fltVal val="0"/>
                                          </p:val>
                                        </p:tav>
                                      </p:tavLst>
                                    </p:anim>
                                    <p:animEffect transition="out" filter="fade">
                                      <p:cBhvr>
                                        <p:cTn id="98" dur="2000"/>
                                        <p:tgtEl>
                                          <p:spTgt spid="17"/>
                                        </p:tgtEl>
                                      </p:cBhvr>
                                    </p:animEffect>
                                    <p:set>
                                      <p:cBhvr>
                                        <p:cTn id="99"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00" restart="whenNotActive" fill="hold" evtFilter="cancelBubble" nodeType="interactiveSeq">
                <p:stCondLst>
                  <p:cond evt="onClick" delay="0">
                    <p:tgtEl>
                      <p:spTgt spid="25"/>
                    </p:tgtEl>
                  </p:cond>
                </p:stCondLst>
                <p:endSync evt="end" delay="0">
                  <p:rtn val="all"/>
                </p:endSync>
                <p:childTnLst>
                  <p:par>
                    <p:cTn id="101" fill="hold">
                      <p:stCondLst>
                        <p:cond delay="0"/>
                      </p:stCondLst>
                      <p:childTnLst>
                        <p:par>
                          <p:cTn id="102" fill="hold">
                            <p:stCondLst>
                              <p:cond delay="0"/>
                            </p:stCondLst>
                            <p:childTnLst>
                              <p:par>
                                <p:cTn id="103" presetID="53" presetClass="entr" presetSubtype="0" fill="hold" nodeType="clickEffect">
                                  <p:stCondLst>
                                    <p:cond delay="0"/>
                                  </p:stCondLst>
                                  <p:childTnLst>
                                    <p:set>
                                      <p:cBhvr>
                                        <p:cTn id="104" dur="1" fill="hold">
                                          <p:stCondLst>
                                            <p:cond delay="0"/>
                                          </p:stCondLst>
                                        </p:cTn>
                                        <p:tgtEl>
                                          <p:spTgt spid="17"/>
                                        </p:tgtEl>
                                        <p:attrNameLst>
                                          <p:attrName>style.visibility</p:attrName>
                                        </p:attrNameLst>
                                      </p:cBhvr>
                                      <p:to>
                                        <p:strVal val="visible"/>
                                      </p:to>
                                    </p:set>
                                    <p:anim calcmode="lin" valueType="num">
                                      <p:cBhvr>
                                        <p:cTn id="105" dur="1000" fill="hold"/>
                                        <p:tgtEl>
                                          <p:spTgt spid="17"/>
                                        </p:tgtEl>
                                        <p:attrNameLst>
                                          <p:attrName>ppt_w</p:attrName>
                                        </p:attrNameLst>
                                      </p:cBhvr>
                                      <p:tavLst>
                                        <p:tav tm="0">
                                          <p:val>
                                            <p:fltVal val="0"/>
                                          </p:val>
                                        </p:tav>
                                        <p:tav tm="100000">
                                          <p:val>
                                            <p:strVal val="#ppt_w"/>
                                          </p:val>
                                        </p:tav>
                                      </p:tavLst>
                                    </p:anim>
                                    <p:anim calcmode="lin" valueType="num">
                                      <p:cBhvr>
                                        <p:cTn id="106" dur="1000" fill="hold"/>
                                        <p:tgtEl>
                                          <p:spTgt spid="17"/>
                                        </p:tgtEl>
                                        <p:attrNameLst>
                                          <p:attrName>ppt_h</p:attrName>
                                        </p:attrNameLst>
                                      </p:cBhvr>
                                      <p:tavLst>
                                        <p:tav tm="0">
                                          <p:val>
                                            <p:fltVal val="0"/>
                                          </p:val>
                                        </p:tav>
                                        <p:tav tm="100000">
                                          <p:val>
                                            <p:strVal val="#ppt_h"/>
                                          </p:val>
                                        </p:tav>
                                      </p:tavLst>
                                    </p:anim>
                                    <p:animEffect transition="in" filter="fade">
                                      <p:cBhvr>
                                        <p:cTn id="107" dur="1000"/>
                                        <p:tgtEl>
                                          <p:spTgt spid="17"/>
                                        </p:tgtEl>
                                      </p:cBhvr>
                                    </p:animEffect>
                                  </p:childTnLst>
                                  <p:subTnLst>
                                    <p:audio>
                                      <p:cMediaNode>
                                        <p:cTn display="0" masterRel="sameClick">
                                          <p:stCondLst>
                                            <p:cond evt="begin" delay="0">
                                              <p:tn val="103"/>
                                            </p:cond>
                                          </p:stCondLst>
                                          <p:endCondLst>
                                            <p:cond evt="onStopAudio" delay="0">
                                              <p:tgtEl>
                                                <p:sldTgt/>
                                              </p:tgtEl>
                                            </p:cond>
                                          </p:endCondLst>
                                        </p:cTn>
                                        <p:tgtEl>
                                          <p:sndTgt r:embed="rId4" name="applause.wav"/>
                                        </p:tgtEl>
                                      </p:cMediaNode>
                                    </p:audio>
                                  </p:subTnLst>
                                </p:cTn>
                              </p:par>
                            </p:childTnLst>
                          </p:cTn>
                        </p:par>
                        <p:par>
                          <p:cTn id="108" fill="hold">
                            <p:stCondLst>
                              <p:cond delay="1000"/>
                            </p:stCondLst>
                            <p:childTnLst>
                              <p:par>
                                <p:cTn id="109" presetID="53" presetClass="exit" presetSubtype="0" fill="hold" nodeType="afterEffect">
                                  <p:stCondLst>
                                    <p:cond delay="0"/>
                                  </p:stCondLst>
                                  <p:childTnLst>
                                    <p:anim calcmode="lin" valueType="num">
                                      <p:cBhvr>
                                        <p:cTn id="110" dur="2000"/>
                                        <p:tgtEl>
                                          <p:spTgt spid="17"/>
                                        </p:tgtEl>
                                        <p:attrNameLst>
                                          <p:attrName>ppt_w</p:attrName>
                                        </p:attrNameLst>
                                      </p:cBhvr>
                                      <p:tavLst>
                                        <p:tav tm="0">
                                          <p:val>
                                            <p:strVal val="ppt_w"/>
                                          </p:val>
                                        </p:tav>
                                        <p:tav tm="100000">
                                          <p:val>
                                            <p:fltVal val="0"/>
                                          </p:val>
                                        </p:tav>
                                      </p:tavLst>
                                    </p:anim>
                                    <p:anim calcmode="lin" valueType="num">
                                      <p:cBhvr>
                                        <p:cTn id="111" dur="2000"/>
                                        <p:tgtEl>
                                          <p:spTgt spid="17"/>
                                        </p:tgtEl>
                                        <p:attrNameLst>
                                          <p:attrName>ppt_h</p:attrName>
                                        </p:attrNameLst>
                                      </p:cBhvr>
                                      <p:tavLst>
                                        <p:tav tm="0">
                                          <p:val>
                                            <p:strVal val="ppt_h"/>
                                          </p:val>
                                        </p:tav>
                                        <p:tav tm="100000">
                                          <p:val>
                                            <p:fltVal val="0"/>
                                          </p:val>
                                        </p:tav>
                                      </p:tavLst>
                                    </p:anim>
                                    <p:animEffect transition="out" filter="fade">
                                      <p:cBhvr>
                                        <p:cTn id="112" dur="2000"/>
                                        <p:tgtEl>
                                          <p:spTgt spid="17"/>
                                        </p:tgtEl>
                                      </p:cBhvr>
                                    </p:animEffect>
                                    <p:set>
                                      <p:cBhvr>
                                        <p:cTn id="113"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275511"/>
            <a:ext cx="30480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b="1" dirty="0" smtClean="0">
                <a:latin typeface="NikoshBAN" pitchFamily="2" charset="0"/>
                <a:cs typeface="NikoshBAN" pitchFamily="2" charset="0"/>
              </a:rPr>
              <a:t>মূল্যায়ন </a:t>
            </a:r>
            <a:r>
              <a:rPr lang="bn-BD"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10" name="TextBox 9"/>
          <p:cNvSpPr txBox="1"/>
          <p:nvPr/>
        </p:nvSpPr>
        <p:spPr>
          <a:xfrm>
            <a:off x="990600" y="10668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৩। গমের আলগা ঝুল রোগের লক্ষণ প্রকাশ পায় কখন ?  </a:t>
            </a:r>
            <a:endParaRPr lang="en-US" sz="2400" dirty="0">
              <a:latin typeface="NikoshBAN" pitchFamily="2" charset="0"/>
              <a:cs typeface="NikoshBAN" pitchFamily="2" charset="0"/>
            </a:endParaRPr>
          </a:p>
        </p:txBody>
      </p:sp>
      <p:sp>
        <p:nvSpPr>
          <p:cNvPr id="11" name="Rectangle 10"/>
          <p:cNvSpPr/>
          <p:nvPr/>
        </p:nvSpPr>
        <p:spPr>
          <a:xfrm>
            <a:off x="990600" y="16764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প্রথম ২ পাতার সময় </a:t>
            </a:r>
            <a:endParaRPr lang="en-US" sz="2400" dirty="0">
              <a:latin typeface="NikoshBAN" pitchFamily="2" charset="0"/>
              <a:cs typeface="NikoshBAN" pitchFamily="2" charset="0"/>
            </a:endParaRPr>
          </a:p>
        </p:txBody>
      </p:sp>
      <p:sp>
        <p:nvSpPr>
          <p:cNvPr id="13" name="Rectangle 12"/>
          <p:cNvSpPr/>
          <p:nvPr/>
        </p:nvSpPr>
        <p:spPr>
          <a:xfrm>
            <a:off x="990599" y="2133600"/>
            <a:ext cx="3419475"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গম পাকার এক সপ্তাহ আগে </a:t>
            </a:r>
            <a:endParaRPr lang="en-US" sz="2400" dirty="0">
              <a:latin typeface="NikoshBAN" pitchFamily="2" charset="0"/>
              <a:cs typeface="NikoshBAN" pitchFamily="2" charset="0"/>
            </a:endParaRPr>
          </a:p>
        </p:txBody>
      </p:sp>
      <p:sp>
        <p:nvSpPr>
          <p:cNvPr id="14" name="Rectangle 13"/>
          <p:cNvSpPr/>
          <p:nvPr/>
        </p:nvSpPr>
        <p:spPr>
          <a:xfrm>
            <a:off x="4733925" y="22860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 শিষ বের হওয়ার সময় </a:t>
            </a:r>
            <a:endParaRPr lang="en-US" sz="2400" dirty="0">
              <a:latin typeface="NikoshBAN" pitchFamily="2" charset="0"/>
              <a:cs typeface="NikoshBAN" pitchFamily="2" charset="0"/>
            </a:endParaRPr>
          </a:p>
        </p:txBody>
      </p:sp>
      <p:sp>
        <p:nvSpPr>
          <p:cNvPr id="15" name="Rectangle 14"/>
          <p:cNvSpPr/>
          <p:nvPr/>
        </p:nvSpPr>
        <p:spPr>
          <a:xfrm>
            <a:off x="4733925" y="1752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দানা গঠনের সময়</a:t>
            </a:r>
            <a:endParaRPr lang="en-US" sz="2400" dirty="0">
              <a:latin typeface="NikoshBAN" pitchFamily="2" charset="0"/>
              <a:cs typeface="NikoshBAN" pitchFamily="2" charset="0"/>
            </a:endParaRPr>
          </a:p>
        </p:txBody>
      </p:sp>
      <p:sp>
        <p:nvSpPr>
          <p:cNvPr id="21" name="TextBox 20"/>
          <p:cNvSpPr txBox="1"/>
          <p:nvPr/>
        </p:nvSpPr>
        <p:spPr>
          <a:xfrm>
            <a:off x="990601" y="29718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৪। রোগ প্রতিরোধকারী জাতের গম  হচ্ছে- </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22" name="Rectangle 21"/>
          <p:cNvSpPr/>
          <p:nvPr/>
        </p:nvSpPr>
        <p:spPr>
          <a:xfrm>
            <a:off x="990600" y="41910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i</a:t>
            </a:r>
            <a:r>
              <a:rPr lang="en-US" sz="2400" dirty="0" smtClean="0">
                <a:latin typeface="NikoshBAN" pitchFamily="2" charset="0"/>
                <a:cs typeface="NikoshBAN" pitchFamily="2" charset="0"/>
              </a:rPr>
              <a:t>, iii</a:t>
            </a:r>
            <a:endParaRPr lang="en-US" sz="2400" dirty="0">
              <a:latin typeface="NikoshBAN" pitchFamily="2" charset="0"/>
              <a:cs typeface="NikoshBAN" pitchFamily="2" charset="0"/>
            </a:endParaRPr>
          </a:p>
        </p:txBody>
      </p:sp>
      <p:sp>
        <p:nvSpPr>
          <p:cNvPr id="23" name="Rectangle 22"/>
          <p:cNvSpPr/>
          <p:nvPr/>
        </p:nvSpPr>
        <p:spPr>
          <a:xfrm>
            <a:off x="990600" y="47244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a:t>
            </a:r>
            <a:r>
              <a:rPr lang="en-US" sz="2400" dirty="0" err="1" smtClean="0">
                <a:latin typeface="NikoshBAN" pitchFamily="2" charset="0"/>
                <a:cs typeface="NikoshBAN" pitchFamily="2" charset="0"/>
              </a:rPr>
              <a:t>i</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ও </a:t>
            </a:r>
            <a:r>
              <a:rPr lang="en-US" sz="2400" dirty="0" smtClean="0">
                <a:latin typeface="NikoshBAN" pitchFamily="2" charset="0"/>
                <a:cs typeface="NikoshBAN" pitchFamily="2" charset="0"/>
              </a:rPr>
              <a:t>ii</a:t>
            </a:r>
          </a:p>
        </p:txBody>
      </p:sp>
      <p:sp>
        <p:nvSpPr>
          <p:cNvPr id="24" name="Rectangle 23"/>
          <p:cNvSpPr/>
          <p:nvPr/>
        </p:nvSpPr>
        <p:spPr>
          <a:xfrm>
            <a:off x="4733926" y="47244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 </a:t>
            </a:r>
            <a:r>
              <a:rPr lang="en-US" sz="2400" dirty="0" err="1" smtClean="0">
                <a:latin typeface="NikoshBAN" pitchFamily="2" charset="0"/>
                <a:cs typeface="NikoshBAN" pitchFamily="2" charset="0"/>
              </a:rPr>
              <a:t>i</a:t>
            </a:r>
            <a:endParaRPr lang="en-US" sz="2400" dirty="0">
              <a:latin typeface="NikoshBAN" pitchFamily="2" charset="0"/>
              <a:cs typeface="NikoshBAN" pitchFamily="2" charset="0"/>
            </a:endParaRPr>
          </a:p>
        </p:txBody>
      </p:sp>
      <p:sp>
        <p:nvSpPr>
          <p:cNvPr id="25" name="Rectangle 24"/>
          <p:cNvSpPr/>
          <p:nvPr/>
        </p:nvSpPr>
        <p:spPr>
          <a:xfrm>
            <a:off x="4733926" y="41910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a:t>
            </a:r>
            <a:r>
              <a:rPr lang="en-US" sz="2400" dirty="0" smtClean="0">
                <a:latin typeface="NikoshBAN" pitchFamily="2" charset="0"/>
                <a:cs typeface="NikoshBAN" pitchFamily="2" charset="0"/>
              </a:rPr>
              <a:t>ii</a:t>
            </a:r>
            <a:r>
              <a:rPr lang="bn-BD" sz="2400" dirty="0" smtClean="0">
                <a:latin typeface="NikoshBAN" pitchFamily="2" charset="0"/>
                <a:cs typeface="NikoshBAN" pitchFamily="2" charset="0"/>
              </a:rPr>
              <a:t>ও </a:t>
            </a:r>
            <a:r>
              <a:rPr lang="en-US" sz="2400" dirty="0" smtClean="0">
                <a:latin typeface="NikoshBAN" pitchFamily="2" charset="0"/>
                <a:cs typeface="NikoshBAN" pitchFamily="2" charset="0"/>
              </a:rPr>
              <a:t>iii</a:t>
            </a:r>
            <a:endParaRPr lang="en-US" sz="2400" dirty="0">
              <a:latin typeface="NikoshBAN" pitchFamily="2" charset="0"/>
              <a:cs typeface="NikoshBAN" pitchFamily="2" charset="0"/>
            </a:endParaRPr>
          </a:p>
        </p:txBody>
      </p:sp>
      <p:pic>
        <p:nvPicPr>
          <p:cNvPr id="26" name="Picture 25" descr="548+4515.png"/>
          <p:cNvPicPr>
            <a:picLocks noChangeAspect="1"/>
          </p:cNvPicPr>
          <p:nvPr/>
        </p:nvPicPr>
        <p:blipFill>
          <a:blip r:embed="rId5"/>
          <a:srcRect t="4401" r="1333" b="6893"/>
          <a:stretch>
            <a:fillRect/>
          </a:stretch>
        </p:blipFill>
        <p:spPr>
          <a:xfrm>
            <a:off x="2362200" y="5181600"/>
            <a:ext cx="4419600" cy="1219200"/>
          </a:xfrm>
          <a:prstGeom prst="roundRect">
            <a:avLst/>
          </a:prstGeom>
        </p:spPr>
      </p:pic>
      <p:pic>
        <p:nvPicPr>
          <p:cNvPr id="27" name="Picture 26" descr="15151511.png"/>
          <p:cNvPicPr>
            <a:picLocks noChangeAspect="1"/>
          </p:cNvPicPr>
          <p:nvPr/>
        </p:nvPicPr>
        <p:blipFill>
          <a:blip r:embed="rId6"/>
          <a:srcRect l="1667" t="5979" b="5531"/>
          <a:stretch>
            <a:fillRect/>
          </a:stretch>
        </p:blipFill>
        <p:spPr>
          <a:xfrm>
            <a:off x="2286000" y="5181600"/>
            <a:ext cx="4495800" cy="1295400"/>
          </a:xfrm>
          <a:prstGeom prst="roundRect">
            <a:avLst/>
          </a:prstGeom>
        </p:spPr>
      </p:pic>
      <p:sp>
        <p:nvSpPr>
          <p:cNvPr id="16" name="TextBox 15"/>
          <p:cNvSpPr txBox="1"/>
          <p:nvPr/>
        </p:nvSpPr>
        <p:spPr>
          <a:xfrm>
            <a:off x="990600" y="3576935"/>
            <a:ext cx="22860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400" dirty="0" smtClean="0">
                <a:latin typeface="NikoshBAN" pitchFamily="2" charset="0"/>
                <a:cs typeface="NikoshBAN" pitchFamily="2" charset="0"/>
              </a:rPr>
              <a:t> </a:t>
            </a:r>
            <a:r>
              <a:rPr lang="en-US" sz="2400" dirty="0" err="1" smtClean="0">
                <a:latin typeface="NikoshBAN" pitchFamily="2" charset="0"/>
                <a:cs typeface="NikoshBAN" pitchFamily="2" charset="0"/>
              </a:rPr>
              <a:t>i</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কাঞ্চন </a:t>
            </a:r>
            <a:endParaRPr lang="en-US" sz="2400" dirty="0">
              <a:latin typeface="NikoshBAN" pitchFamily="2" charset="0"/>
              <a:cs typeface="NikoshBAN" pitchFamily="2" charset="0"/>
            </a:endParaRPr>
          </a:p>
        </p:txBody>
      </p:sp>
      <p:sp>
        <p:nvSpPr>
          <p:cNvPr id="17" name="TextBox 16"/>
          <p:cNvSpPr txBox="1"/>
          <p:nvPr/>
        </p:nvSpPr>
        <p:spPr>
          <a:xfrm>
            <a:off x="3429000" y="3581400"/>
            <a:ext cx="22860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400" dirty="0" smtClean="0">
                <a:latin typeface="NikoshBAN" pitchFamily="2" charset="0"/>
                <a:cs typeface="NikoshBAN" pitchFamily="2" charset="0"/>
              </a:rPr>
              <a:t> </a:t>
            </a:r>
            <a:r>
              <a:rPr lang="en-US" sz="2400" dirty="0" smtClean="0">
                <a:latin typeface="NikoshBAN" pitchFamily="2" charset="0"/>
                <a:cs typeface="NikoshBAN" pitchFamily="2" charset="0"/>
              </a:rPr>
              <a:t>ii)</a:t>
            </a:r>
            <a:r>
              <a:rPr lang="bn-BD" sz="2400" dirty="0" smtClean="0">
                <a:latin typeface="NikoshBAN" pitchFamily="2" charset="0"/>
                <a:cs typeface="NikoshBAN" pitchFamily="2" charset="0"/>
              </a:rPr>
              <a:t> শতাব্দী </a:t>
            </a:r>
            <a:endParaRPr lang="en-US" sz="2400" dirty="0">
              <a:latin typeface="NikoshBAN" pitchFamily="2" charset="0"/>
              <a:cs typeface="NikoshBAN" pitchFamily="2" charset="0"/>
            </a:endParaRPr>
          </a:p>
        </p:txBody>
      </p:sp>
      <p:sp>
        <p:nvSpPr>
          <p:cNvPr id="18" name="TextBox 17"/>
          <p:cNvSpPr txBox="1"/>
          <p:nvPr/>
        </p:nvSpPr>
        <p:spPr>
          <a:xfrm>
            <a:off x="5867400" y="3581400"/>
            <a:ext cx="22860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400" dirty="0" smtClean="0">
                <a:latin typeface="NikoshBAN" pitchFamily="2" charset="0"/>
                <a:cs typeface="NikoshBAN" pitchFamily="2" charset="0"/>
              </a:rPr>
              <a:t> </a:t>
            </a:r>
            <a:r>
              <a:rPr lang="en-US" sz="2400" dirty="0" smtClean="0">
                <a:latin typeface="NikoshBAN" pitchFamily="2" charset="0"/>
                <a:cs typeface="NikoshBAN" pitchFamily="2" charset="0"/>
              </a:rPr>
              <a:t>iii) </a:t>
            </a:r>
            <a:r>
              <a:rPr lang="bn-BD" sz="2400" dirty="0" smtClean="0">
                <a:latin typeface="NikoshBAN" pitchFamily="2" charset="0"/>
                <a:cs typeface="NikoshBAN" pitchFamily="2" charset="0"/>
              </a:rPr>
              <a:t>সৌরভ </a:t>
            </a:r>
            <a:endParaRPr lang="en-US" sz="2400" dirty="0">
              <a:latin typeface="NikoshBAN" pitchFamily="2" charset="0"/>
              <a:cs typeface="NikoshBAN" pitchFamily="2" charset="0"/>
            </a:endParaRPr>
          </a:p>
        </p:txBody>
      </p:sp>
      <p:sp>
        <p:nvSpPr>
          <p:cNvPr id="20" name="Slide Number Placeholder 19"/>
          <p:cNvSpPr>
            <a:spLocks noGrp="1"/>
          </p:cNvSpPr>
          <p:nvPr>
            <p:ph type="sldNum" sz="quarter" idx="12"/>
          </p:nvPr>
        </p:nvSpPr>
        <p:spPr/>
        <p:txBody>
          <a:bodyPr/>
          <a:lstStyle/>
          <a:p>
            <a:fld id="{12CF4F74-C24C-4DBC-A93A-AB35CB314D07}" type="slidenum">
              <a:rPr lang="en-US" smtClean="0"/>
              <a:pPr/>
              <a:t>19</a:t>
            </a:fld>
            <a:endParaRPr lang="en-US"/>
          </a:p>
        </p:txBody>
      </p:sp>
    </p:spTree>
    <p:extLst>
      <p:ext uri="{BB962C8B-B14F-4D97-AF65-F5344CB8AC3E}">
        <p14:creationId xmlns:p14="http://schemas.microsoft.com/office/powerpoint/2010/main" xmlns="" val="421702692"/>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Effect transition="in" filter="fade">
                                      <p:cBhvr>
                                        <p:cTn id="9" dur="1000"/>
                                        <p:tgtEl>
                                          <p:spTgt spid="26"/>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par>
                          <p:cTn id="10" fill="hold">
                            <p:stCondLst>
                              <p:cond delay="1000"/>
                            </p:stCondLst>
                            <p:childTnLst>
                              <p:par>
                                <p:cTn id="11" presetID="53" presetClass="exit" presetSubtype="0" fill="hold" nodeType="afterEffect">
                                  <p:stCondLst>
                                    <p:cond delay="0"/>
                                  </p:stCondLst>
                                  <p:childTnLst>
                                    <p:anim calcmode="lin" valueType="num">
                                      <p:cBhvr>
                                        <p:cTn id="12" dur="2000"/>
                                        <p:tgtEl>
                                          <p:spTgt spid="26"/>
                                        </p:tgtEl>
                                        <p:attrNameLst>
                                          <p:attrName>ppt_w</p:attrName>
                                        </p:attrNameLst>
                                      </p:cBhvr>
                                      <p:tavLst>
                                        <p:tav tm="0">
                                          <p:val>
                                            <p:strVal val="ppt_w"/>
                                          </p:val>
                                        </p:tav>
                                        <p:tav tm="100000">
                                          <p:val>
                                            <p:fltVal val="0"/>
                                          </p:val>
                                        </p:tav>
                                      </p:tavLst>
                                    </p:anim>
                                    <p:anim calcmode="lin" valueType="num">
                                      <p:cBhvr>
                                        <p:cTn id="13" dur="2000"/>
                                        <p:tgtEl>
                                          <p:spTgt spid="26"/>
                                        </p:tgtEl>
                                        <p:attrNameLst>
                                          <p:attrName>ppt_h</p:attrName>
                                        </p:attrNameLst>
                                      </p:cBhvr>
                                      <p:tavLst>
                                        <p:tav tm="0">
                                          <p:val>
                                            <p:strVal val="ppt_h"/>
                                          </p:val>
                                        </p:tav>
                                        <p:tav tm="100000">
                                          <p:val>
                                            <p:fltVal val="0"/>
                                          </p:val>
                                        </p:tav>
                                      </p:tavLst>
                                    </p:anim>
                                    <p:animEffect transition="out" filter="fade">
                                      <p:cBhvr>
                                        <p:cTn id="14" dur="2000"/>
                                        <p:tgtEl>
                                          <p:spTgt spid="26"/>
                                        </p:tgtEl>
                                      </p:cBhvr>
                                    </p:animEffect>
                                    <p:set>
                                      <p:cBhvr>
                                        <p:cTn id="15"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1000" fill="hold"/>
                                        <p:tgtEl>
                                          <p:spTgt spid="26"/>
                                        </p:tgtEl>
                                        <p:attrNameLst>
                                          <p:attrName>ppt_w</p:attrName>
                                        </p:attrNameLst>
                                      </p:cBhvr>
                                      <p:tavLst>
                                        <p:tav tm="0">
                                          <p:val>
                                            <p:fltVal val="0"/>
                                          </p:val>
                                        </p:tav>
                                        <p:tav tm="100000">
                                          <p:val>
                                            <p:strVal val="#ppt_w"/>
                                          </p:val>
                                        </p:tav>
                                      </p:tavLst>
                                    </p:anim>
                                    <p:anim calcmode="lin" valueType="num">
                                      <p:cBhvr>
                                        <p:cTn id="22" dur="1000" fill="hold"/>
                                        <p:tgtEl>
                                          <p:spTgt spid="26"/>
                                        </p:tgtEl>
                                        <p:attrNameLst>
                                          <p:attrName>ppt_h</p:attrName>
                                        </p:attrNameLst>
                                      </p:cBhvr>
                                      <p:tavLst>
                                        <p:tav tm="0">
                                          <p:val>
                                            <p:fltVal val="0"/>
                                          </p:val>
                                        </p:tav>
                                        <p:tav tm="100000">
                                          <p:val>
                                            <p:strVal val="#ppt_h"/>
                                          </p:val>
                                        </p:tav>
                                      </p:tavLst>
                                    </p:anim>
                                    <p:animEffect transition="in" filter="fade">
                                      <p:cBhvr>
                                        <p:cTn id="23" dur="1000"/>
                                        <p:tgtEl>
                                          <p:spTgt spid="26"/>
                                        </p:tgtEl>
                                      </p:cBhvr>
                                    </p:animEffect>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par>
                          <p:cTn id="24" fill="hold">
                            <p:stCondLst>
                              <p:cond delay="1000"/>
                            </p:stCondLst>
                            <p:childTnLst>
                              <p:par>
                                <p:cTn id="25" presetID="53" presetClass="exit" presetSubtype="0" fill="hold" nodeType="afterEffect">
                                  <p:stCondLst>
                                    <p:cond delay="0"/>
                                  </p:stCondLst>
                                  <p:childTnLst>
                                    <p:anim calcmode="lin" valueType="num">
                                      <p:cBhvr>
                                        <p:cTn id="26" dur="2000"/>
                                        <p:tgtEl>
                                          <p:spTgt spid="26"/>
                                        </p:tgtEl>
                                        <p:attrNameLst>
                                          <p:attrName>ppt_w</p:attrName>
                                        </p:attrNameLst>
                                      </p:cBhvr>
                                      <p:tavLst>
                                        <p:tav tm="0">
                                          <p:val>
                                            <p:strVal val="ppt_w"/>
                                          </p:val>
                                        </p:tav>
                                        <p:tav tm="100000">
                                          <p:val>
                                            <p:fltVal val="0"/>
                                          </p:val>
                                        </p:tav>
                                      </p:tavLst>
                                    </p:anim>
                                    <p:anim calcmode="lin" valueType="num">
                                      <p:cBhvr>
                                        <p:cTn id="27" dur="2000"/>
                                        <p:tgtEl>
                                          <p:spTgt spid="26"/>
                                        </p:tgtEl>
                                        <p:attrNameLst>
                                          <p:attrName>ppt_h</p:attrName>
                                        </p:attrNameLst>
                                      </p:cBhvr>
                                      <p:tavLst>
                                        <p:tav tm="0">
                                          <p:val>
                                            <p:strVal val="ppt_h"/>
                                          </p:val>
                                        </p:tav>
                                        <p:tav tm="100000">
                                          <p:val>
                                            <p:fltVal val="0"/>
                                          </p:val>
                                        </p:tav>
                                      </p:tavLst>
                                    </p:anim>
                                    <p:animEffect transition="out" filter="fade">
                                      <p:cBhvr>
                                        <p:cTn id="28" dur="2000"/>
                                        <p:tgtEl>
                                          <p:spTgt spid="26"/>
                                        </p:tgtEl>
                                      </p:cBhvr>
                                    </p:animEffect>
                                    <p:set>
                                      <p:cBhvr>
                                        <p:cTn id="29"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2000" fill="hold"/>
                                        <p:tgtEl>
                                          <p:spTgt spid="26"/>
                                        </p:tgtEl>
                                        <p:attrNameLst>
                                          <p:attrName>ppt_w</p:attrName>
                                        </p:attrNameLst>
                                      </p:cBhvr>
                                      <p:tavLst>
                                        <p:tav tm="0">
                                          <p:val>
                                            <p:fltVal val="0"/>
                                          </p:val>
                                        </p:tav>
                                        <p:tav tm="100000">
                                          <p:val>
                                            <p:strVal val="#ppt_w"/>
                                          </p:val>
                                        </p:tav>
                                      </p:tavLst>
                                    </p:anim>
                                    <p:anim calcmode="lin" valueType="num">
                                      <p:cBhvr>
                                        <p:cTn id="36" dur="2000" fill="hold"/>
                                        <p:tgtEl>
                                          <p:spTgt spid="26"/>
                                        </p:tgtEl>
                                        <p:attrNameLst>
                                          <p:attrName>ppt_h</p:attrName>
                                        </p:attrNameLst>
                                      </p:cBhvr>
                                      <p:tavLst>
                                        <p:tav tm="0">
                                          <p:val>
                                            <p:fltVal val="0"/>
                                          </p:val>
                                        </p:tav>
                                        <p:tav tm="100000">
                                          <p:val>
                                            <p:strVal val="#ppt_h"/>
                                          </p:val>
                                        </p:tav>
                                      </p:tavLst>
                                    </p:anim>
                                    <p:animEffect transition="in" filter="fade">
                                      <p:cBhvr>
                                        <p:cTn id="37" dur="2000"/>
                                        <p:tgtEl>
                                          <p:spTgt spid="26"/>
                                        </p:tgtEl>
                                      </p:cBhvr>
                                    </p:animEffect>
                                  </p:childTnLst>
                                  <p:subTnLst>
                                    <p:audio>
                                      <p:cMediaNode>
                                        <p:cTn display="0" masterRel="sameClick">
                                          <p:stCondLst>
                                            <p:cond evt="begin" delay="0">
                                              <p:tn val="33"/>
                                            </p:cond>
                                          </p:stCondLst>
                                          <p:endCondLst>
                                            <p:cond evt="onStopAudio" delay="0">
                                              <p:tgtEl>
                                                <p:sldTgt/>
                                              </p:tgtEl>
                                            </p:cond>
                                          </p:endCondLst>
                                        </p:cTn>
                                        <p:tgtEl>
                                          <p:sndTgt r:embed="rId3" name="bomb.wav"/>
                                        </p:tgtEl>
                                      </p:cMediaNode>
                                    </p:audio>
                                  </p:subTnLst>
                                </p:cTn>
                              </p:par>
                            </p:childTnLst>
                          </p:cTn>
                        </p:par>
                        <p:par>
                          <p:cTn id="38" fill="hold">
                            <p:stCondLst>
                              <p:cond delay="2000"/>
                            </p:stCondLst>
                            <p:childTnLst>
                              <p:par>
                                <p:cTn id="39" presetID="53" presetClass="exit" presetSubtype="0" fill="hold" nodeType="afterEffect">
                                  <p:stCondLst>
                                    <p:cond delay="0"/>
                                  </p:stCondLst>
                                  <p:childTnLst>
                                    <p:anim calcmode="lin" valueType="num">
                                      <p:cBhvr>
                                        <p:cTn id="40" dur="2000"/>
                                        <p:tgtEl>
                                          <p:spTgt spid="26"/>
                                        </p:tgtEl>
                                        <p:attrNameLst>
                                          <p:attrName>ppt_w</p:attrName>
                                        </p:attrNameLst>
                                      </p:cBhvr>
                                      <p:tavLst>
                                        <p:tav tm="0">
                                          <p:val>
                                            <p:strVal val="ppt_w"/>
                                          </p:val>
                                        </p:tav>
                                        <p:tav tm="100000">
                                          <p:val>
                                            <p:fltVal val="0"/>
                                          </p:val>
                                        </p:tav>
                                      </p:tavLst>
                                    </p:anim>
                                    <p:anim calcmode="lin" valueType="num">
                                      <p:cBhvr>
                                        <p:cTn id="41" dur="2000"/>
                                        <p:tgtEl>
                                          <p:spTgt spid="26"/>
                                        </p:tgtEl>
                                        <p:attrNameLst>
                                          <p:attrName>ppt_h</p:attrName>
                                        </p:attrNameLst>
                                      </p:cBhvr>
                                      <p:tavLst>
                                        <p:tav tm="0">
                                          <p:val>
                                            <p:strVal val="ppt_h"/>
                                          </p:val>
                                        </p:tav>
                                        <p:tav tm="100000">
                                          <p:val>
                                            <p:fltVal val="0"/>
                                          </p:val>
                                        </p:tav>
                                      </p:tavLst>
                                    </p:anim>
                                    <p:animEffect transition="out" filter="fade">
                                      <p:cBhvr>
                                        <p:cTn id="42" dur="2000"/>
                                        <p:tgtEl>
                                          <p:spTgt spid="26"/>
                                        </p:tgtEl>
                                      </p:cBhvr>
                                    </p:animEffect>
                                    <p:set>
                                      <p:cBhvr>
                                        <p:cTn id="43"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1000" fill="hold"/>
                                        <p:tgtEl>
                                          <p:spTgt spid="26"/>
                                        </p:tgtEl>
                                        <p:attrNameLst>
                                          <p:attrName>ppt_w</p:attrName>
                                        </p:attrNameLst>
                                      </p:cBhvr>
                                      <p:tavLst>
                                        <p:tav tm="0">
                                          <p:val>
                                            <p:fltVal val="0"/>
                                          </p:val>
                                        </p:tav>
                                        <p:tav tm="100000">
                                          <p:val>
                                            <p:strVal val="#ppt_w"/>
                                          </p:val>
                                        </p:tav>
                                      </p:tavLst>
                                    </p:anim>
                                    <p:anim calcmode="lin" valueType="num">
                                      <p:cBhvr>
                                        <p:cTn id="50" dur="1000" fill="hold"/>
                                        <p:tgtEl>
                                          <p:spTgt spid="26"/>
                                        </p:tgtEl>
                                        <p:attrNameLst>
                                          <p:attrName>ppt_h</p:attrName>
                                        </p:attrNameLst>
                                      </p:cBhvr>
                                      <p:tavLst>
                                        <p:tav tm="0">
                                          <p:val>
                                            <p:fltVal val="0"/>
                                          </p:val>
                                        </p:tav>
                                        <p:tav tm="100000">
                                          <p:val>
                                            <p:strVal val="#ppt_h"/>
                                          </p:val>
                                        </p:tav>
                                      </p:tavLst>
                                    </p:anim>
                                    <p:animEffect transition="in" filter="fade">
                                      <p:cBhvr>
                                        <p:cTn id="51" dur="1000"/>
                                        <p:tgtEl>
                                          <p:spTgt spid="26"/>
                                        </p:tgtEl>
                                      </p:cBhvr>
                                    </p:animEffect>
                                  </p:childTnLst>
                                  <p:subTnLst>
                                    <p:audio>
                                      <p:cMediaNode>
                                        <p:cTn display="0" masterRel="sameClick">
                                          <p:stCondLst>
                                            <p:cond evt="begin" delay="0">
                                              <p:tn val="47"/>
                                            </p:cond>
                                          </p:stCondLst>
                                          <p:endCondLst>
                                            <p:cond evt="onStopAudio" delay="0">
                                              <p:tgtEl>
                                                <p:sldTgt/>
                                              </p:tgtEl>
                                            </p:cond>
                                          </p:endCondLst>
                                        </p:cTn>
                                        <p:tgtEl>
                                          <p:sndTgt r:embed="rId3" name="bomb.wav"/>
                                        </p:tgtEl>
                                      </p:cMediaNode>
                                    </p:audio>
                                  </p:subTnLst>
                                </p:cTn>
                              </p:par>
                            </p:childTnLst>
                          </p:cTn>
                        </p:par>
                        <p:par>
                          <p:cTn id="52" fill="hold">
                            <p:stCondLst>
                              <p:cond delay="1000"/>
                            </p:stCondLst>
                            <p:childTnLst>
                              <p:par>
                                <p:cTn id="53" presetID="53" presetClass="exit" presetSubtype="0" fill="hold" nodeType="afterEffect">
                                  <p:stCondLst>
                                    <p:cond delay="0"/>
                                  </p:stCondLst>
                                  <p:childTnLst>
                                    <p:anim calcmode="lin" valueType="num">
                                      <p:cBhvr>
                                        <p:cTn id="54" dur="2000"/>
                                        <p:tgtEl>
                                          <p:spTgt spid="26"/>
                                        </p:tgtEl>
                                        <p:attrNameLst>
                                          <p:attrName>ppt_w</p:attrName>
                                        </p:attrNameLst>
                                      </p:cBhvr>
                                      <p:tavLst>
                                        <p:tav tm="0">
                                          <p:val>
                                            <p:strVal val="ppt_w"/>
                                          </p:val>
                                        </p:tav>
                                        <p:tav tm="100000">
                                          <p:val>
                                            <p:fltVal val="0"/>
                                          </p:val>
                                        </p:tav>
                                      </p:tavLst>
                                    </p:anim>
                                    <p:anim calcmode="lin" valueType="num">
                                      <p:cBhvr>
                                        <p:cTn id="55" dur="2000"/>
                                        <p:tgtEl>
                                          <p:spTgt spid="26"/>
                                        </p:tgtEl>
                                        <p:attrNameLst>
                                          <p:attrName>ppt_h</p:attrName>
                                        </p:attrNameLst>
                                      </p:cBhvr>
                                      <p:tavLst>
                                        <p:tav tm="0">
                                          <p:val>
                                            <p:strVal val="ppt_h"/>
                                          </p:val>
                                        </p:tav>
                                        <p:tav tm="100000">
                                          <p:val>
                                            <p:fltVal val="0"/>
                                          </p:val>
                                        </p:tav>
                                      </p:tavLst>
                                    </p:anim>
                                    <p:animEffect transition="out" filter="fade">
                                      <p:cBhvr>
                                        <p:cTn id="56" dur="2000"/>
                                        <p:tgtEl>
                                          <p:spTgt spid="26"/>
                                        </p:tgtEl>
                                      </p:cBhvr>
                                    </p:animEffect>
                                    <p:set>
                                      <p:cBhvr>
                                        <p:cTn id="57"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8" restart="whenNotActive" fill="hold" evtFilter="cancelBubble" nodeType="interactiveSeq">
                <p:stCondLst>
                  <p:cond evt="onClick" delay="0">
                    <p:tgtEl>
                      <p:spTgt spid="24"/>
                    </p:tgtEl>
                  </p:cond>
                </p:stCondLst>
                <p:endSync evt="end" delay="0">
                  <p:rtn val="all"/>
                </p:endSync>
                <p:childTnLst>
                  <p:par>
                    <p:cTn id="59" fill="hold">
                      <p:stCondLst>
                        <p:cond delay="0"/>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1000" fill="hold"/>
                                        <p:tgtEl>
                                          <p:spTgt spid="26"/>
                                        </p:tgtEl>
                                        <p:attrNameLst>
                                          <p:attrName>ppt_w</p:attrName>
                                        </p:attrNameLst>
                                      </p:cBhvr>
                                      <p:tavLst>
                                        <p:tav tm="0">
                                          <p:val>
                                            <p:fltVal val="0"/>
                                          </p:val>
                                        </p:tav>
                                        <p:tav tm="100000">
                                          <p:val>
                                            <p:strVal val="#ppt_w"/>
                                          </p:val>
                                        </p:tav>
                                      </p:tavLst>
                                    </p:anim>
                                    <p:anim calcmode="lin" valueType="num">
                                      <p:cBhvr>
                                        <p:cTn id="64" dur="1000" fill="hold"/>
                                        <p:tgtEl>
                                          <p:spTgt spid="26"/>
                                        </p:tgtEl>
                                        <p:attrNameLst>
                                          <p:attrName>ppt_h</p:attrName>
                                        </p:attrNameLst>
                                      </p:cBhvr>
                                      <p:tavLst>
                                        <p:tav tm="0">
                                          <p:val>
                                            <p:fltVal val="0"/>
                                          </p:val>
                                        </p:tav>
                                        <p:tav tm="100000">
                                          <p:val>
                                            <p:strVal val="#ppt_h"/>
                                          </p:val>
                                        </p:tav>
                                      </p:tavLst>
                                    </p:anim>
                                    <p:animEffect transition="in" filter="fade">
                                      <p:cBhvr>
                                        <p:cTn id="65" dur="1000"/>
                                        <p:tgtEl>
                                          <p:spTgt spid="26"/>
                                        </p:tgtEl>
                                      </p:cBhvr>
                                    </p:animEffect>
                                  </p:childTnLst>
                                  <p:subTnLst>
                                    <p:audio>
                                      <p:cMediaNode>
                                        <p:cTn display="0" masterRel="sameClick">
                                          <p:stCondLst>
                                            <p:cond evt="begin" delay="0">
                                              <p:tn val="61"/>
                                            </p:cond>
                                          </p:stCondLst>
                                          <p:endCondLst>
                                            <p:cond evt="onStopAudio" delay="0">
                                              <p:tgtEl>
                                                <p:sldTgt/>
                                              </p:tgtEl>
                                            </p:cond>
                                          </p:endCondLst>
                                        </p:cTn>
                                        <p:tgtEl>
                                          <p:sndTgt r:embed="rId3" name="bomb.wav"/>
                                        </p:tgtEl>
                                      </p:cMediaNode>
                                    </p:audio>
                                  </p:subTnLst>
                                </p:cTn>
                              </p:par>
                            </p:childTnLst>
                          </p:cTn>
                        </p:par>
                        <p:par>
                          <p:cTn id="66" fill="hold">
                            <p:stCondLst>
                              <p:cond delay="1000"/>
                            </p:stCondLst>
                            <p:childTnLst>
                              <p:par>
                                <p:cTn id="67" presetID="53" presetClass="exit" presetSubtype="0" fill="hold" nodeType="afterEffect">
                                  <p:stCondLst>
                                    <p:cond delay="0"/>
                                  </p:stCondLst>
                                  <p:childTnLst>
                                    <p:anim calcmode="lin" valueType="num">
                                      <p:cBhvr>
                                        <p:cTn id="68" dur="2000"/>
                                        <p:tgtEl>
                                          <p:spTgt spid="26"/>
                                        </p:tgtEl>
                                        <p:attrNameLst>
                                          <p:attrName>ppt_w</p:attrName>
                                        </p:attrNameLst>
                                      </p:cBhvr>
                                      <p:tavLst>
                                        <p:tav tm="0">
                                          <p:val>
                                            <p:strVal val="ppt_w"/>
                                          </p:val>
                                        </p:tav>
                                        <p:tav tm="100000">
                                          <p:val>
                                            <p:fltVal val="0"/>
                                          </p:val>
                                        </p:tav>
                                      </p:tavLst>
                                    </p:anim>
                                    <p:anim calcmode="lin" valueType="num">
                                      <p:cBhvr>
                                        <p:cTn id="69" dur="2000"/>
                                        <p:tgtEl>
                                          <p:spTgt spid="26"/>
                                        </p:tgtEl>
                                        <p:attrNameLst>
                                          <p:attrName>ppt_h</p:attrName>
                                        </p:attrNameLst>
                                      </p:cBhvr>
                                      <p:tavLst>
                                        <p:tav tm="0">
                                          <p:val>
                                            <p:strVal val="ppt_h"/>
                                          </p:val>
                                        </p:tav>
                                        <p:tav tm="100000">
                                          <p:val>
                                            <p:fltVal val="0"/>
                                          </p:val>
                                        </p:tav>
                                      </p:tavLst>
                                    </p:anim>
                                    <p:animEffect transition="out" filter="fade">
                                      <p:cBhvr>
                                        <p:cTn id="70" dur="2000"/>
                                        <p:tgtEl>
                                          <p:spTgt spid="26"/>
                                        </p:tgtEl>
                                      </p:cBhvr>
                                    </p:animEffect>
                                    <p:set>
                                      <p:cBhvr>
                                        <p:cTn id="71"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2" restart="whenNotActive" fill="hold" evtFilter="cancelBubble" nodeType="interactiveSeq">
                <p:stCondLst>
                  <p:cond evt="onClick" delay="0">
                    <p:tgtEl>
                      <p:spTgt spid="25"/>
                    </p:tgtEl>
                  </p:cond>
                </p:stCondLst>
                <p:endSync evt="end" delay="0">
                  <p:rtn val="all"/>
                </p:endSync>
                <p:childTnLst>
                  <p:par>
                    <p:cTn id="73" fill="hold">
                      <p:stCondLst>
                        <p:cond delay="0"/>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1000" fill="hold"/>
                                        <p:tgtEl>
                                          <p:spTgt spid="26"/>
                                        </p:tgtEl>
                                        <p:attrNameLst>
                                          <p:attrName>ppt_w</p:attrName>
                                        </p:attrNameLst>
                                      </p:cBhvr>
                                      <p:tavLst>
                                        <p:tav tm="0">
                                          <p:val>
                                            <p:fltVal val="0"/>
                                          </p:val>
                                        </p:tav>
                                        <p:tav tm="100000">
                                          <p:val>
                                            <p:strVal val="#ppt_w"/>
                                          </p:val>
                                        </p:tav>
                                      </p:tavLst>
                                    </p:anim>
                                    <p:anim calcmode="lin" valueType="num">
                                      <p:cBhvr>
                                        <p:cTn id="78" dur="1000" fill="hold"/>
                                        <p:tgtEl>
                                          <p:spTgt spid="26"/>
                                        </p:tgtEl>
                                        <p:attrNameLst>
                                          <p:attrName>ppt_h</p:attrName>
                                        </p:attrNameLst>
                                      </p:cBhvr>
                                      <p:tavLst>
                                        <p:tav tm="0">
                                          <p:val>
                                            <p:fltVal val="0"/>
                                          </p:val>
                                        </p:tav>
                                        <p:tav tm="100000">
                                          <p:val>
                                            <p:strVal val="#ppt_h"/>
                                          </p:val>
                                        </p:tav>
                                      </p:tavLst>
                                    </p:anim>
                                    <p:animEffect transition="in" filter="fade">
                                      <p:cBhvr>
                                        <p:cTn id="79" dur="1000"/>
                                        <p:tgtEl>
                                          <p:spTgt spid="26"/>
                                        </p:tgtEl>
                                      </p:cBhvr>
                                    </p:animEffect>
                                  </p:childTnLst>
                                  <p:subTnLst>
                                    <p:audio>
                                      <p:cMediaNode>
                                        <p:cTn display="0" masterRel="sameClick">
                                          <p:stCondLst>
                                            <p:cond evt="begin" delay="0">
                                              <p:tn val="75"/>
                                            </p:cond>
                                          </p:stCondLst>
                                          <p:endCondLst>
                                            <p:cond evt="onStopAudio" delay="0">
                                              <p:tgtEl>
                                                <p:sldTgt/>
                                              </p:tgtEl>
                                            </p:cond>
                                          </p:endCondLst>
                                        </p:cTn>
                                        <p:tgtEl>
                                          <p:sndTgt r:embed="rId3" name="bomb.wav"/>
                                        </p:tgtEl>
                                      </p:cMediaNode>
                                    </p:audio>
                                  </p:subTnLst>
                                </p:cTn>
                              </p:par>
                            </p:childTnLst>
                          </p:cTn>
                        </p:par>
                        <p:par>
                          <p:cTn id="80" fill="hold">
                            <p:stCondLst>
                              <p:cond delay="1000"/>
                            </p:stCondLst>
                            <p:childTnLst>
                              <p:par>
                                <p:cTn id="81" presetID="53" presetClass="exit" presetSubtype="0" fill="hold" nodeType="afterEffect">
                                  <p:stCondLst>
                                    <p:cond delay="0"/>
                                  </p:stCondLst>
                                  <p:childTnLst>
                                    <p:anim calcmode="lin" valueType="num">
                                      <p:cBhvr>
                                        <p:cTn id="82" dur="2000"/>
                                        <p:tgtEl>
                                          <p:spTgt spid="26"/>
                                        </p:tgtEl>
                                        <p:attrNameLst>
                                          <p:attrName>ppt_w</p:attrName>
                                        </p:attrNameLst>
                                      </p:cBhvr>
                                      <p:tavLst>
                                        <p:tav tm="0">
                                          <p:val>
                                            <p:strVal val="ppt_w"/>
                                          </p:val>
                                        </p:tav>
                                        <p:tav tm="100000">
                                          <p:val>
                                            <p:fltVal val="0"/>
                                          </p:val>
                                        </p:tav>
                                      </p:tavLst>
                                    </p:anim>
                                    <p:anim calcmode="lin" valueType="num">
                                      <p:cBhvr>
                                        <p:cTn id="83" dur="2000"/>
                                        <p:tgtEl>
                                          <p:spTgt spid="26"/>
                                        </p:tgtEl>
                                        <p:attrNameLst>
                                          <p:attrName>ppt_h</p:attrName>
                                        </p:attrNameLst>
                                      </p:cBhvr>
                                      <p:tavLst>
                                        <p:tav tm="0">
                                          <p:val>
                                            <p:strVal val="ppt_h"/>
                                          </p:val>
                                        </p:tav>
                                        <p:tav tm="100000">
                                          <p:val>
                                            <p:fltVal val="0"/>
                                          </p:val>
                                        </p:tav>
                                      </p:tavLst>
                                    </p:anim>
                                    <p:animEffect transition="out" filter="fade">
                                      <p:cBhvr>
                                        <p:cTn id="84" dur="2000"/>
                                        <p:tgtEl>
                                          <p:spTgt spid="26"/>
                                        </p:tgtEl>
                                      </p:cBhvr>
                                    </p:animEffect>
                                    <p:set>
                                      <p:cBhvr>
                                        <p:cTn id="85"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6" restart="whenNotActive" fill="hold" evtFilter="cancelBubble" nodeType="interactiveSeq">
                <p:stCondLst>
                  <p:cond evt="onClick" delay="0">
                    <p:tgtEl>
                      <p:spTgt spid="14"/>
                    </p:tgtEl>
                  </p:cond>
                </p:stCondLst>
                <p:endSync evt="end" delay="0">
                  <p:rtn val="all"/>
                </p:endSync>
                <p:childTnLst>
                  <p:par>
                    <p:cTn id="87" fill="hold">
                      <p:stCondLst>
                        <p:cond delay="0"/>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1000" fill="hold"/>
                                        <p:tgtEl>
                                          <p:spTgt spid="27"/>
                                        </p:tgtEl>
                                        <p:attrNameLst>
                                          <p:attrName>ppt_w</p:attrName>
                                        </p:attrNameLst>
                                      </p:cBhvr>
                                      <p:tavLst>
                                        <p:tav tm="0">
                                          <p:val>
                                            <p:fltVal val="0"/>
                                          </p:val>
                                        </p:tav>
                                        <p:tav tm="100000">
                                          <p:val>
                                            <p:strVal val="#ppt_w"/>
                                          </p:val>
                                        </p:tav>
                                      </p:tavLst>
                                    </p:anim>
                                    <p:anim calcmode="lin" valueType="num">
                                      <p:cBhvr>
                                        <p:cTn id="92" dur="1000" fill="hold"/>
                                        <p:tgtEl>
                                          <p:spTgt spid="27"/>
                                        </p:tgtEl>
                                        <p:attrNameLst>
                                          <p:attrName>ppt_h</p:attrName>
                                        </p:attrNameLst>
                                      </p:cBhvr>
                                      <p:tavLst>
                                        <p:tav tm="0">
                                          <p:val>
                                            <p:fltVal val="0"/>
                                          </p:val>
                                        </p:tav>
                                        <p:tav tm="100000">
                                          <p:val>
                                            <p:strVal val="#ppt_h"/>
                                          </p:val>
                                        </p:tav>
                                      </p:tavLst>
                                    </p:anim>
                                    <p:animEffect transition="in" filter="fade">
                                      <p:cBhvr>
                                        <p:cTn id="93" dur="1000"/>
                                        <p:tgtEl>
                                          <p:spTgt spid="27"/>
                                        </p:tgtEl>
                                      </p:cBhvr>
                                    </p:animEffect>
                                  </p:childTnLst>
                                  <p:subTnLst>
                                    <p:audio>
                                      <p:cMediaNode>
                                        <p:cTn display="0" masterRel="sameClick">
                                          <p:stCondLst>
                                            <p:cond evt="begin" delay="0">
                                              <p:tn val="89"/>
                                            </p:cond>
                                          </p:stCondLst>
                                          <p:endCondLst>
                                            <p:cond evt="onStopAudio" delay="0">
                                              <p:tgtEl>
                                                <p:sldTgt/>
                                              </p:tgtEl>
                                            </p:cond>
                                          </p:endCondLst>
                                        </p:cTn>
                                        <p:tgtEl>
                                          <p:sndTgt r:embed="rId4" name="applause.wav"/>
                                        </p:tgtEl>
                                      </p:cMediaNode>
                                    </p:audio>
                                  </p:subTnLst>
                                </p:cTn>
                              </p:par>
                            </p:childTnLst>
                          </p:cTn>
                        </p:par>
                        <p:par>
                          <p:cTn id="94" fill="hold">
                            <p:stCondLst>
                              <p:cond delay="1000"/>
                            </p:stCondLst>
                            <p:childTnLst>
                              <p:par>
                                <p:cTn id="95" presetID="53" presetClass="exit" presetSubtype="0" fill="hold" nodeType="afterEffect">
                                  <p:stCondLst>
                                    <p:cond delay="0"/>
                                  </p:stCondLst>
                                  <p:childTnLst>
                                    <p:anim calcmode="lin" valueType="num">
                                      <p:cBhvr>
                                        <p:cTn id="96" dur="2000"/>
                                        <p:tgtEl>
                                          <p:spTgt spid="27"/>
                                        </p:tgtEl>
                                        <p:attrNameLst>
                                          <p:attrName>ppt_w</p:attrName>
                                        </p:attrNameLst>
                                      </p:cBhvr>
                                      <p:tavLst>
                                        <p:tav tm="0">
                                          <p:val>
                                            <p:strVal val="ppt_w"/>
                                          </p:val>
                                        </p:tav>
                                        <p:tav tm="100000">
                                          <p:val>
                                            <p:fltVal val="0"/>
                                          </p:val>
                                        </p:tav>
                                      </p:tavLst>
                                    </p:anim>
                                    <p:anim calcmode="lin" valueType="num">
                                      <p:cBhvr>
                                        <p:cTn id="97" dur="2000"/>
                                        <p:tgtEl>
                                          <p:spTgt spid="27"/>
                                        </p:tgtEl>
                                        <p:attrNameLst>
                                          <p:attrName>ppt_h</p:attrName>
                                        </p:attrNameLst>
                                      </p:cBhvr>
                                      <p:tavLst>
                                        <p:tav tm="0">
                                          <p:val>
                                            <p:strVal val="ppt_h"/>
                                          </p:val>
                                        </p:tav>
                                        <p:tav tm="100000">
                                          <p:val>
                                            <p:fltVal val="0"/>
                                          </p:val>
                                        </p:tav>
                                      </p:tavLst>
                                    </p:anim>
                                    <p:animEffect transition="out" filter="fade">
                                      <p:cBhvr>
                                        <p:cTn id="98" dur="2000"/>
                                        <p:tgtEl>
                                          <p:spTgt spid="27"/>
                                        </p:tgtEl>
                                      </p:cBhvr>
                                    </p:animEffect>
                                    <p:set>
                                      <p:cBhvr>
                                        <p:cTn id="99" dur="1" fill="hold">
                                          <p:stCondLst>
                                            <p:cond delay="1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00" restart="whenNotActive" fill="hold" evtFilter="cancelBubble" nodeType="interactiveSeq">
                <p:stCondLst>
                  <p:cond evt="onClick" delay="0">
                    <p:tgtEl>
                      <p:spTgt spid="22"/>
                    </p:tgtEl>
                  </p:cond>
                </p:stCondLst>
                <p:endSync evt="end" delay="0">
                  <p:rtn val="all"/>
                </p:endSync>
                <p:childTnLst>
                  <p:par>
                    <p:cTn id="101" fill="hold">
                      <p:stCondLst>
                        <p:cond delay="0"/>
                      </p:stCondLst>
                      <p:childTnLst>
                        <p:par>
                          <p:cTn id="102" fill="hold">
                            <p:stCondLst>
                              <p:cond delay="0"/>
                            </p:stCondLst>
                            <p:childTnLst>
                              <p:par>
                                <p:cTn id="103" presetID="53" presetClass="entr" presetSubtype="0" fill="hold" nodeType="click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p:cTn id="105" dur="1000" fill="hold"/>
                                        <p:tgtEl>
                                          <p:spTgt spid="27"/>
                                        </p:tgtEl>
                                        <p:attrNameLst>
                                          <p:attrName>ppt_w</p:attrName>
                                        </p:attrNameLst>
                                      </p:cBhvr>
                                      <p:tavLst>
                                        <p:tav tm="0">
                                          <p:val>
                                            <p:fltVal val="0"/>
                                          </p:val>
                                        </p:tav>
                                        <p:tav tm="100000">
                                          <p:val>
                                            <p:strVal val="#ppt_w"/>
                                          </p:val>
                                        </p:tav>
                                      </p:tavLst>
                                    </p:anim>
                                    <p:anim calcmode="lin" valueType="num">
                                      <p:cBhvr>
                                        <p:cTn id="106" dur="1000" fill="hold"/>
                                        <p:tgtEl>
                                          <p:spTgt spid="27"/>
                                        </p:tgtEl>
                                        <p:attrNameLst>
                                          <p:attrName>ppt_h</p:attrName>
                                        </p:attrNameLst>
                                      </p:cBhvr>
                                      <p:tavLst>
                                        <p:tav tm="0">
                                          <p:val>
                                            <p:fltVal val="0"/>
                                          </p:val>
                                        </p:tav>
                                        <p:tav tm="100000">
                                          <p:val>
                                            <p:strVal val="#ppt_h"/>
                                          </p:val>
                                        </p:tav>
                                      </p:tavLst>
                                    </p:anim>
                                    <p:animEffect transition="in" filter="fade">
                                      <p:cBhvr>
                                        <p:cTn id="107" dur="1000"/>
                                        <p:tgtEl>
                                          <p:spTgt spid="27"/>
                                        </p:tgtEl>
                                      </p:cBhvr>
                                    </p:animEffect>
                                  </p:childTnLst>
                                  <p:subTnLst>
                                    <p:audio>
                                      <p:cMediaNode>
                                        <p:cTn display="0" masterRel="sameClick">
                                          <p:stCondLst>
                                            <p:cond evt="begin" delay="0">
                                              <p:tn val="103"/>
                                            </p:cond>
                                          </p:stCondLst>
                                          <p:endCondLst>
                                            <p:cond evt="onStopAudio" delay="0">
                                              <p:tgtEl>
                                                <p:sldTgt/>
                                              </p:tgtEl>
                                            </p:cond>
                                          </p:endCondLst>
                                        </p:cTn>
                                        <p:tgtEl>
                                          <p:sndTgt r:embed="rId4" name="applause.wav"/>
                                        </p:tgtEl>
                                      </p:cMediaNode>
                                    </p:audio>
                                  </p:subTnLst>
                                </p:cTn>
                              </p:par>
                            </p:childTnLst>
                          </p:cTn>
                        </p:par>
                        <p:par>
                          <p:cTn id="108" fill="hold">
                            <p:stCondLst>
                              <p:cond delay="1000"/>
                            </p:stCondLst>
                            <p:childTnLst>
                              <p:par>
                                <p:cTn id="109" presetID="53" presetClass="exit" presetSubtype="0" fill="hold" nodeType="afterEffect">
                                  <p:stCondLst>
                                    <p:cond delay="0"/>
                                  </p:stCondLst>
                                  <p:childTnLst>
                                    <p:anim calcmode="lin" valueType="num">
                                      <p:cBhvr>
                                        <p:cTn id="110" dur="2000"/>
                                        <p:tgtEl>
                                          <p:spTgt spid="27"/>
                                        </p:tgtEl>
                                        <p:attrNameLst>
                                          <p:attrName>ppt_w</p:attrName>
                                        </p:attrNameLst>
                                      </p:cBhvr>
                                      <p:tavLst>
                                        <p:tav tm="0">
                                          <p:val>
                                            <p:strVal val="ppt_w"/>
                                          </p:val>
                                        </p:tav>
                                        <p:tav tm="100000">
                                          <p:val>
                                            <p:fltVal val="0"/>
                                          </p:val>
                                        </p:tav>
                                      </p:tavLst>
                                    </p:anim>
                                    <p:anim calcmode="lin" valueType="num">
                                      <p:cBhvr>
                                        <p:cTn id="111" dur="2000"/>
                                        <p:tgtEl>
                                          <p:spTgt spid="27"/>
                                        </p:tgtEl>
                                        <p:attrNameLst>
                                          <p:attrName>ppt_h</p:attrName>
                                        </p:attrNameLst>
                                      </p:cBhvr>
                                      <p:tavLst>
                                        <p:tav tm="0">
                                          <p:val>
                                            <p:strVal val="ppt_h"/>
                                          </p:val>
                                        </p:tav>
                                        <p:tav tm="100000">
                                          <p:val>
                                            <p:fltVal val="0"/>
                                          </p:val>
                                        </p:tav>
                                      </p:tavLst>
                                    </p:anim>
                                    <p:animEffect transition="out" filter="fade">
                                      <p:cBhvr>
                                        <p:cTn id="112" dur="2000"/>
                                        <p:tgtEl>
                                          <p:spTgt spid="27"/>
                                        </p:tgtEl>
                                      </p:cBhvr>
                                    </p:animEffect>
                                    <p:set>
                                      <p:cBhvr>
                                        <p:cTn id="113" dur="1" fill="hold">
                                          <p:stCondLst>
                                            <p:cond delay="1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4419600" cy="929461"/>
          </a:xfrm>
          <a:prstGeom prst="horizontalScroll">
            <a:avLst/>
          </a:prstGeom>
        </p:spPr>
        <p:style>
          <a:lnRef idx="1">
            <a:schemeClr val="accent3"/>
          </a:lnRef>
          <a:fillRef idx="2">
            <a:schemeClr val="accent3"/>
          </a:fillRef>
          <a:effectRef idx="1">
            <a:schemeClr val="accent3"/>
          </a:effectRef>
          <a:fontRef idx="minor">
            <a:schemeClr val="dk1"/>
          </a:fontRef>
        </p:style>
        <p:txBody>
          <a:bodyPr>
            <a:noAutofit/>
          </a:bodyPr>
          <a:lstStyle/>
          <a:p>
            <a:r>
              <a:rPr lang="bn-BD" sz="3600" dirty="0" smtClean="0">
                <a:latin typeface="NikoshBAN" pitchFamily="2" charset="0"/>
                <a:cs typeface="NikoshBAN" pitchFamily="2" charset="0"/>
              </a:rPr>
              <a:t>শিক্ষক পরিচিতি </a:t>
            </a:r>
            <a:endParaRPr lang="en-US" sz="3600" dirty="0">
              <a:latin typeface="NikoshBAN" pitchFamily="2" charset="0"/>
              <a:cs typeface="NikoshBAN" pitchFamily="2" charset="0"/>
            </a:endParaRPr>
          </a:p>
        </p:txBody>
      </p:sp>
      <p:pic>
        <p:nvPicPr>
          <p:cNvPr id="12" name="Content Placeholder 11" descr="IMG-20180213-WA0000.jpg"/>
          <p:cNvPicPr>
            <a:picLocks noGrp="1" noChangeAspect="1"/>
          </p:cNvPicPr>
          <p:nvPr>
            <p:ph idx="1"/>
          </p:nvPr>
        </p:nvPicPr>
        <p:blipFill>
          <a:blip r:embed="rId3"/>
          <a:stretch>
            <a:fillRect/>
          </a:stretch>
        </p:blipFill>
        <p:spPr>
          <a:xfrm>
            <a:off x="2514600" y="1219200"/>
            <a:ext cx="2115678" cy="2649080"/>
          </a:xfrm>
          <a:prstGeom prst="roundRect">
            <a:avLst/>
          </a:prstGeom>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pic>
      <p:sp>
        <p:nvSpPr>
          <p:cNvPr id="10" name="Slide Number Placeholder 9"/>
          <p:cNvSpPr>
            <a:spLocks noGrp="1"/>
          </p:cNvSpPr>
          <p:nvPr>
            <p:ph type="sldNum" sz="quarter" idx="12"/>
          </p:nvPr>
        </p:nvSpPr>
        <p:spPr/>
        <p:txBody>
          <a:bodyPr/>
          <a:lstStyle/>
          <a:p>
            <a:fld id="{881FE9EE-A52A-4066-B68D-BE786371EA65}" type="slidenum">
              <a:rPr lang="en-US" smtClean="0"/>
              <a:pPr/>
              <a:t>2</a:t>
            </a:fld>
            <a:endParaRPr lang="en-US"/>
          </a:p>
        </p:txBody>
      </p:sp>
      <p:sp>
        <p:nvSpPr>
          <p:cNvPr id="3" name="TextBox 2"/>
          <p:cNvSpPr txBox="1"/>
          <p:nvPr/>
        </p:nvSpPr>
        <p:spPr>
          <a:xfrm>
            <a:off x="5181600" y="304800"/>
            <a:ext cx="3733800" cy="858857"/>
          </a:xfrm>
          <a:prstGeom prst="horizontalScroll">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পাঠ পরিচিতি</a:t>
            </a:r>
            <a:endParaRPr lang="en-US" sz="3600" dirty="0">
              <a:latin typeface="NikoshBAN" pitchFamily="2" charset="0"/>
              <a:cs typeface="NikoshBAN" pitchFamily="2" charset="0"/>
            </a:endParaRPr>
          </a:p>
        </p:txBody>
      </p:sp>
      <p:sp>
        <p:nvSpPr>
          <p:cNvPr id="4" name="TextBox 3"/>
          <p:cNvSpPr txBox="1"/>
          <p:nvPr/>
        </p:nvSpPr>
        <p:spPr>
          <a:xfrm>
            <a:off x="5105400" y="4114800"/>
            <a:ext cx="3810000" cy="2553891"/>
          </a:xfrm>
          <a:prstGeom prst="round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b="1" dirty="0" smtClean="0">
                <a:latin typeface="NikoshBAN" pitchFamily="2" charset="0"/>
                <a:cs typeface="NikoshBAN" pitchFamily="2" charset="0"/>
              </a:rPr>
              <a:t>কৃষি শিক্ষা</a:t>
            </a:r>
          </a:p>
          <a:p>
            <a:pPr algn="ctr"/>
            <a:r>
              <a:rPr lang="bn-BD" b="1" dirty="0" smtClean="0">
                <a:latin typeface="NikoshBAN" pitchFamily="2" charset="0"/>
                <a:cs typeface="NikoshBAN" pitchFamily="2" charset="0"/>
              </a:rPr>
              <a:t> </a:t>
            </a:r>
            <a:r>
              <a:rPr lang="bn-BD" sz="2800" b="1" dirty="0" smtClean="0">
                <a:latin typeface="NikoshBAN" pitchFamily="2" charset="0"/>
                <a:cs typeface="NikoshBAN" pitchFamily="2" charset="0"/>
              </a:rPr>
              <a:t>শ্রেণি অষ্টম </a:t>
            </a:r>
          </a:p>
          <a:p>
            <a:pPr algn="ctr"/>
            <a:r>
              <a:rPr lang="bn-BD" sz="2800" b="1" dirty="0" smtClean="0">
                <a:latin typeface="NikoshBAN" pitchFamily="2" charset="0"/>
                <a:cs typeface="NikoshBAN" pitchFamily="2" charset="0"/>
              </a:rPr>
              <a:t>পঞ্চম অধ্যায় </a:t>
            </a:r>
          </a:p>
          <a:p>
            <a:pPr algn="ctr"/>
            <a:r>
              <a:rPr lang="bn-BD" sz="2800" b="1" dirty="0" smtClean="0">
                <a:latin typeface="NikoshBAN" pitchFamily="2" charset="0"/>
                <a:cs typeface="NikoshBAN" pitchFamily="2" charset="0"/>
              </a:rPr>
              <a:t>কৃষিজ উৎপাদন</a:t>
            </a:r>
          </a:p>
          <a:p>
            <a:pPr algn="ctr"/>
            <a:r>
              <a:rPr lang="en-US" sz="2800" b="1" dirty="0" err="1" smtClean="0">
                <a:latin typeface="NikoshBAN" pitchFamily="2" charset="0"/>
                <a:cs typeface="NikoshBAN" pitchFamily="2" charset="0"/>
              </a:rPr>
              <a:t>পাঠ</a:t>
            </a:r>
            <a:r>
              <a:rPr lang="en-US" sz="2800" b="1" dirty="0" smtClean="0">
                <a:latin typeface="NikoshBAN" pitchFamily="2" charset="0"/>
                <a:cs typeface="NikoshBAN" pitchFamily="2" charset="0"/>
              </a:rPr>
              <a:t> -২</a:t>
            </a:r>
          </a:p>
        </p:txBody>
      </p:sp>
      <p:cxnSp>
        <p:nvCxnSpPr>
          <p:cNvPr id="9" name="Straight Connector 8"/>
          <p:cNvCxnSpPr/>
          <p:nvPr/>
        </p:nvCxnSpPr>
        <p:spPr>
          <a:xfrm>
            <a:off x="4953000" y="1081861"/>
            <a:ext cx="0" cy="4709339"/>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stretch>
            <a:fillRect/>
          </a:stretch>
        </p:blipFill>
        <p:spPr>
          <a:xfrm>
            <a:off x="6147617" y="1371600"/>
            <a:ext cx="1853383" cy="2565692"/>
          </a:xfrm>
          <a:prstGeom prst="rect">
            <a:avLst/>
          </a:prstGeom>
          <a:ln>
            <a:noFill/>
          </a:ln>
          <a:effectLst/>
        </p:spPr>
      </p:pic>
      <p:sp>
        <p:nvSpPr>
          <p:cNvPr id="13" name="Rectangle 12"/>
          <p:cNvSpPr/>
          <p:nvPr/>
        </p:nvSpPr>
        <p:spPr>
          <a:xfrm>
            <a:off x="533400" y="3886200"/>
            <a:ext cx="4114800" cy="2677656"/>
          </a:xfrm>
          <a:prstGeom prst="rect">
            <a:avLst/>
          </a:prstGeom>
        </p:spPr>
        <p:txBody>
          <a:bodyPr wrap="square">
            <a:spAutoFit/>
          </a:bodyPr>
          <a:lstStyle/>
          <a:p>
            <a:r>
              <a:rPr lang="en-US" sz="2400" b="1" dirty="0" err="1" smtClean="0">
                <a:solidFill>
                  <a:srgbClr val="7030A0"/>
                </a:solidFill>
                <a:latin typeface="NikoshBAN" pitchFamily="2" charset="0"/>
                <a:cs typeface="NikoshBAN" pitchFamily="2" charset="0"/>
              </a:rPr>
              <a:t>মোঃ</a:t>
            </a:r>
            <a:r>
              <a:rPr lang="en-US" sz="2400" b="1" dirty="0" smtClean="0">
                <a:solidFill>
                  <a:srgbClr val="7030A0"/>
                </a:solidFill>
                <a:latin typeface="NikoshBAN" pitchFamily="2" charset="0"/>
                <a:cs typeface="NikoshBAN" pitchFamily="2" charset="0"/>
              </a:rPr>
              <a:t> </a:t>
            </a:r>
            <a:r>
              <a:rPr lang="en-US" sz="2400" b="1" dirty="0" err="1" smtClean="0">
                <a:solidFill>
                  <a:srgbClr val="7030A0"/>
                </a:solidFill>
                <a:latin typeface="NikoshBAN" pitchFamily="2" charset="0"/>
                <a:cs typeface="NikoshBAN" pitchFamily="2" charset="0"/>
              </a:rPr>
              <a:t>শাহাদাত</a:t>
            </a:r>
            <a:r>
              <a:rPr lang="en-US" sz="2400" b="1" dirty="0" smtClean="0">
                <a:solidFill>
                  <a:srgbClr val="7030A0"/>
                </a:solidFill>
                <a:latin typeface="NikoshBAN" pitchFamily="2" charset="0"/>
                <a:cs typeface="NikoshBAN" pitchFamily="2" charset="0"/>
              </a:rPr>
              <a:t> </a:t>
            </a:r>
            <a:r>
              <a:rPr lang="en-US" sz="2400" b="1" dirty="0" err="1" smtClean="0">
                <a:solidFill>
                  <a:srgbClr val="7030A0"/>
                </a:solidFill>
                <a:latin typeface="NikoshBAN" pitchFamily="2" charset="0"/>
                <a:cs typeface="NikoshBAN" pitchFamily="2" charset="0"/>
              </a:rPr>
              <a:t>আলী</a:t>
            </a:r>
            <a:r>
              <a:rPr lang="en-US" sz="2400" b="1" dirty="0" smtClean="0">
                <a:solidFill>
                  <a:srgbClr val="7030A0"/>
                </a:solidFill>
                <a:latin typeface="NikoshBAN" pitchFamily="2" charset="0"/>
                <a:cs typeface="NikoshBAN" pitchFamily="2" charset="0"/>
              </a:rPr>
              <a:t> </a:t>
            </a:r>
          </a:p>
          <a:p>
            <a:r>
              <a:rPr lang="en-US" sz="2400" b="1" dirty="0" err="1" smtClean="0">
                <a:solidFill>
                  <a:srgbClr val="7030A0"/>
                </a:solidFill>
                <a:latin typeface="NikoshBAN" pitchFamily="2" charset="0"/>
                <a:cs typeface="NikoshBAN" pitchFamily="2" charset="0"/>
              </a:rPr>
              <a:t>সহকারী</a:t>
            </a:r>
            <a:r>
              <a:rPr lang="en-US" sz="2400" b="1" dirty="0" smtClean="0">
                <a:solidFill>
                  <a:srgbClr val="7030A0"/>
                </a:solidFill>
                <a:latin typeface="NikoshBAN" pitchFamily="2" charset="0"/>
                <a:cs typeface="NikoshBAN" pitchFamily="2" charset="0"/>
              </a:rPr>
              <a:t> </a:t>
            </a:r>
            <a:r>
              <a:rPr lang="en-US" sz="2400" b="1" dirty="0" err="1" smtClean="0">
                <a:solidFill>
                  <a:srgbClr val="7030A0"/>
                </a:solidFill>
                <a:latin typeface="NikoshBAN" pitchFamily="2" charset="0"/>
                <a:cs typeface="NikoshBAN" pitchFamily="2" charset="0"/>
              </a:rPr>
              <a:t>শিক্ষক</a:t>
            </a:r>
            <a:r>
              <a:rPr lang="en-US" sz="2400" b="1" dirty="0" smtClean="0">
                <a:solidFill>
                  <a:srgbClr val="7030A0"/>
                </a:solidFill>
                <a:latin typeface="NikoshBAN" pitchFamily="2" charset="0"/>
                <a:cs typeface="NikoshBAN" pitchFamily="2" charset="0"/>
              </a:rPr>
              <a:t> (</a:t>
            </a:r>
            <a:r>
              <a:rPr lang="en-US" sz="2400" b="1" dirty="0" err="1" smtClean="0">
                <a:solidFill>
                  <a:srgbClr val="7030A0"/>
                </a:solidFill>
                <a:latin typeface="NikoshBAN" pitchFamily="2" charset="0"/>
                <a:cs typeface="NikoshBAN" pitchFamily="2" charset="0"/>
              </a:rPr>
              <a:t>কৃষি</a:t>
            </a:r>
            <a:r>
              <a:rPr lang="en-US" sz="2400" b="1" dirty="0" smtClean="0">
                <a:solidFill>
                  <a:srgbClr val="7030A0"/>
                </a:solidFill>
                <a:latin typeface="NikoshBAN" pitchFamily="2" charset="0"/>
                <a:cs typeface="NikoshBAN" pitchFamily="2" charset="0"/>
              </a:rPr>
              <a:t>)</a:t>
            </a:r>
          </a:p>
          <a:p>
            <a:r>
              <a:rPr lang="en-US" sz="2400" b="1" dirty="0" err="1" smtClean="0">
                <a:solidFill>
                  <a:srgbClr val="7030A0"/>
                </a:solidFill>
                <a:latin typeface="NikoshBAN" pitchFamily="2" charset="0"/>
                <a:cs typeface="NikoshBAN" pitchFamily="2" charset="0"/>
              </a:rPr>
              <a:t>চৌধুরীবাজার</a:t>
            </a:r>
            <a:r>
              <a:rPr lang="en-US" sz="2400" b="1" dirty="0" smtClean="0">
                <a:solidFill>
                  <a:srgbClr val="7030A0"/>
                </a:solidFill>
                <a:latin typeface="NikoshBAN" pitchFamily="2" charset="0"/>
                <a:cs typeface="NikoshBAN" pitchFamily="2" charset="0"/>
              </a:rPr>
              <a:t> </a:t>
            </a:r>
            <a:r>
              <a:rPr lang="en-US" sz="2400" b="1" dirty="0" err="1" smtClean="0">
                <a:solidFill>
                  <a:srgbClr val="7030A0"/>
                </a:solidFill>
                <a:latin typeface="NikoshBAN" pitchFamily="2" charset="0"/>
                <a:cs typeface="NikoshBAN" pitchFamily="2" charset="0"/>
              </a:rPr>
              <a:t>জি</a:t>
            </a:r>
            <a:r>
              <a:rPr lang="en-US" sz="2400" b="1" dirty="0" smtClean="0">
                <a:solidFill>
                  <a:srgbClr val="7030A0"/>
                </a:solidFill>
                <a:latin typeface="NikoshBAN" pitchFamily="2" charset="0"/>
                <a:cs typeface="NikoshBAN" pitchFamily="2" charset="0"/>
              </a:rPr>
              <a:t> </a:t>
            </a:r>
            <a:r>
              <a:rPr lang="en-US" sz="2400" b="1" dirty="0" err="1" smtClean="0">
                <a:solidFill>
                  <a:srgbClr val="7030A0"/>
                </a:solidFill>
                <a:latin typeface="NikoshBAN" pitchFamily="2" charset="0"/>
                <a:cs typeface="NikoshBAN" pitchFamily="2" charset="0"/>
              </a:rPr>
              <a:t>এস</a:t>
            </a:r>
            <a:r>
              <a:rPr lang="en-US" sz="2400" b="1" dirty="0" smtClean="0">
                <a:solidFill>
                  <a:srgbClr val="7030A0"/>
                </a:solidFill>
                <a:latin typeface="NikoshBAN" pitchFamily="2" charset="0"/>
                <a:cs typeface="NikoshBAN" pitchFamily="2" charset="0"/>
              </a:rPr>
              <a:t> </a:t>
            </a:r>
            <a:r>
              <a:rPr lang="en-US" sz="2400" b="1" dirty="0" err="1" smtClean="0">
                <a:solidFill>
                  <a:srgbClr val="7030A0"/>
                </a:solidFill>
                <a:latin typeface="NikoshBAN" pitchFamily="2" charset="0"/>
                <a:cs typeface="NikoshBAN" pitchFamily="2" charset="0"/>
              </a:rPr>
              <a:t>কুতুবশাহ</a:t>
            </a:r>
            <a:r>
              <a:rPr lang="en-US" sz="2400" b="1" dirty="0" smtClean="0">
                <a:solidFill>
                  <a:srgbClr val="7030A0"/>
                </a:solidFill>
                <a:latin typeface="NikoshBAN" pitchFamily="2" charset="0"/>
                <a:cs typeface="NikoshBAN" pitchFamily="2" charset="0"/>
              </a:rPr>
              <a:t>  </a:t>
            </a:r>
          </a:p>
          <a:p>
            <a:r>
              <a:rPr lang="en-US" sz="2400" b="1" dirty="0" smtClean="0">
                <a:solidFill>
                  <a:srgbClr val="7030A0"/>
                </a:solidFill>
                <a:latin typeface="NikoshBAN" pitchFamily="2" charset="0"/>
                <a:cs typeface="NikoshBAN" pitchFamily="2" charset="0"/>
              </a:rPr>
              <a:t> </a:t>
            </a:r>
            <a:r>
              <a:rPr lang="en-US" sz="2400" b="1" dirty="0" err="1" smtClean="0">
                <a:solidFill>
                  <a:srgbClr val="7030A0"/>
                </a:solidFill>
                <a:latin typeface="NikoshBAN" pitchFamily="2" charset="0"/>
                <a:cs typeface="NikoshBAN" pitchFamily="2" charset="0"/>
              </a:rPr>
              <a:t>দাখিল</a:t>
            </a:r>
            <a:r>
              <a:rPr lang="en-US" sz="2400" b="1" dirty="0" smtClean="0">
                <a:solidFill>
                  <a:srgbClr val="7030A0"/>
                </a:solidFill>
                <a:latin typeface="NikoshBAN" pitchFamily="2" charset="0"/>
                <a:cs typeface="NikoshBAN" pitchFamily="2" charset="0"/>
              </a:rPr>
              <a:t> </a:t>
            </a:r>
            <a:r>
              <a:rPr lang="en-US" sz="2400" b="1" dirty="0" err="1" smtClean="0">
                <a:solidFill>
                  <a:srgbClr val="7030A0"/>
                </a:solidFill>
                <a:latin typeface="NikoshBAN" pitchFamily="2" charset="0"/>
                <a:cs typeface="NikoshBAN" pitchFamily="2" charset="0"/>
              </a:rPr>
              <a:t>মাদ্রাসা</a:t>
            </a:r>
            <a:endParaRPr lang="en-US" sz="2400" b="1" dirty="0" smtClean="0">
              <a:solidFill>
                <a:srgbClr val="7030A0"/>
              </a:solidFill>
              <a:latin typeface="NikoshBAN" pitchFamily="2" charset="0"/>
              <a:cs typeface="NikoshBAN" pitchFamily="2" charset="0"/>
            </a:endParaRPr>
          </a:p>
          <a:p>
            <a:r>
              <a:rPr lang="en-US" sz="2400" b="1" dirty="0" err="1" smtClean="0">
                <a:solidFill>
                  <a:srgbClr val="7030A0"/>
                </a:solidFill>
                <a:latin typeface="NikoshBAN" pitchFamily="2" charset="0"/>
                <a:cs typeface="NikoshBAN" pitchFamily="2" charset="0"/>
              </a:rPr>
              <a:t>কুলাউড়া</a:t>
            </a:r>
            <a:r>
              <a:rPr lang="en-US" sz="2400" b="1" dirty="0" smtClean="0">
                <a:solidFill>
                  <a:srgbClr val="7030A0"/>
                </a:solidFill>
                <a:latin typeface="NikoshBAN" pitchFamily="2" charset="0"/>
                <a:cs typeface="NikoshBAN" pitchFamily="2" charset="0"/>
              </a:rPr>
              <a:t>, </a:t>
            </a:r>
            <a:r>
              <a:rPr lang="en-US" sz="2400" b="1" dirty="0" err="1" smtClean="0">
                <a:solidFill>
                  <a:srgbClr val="7030A0"/>
                </a:solidFill>
                <a:latin typeface="NikoshBAN" pitchFamily="2" charset="0"/>
                <a:cs typeface="NikoshBAN" pitchFamily="2" charset="0"/>
              </a:rPr>
              <a:t>মৌলভীবাজার</a:t>
            </a:r>
            <a:endParaRPr lang="en-US" sz="2400" b="1" dirty="0" smtClean="0">
              <a:solidFill>
                <a:srgbClr val="7030A0"/>
              </a:solidFill>
              <a:latin typeface="NikoshBAN" pitchFamily="2" charset="0"/>
              <a:cs typeface="NikoshBAN" pitchFamily="2" charset="0"/>
            </a:endParaRPr>
          </a:p>
          <a:p>
            <a:r>
              <a:rPr lang="en-US" sz="2400" b="1" dirty="0" err="1" smtClean="0">
                <a:solidFill>
                  <a:srgbClr val="7030A0"/>
                </a:solidFill>
                <a:latin typeface="NikoshBAN" pitchFamily="2" charset="0"/>
                <a:cs typeface="NikoshBAN" pitchFamily="2" charset="0"/>
              </a:rPr>
              <a:t>মোবাঃ</a:t>
            </a:r>
            <a:r>
              <a:rPr lang="en-US" sz="2400" b="1" dirty="0" smtClean="0">
                <a:solidFill>
                  <a:srgbClr val="7030A0"/>
                </a:solidFill>
                <a:latin typeface="NikoshBAN" pitchFamily="2" charset="0"/>
                <a:cs typeface="NikoshBAN" pitchFamily="2" charset="0"/>
              </a:rPr>
              <a:t> ০১৭২২১৫১৬০৯</a:t>
            </a:r>
          </a:p>
          <a:p>
            <a:r>
              <a:rPr lang="en-US" sz="2400" b="1" dirty="0" err="1" smtClean="0">
                <a:solidFill>
                  <a:srgbClr val="7030A0"/>
                </a:solidFill>
                <a:latin typeface="NikoshBAN" pitchFamily="2" charset="0"/>
                <a:cs typeface="NikoshBAN" pitchFamily="2" charset="0"/>
              </a:rPr>
              <a:t>ইমেইলঃ</a:t>
            </a:r>
            <a:r>
              <a:rPr lang="en-US" sz="2400" b="1" dirty="0" smtClean="0">
                <a:solidFill>
                  <a:srgbClr val="7030A0"/>
                </a:solidFill>
                <a:latin typeface="NikoshBAN" pitchFamily="2" charset="0"/>
                <a:cs typeface="NikoshBAN" pitchFamily="2" charset="0"/>
              </a:rPr>
              <a:t> shahadathali609@gmail.com</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17" presetClass="entr" presetSubtype="1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l="13889" r="11111" b="37037"/>
          <a:stretch>
            <a:fillRect/>
          </a:stretch>
        </p:blipFill>
        <p:spPr>
          <a:xfrm>
            <a:off x="3196823" y="1693817"/>
            <a:ext cx="2743200" cy="2725783"/>
          </a:xfrm>
          <a:prstGeom prst="roundRect">
            <a:avLst>
              <a:gd name="adj" fmla="val 8594"/>
            </a:avLst>
          </a:prstGeom>
          <a:solidFill>
            <a:srgbClr val="FFFFFF">
              <a:shade val="85000"/>
            </a:srgbClr>
          </a:solidFill>
          <a:ln>
            <a:solidFill>
              <a:srgbClr val="7030A0"/>
            </a:solidFill>
          </a:ln>
          <a:effectLst/>
        </p:spPr>
      </p:pic>
      <p:pic>
        <p:nvPicPr>
          <p:cNvPr id="6" name="Picture 5" descr="8098412620_c1b2c9ccff_n.jpg"/>
          <p:cNvPicPr>
            <a:picLocks noChangeAspect="1"/>
          </p:cNvPicPr>
          <p:nvPr/>
        </p:nvPicPr>
        <p:blipFill>
          <a:blip r:embed="rId4" cstate="print"/>
          <a:stretch>
            <a:fillRect/>
          </a:stretch>
        </p:blipFill>
        <p:spPr>
          <a:xfrm>
            <a:off x="457200" y="1676400"/>
            <a:ext cx="2587224" cy="2743200"/>
          </a:xfrm>
          <a:prstGeom prst="roundRect">
            <a:avLst>
              <a:gd name="adj" fmla="val 8594"/>
            </a:avLst>
          </a:prstGeom>
          <a:solidFill>
            <a:srgbClr val="FFFFFF">
              <a:shade val="85000"/>
            </a:srgbClr>
          </a:solidFill>
          <a:ln>
            <a:solidFill>
              <a:srgbClr val="7030A0"/>
            </a:solidFill>
          </a:ln>
          <a:effectLst/>
        </p:spPr>
      </p:pic>
      <p:pic>
        <p:nvPicPr>
          <p:cNvPr id="7" name="Picture 6" descr="Lone_Tree_in_a_Wheat_Field_Gensley_Road_Lodi_Township_Michigan.JPG"/>
          <p:cNvPicPr>
            <a:picLocks noChangeAspect="1"/>
          </p:cNvPicPr>
          <p:nvPr/>
        </p:nvPicPr>
        <p:blipFill>
          <a:blip r:embed="rId5" cstate="print"/>
          <a:stretch>
            <a:fillRect/>
          </a:stretch>
        </p:blipFill>
        <p:spPr>
          <a:xfrm>
            <a:off x="6172200" y="1752600"/>
            <a:ext cx="2590800" cy="2667000"/>
          </a:xfrm>
          <a:prstGeom prst="roundRect">
            <a:avLst>
              <a:gd name="adj" fmla="val 8594"/>
            </a:avLst>
          </a:prstGeom>
          <a:solidFill>
            <a:srgbClr val="FFFFFF">
              <a:shade val="85000"/>
            </a:srgbClr>
          </a:solidFill>
          <a:ln>
            <a:solidFill>
              <a:srgbClr val="7030A0"/>
            </a:solidFill>
          </a:ln>
          <a:effectLst/>
        </p:spPr>
      </p:pic>
      <p:sp>
        <p:nvSpPr>
          <p:cNvPr id="2" name="TextBox 1"/>
          <p:cNvSpPr txBox="1"/>
          <p:nvPr/>
        </p:nvSpPr>
        <p:spPr>
          <a:xfrm>
            <a:off x="2133600" y="457200"/>
            <a:ext cx="4267200" cy="102155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5400" b="1" dirty="0" smtClean="0">
                <a:solidFill>
                  <a:schemeClr val="tx2">
                    <a:lumMod val="60000"/>
                    <a:lumOff val="40000"/>
                  </a:schemeClr>
                </a:solidFill>
                <a:latin typeface="NikoshBAN" pitchFamily="2" charset="0"/>
                <a:cs typeface="NikoshBAN" pitchFamily="2" charset="0"/>
              </a:rPr>
              <a:t>বাড়ির কাজ </a:t>
            </a:r>
            <a:endParaRPr lang="en-US" sz="5400" b="1" dirty="0">
              <a:solidFill>
                <a:schemeClr val="tx2">
                  <a:lumMod val="60000"/>
                  <a:lumOff val="40000"/>
                </a:schemeClr>
              </a:solidFill>
              <a:latin typeface="NikoshBAN" pitchFamily="2" charset="0"/>
              <a:cs typeface="NikoshBAN" pitchFamily="2" charset="0"/>
            </a:endParaRPr>
          </a:p>
        </p:txBody>
      </p:sp>
      <p:sp>
        <p:nvSpPr>
          <p:cNvPr id="5" name="TextBox 4"/>
          <p:cNvSpPr txBox="1"/>
          <p:nvPr/>
        </p:nvSpPr>
        <p:spPr>
          <a:xfrm>
            <a:off x="228600" y="4587954"/>
            <a:ext cx="8610600" cy="2145268"/>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a:t>
            </a:r>
            <a:endParaRPr lang="en-US" sz="3200" dirty="0" smtClean="0">
              <a:latin typeface="NikoshBAN" pitchFamily="2" charset="0"/>
              <a:cs typeface="NikoshBAN" pitchFamily="2" charset="0"/>
            </a:endParaRPr>
          </a:p>
          <a:p>
            <a:pPr algn="ctr"/>
            <a:r>
              <a:rPr lang="en-US" sz="2800" b="1" dirty="0" err="1" smtClean="0">
                <a:solidFill>
                  <a:srgbClr val="C00000"/>
                </a:solidFill>
                <a:latin typeface="NikoshBAN" pitchFamily="2" charset="0"/>
                <a:cs typeface="NikoshBAN" pitchFamily="2" charset="0"/>
              </a:rPr>
              <a:t>তোমার</a:t>
            </a:r>
            <a:r>
              <a:rPr lang="en-US" sz="2800" b="1" dirty="0" smtClean="0">
                <a:solidFill>
                  <a:srgbClr val="C00000"/>
                </a:solidFill>
                <a:latin typeface="NikoshBAN" pitchFamily="2" charset="0"/>
                <a:cs typeface="NikoshBAN" pitchFamily="2" charset="0"/>
              </a:rPr>
              <a:t> </a:t>
            </a:r>
            <a:r>
              <a:rPr lang="en-US" sz="2800" b="1" dirty="0" err="1" smtClean="0">
                <a:solidFill>
                  <a:srgbClr val="C00000"/>
                </a:solidFill>
                <a:latin typeface="NikoshBAN" pitchFamily="2" charset="0"/>
                <a:cs typeface="NikoshBAN" pitchFamily="2" charset="0"/>
              </a:rPr>
              <a:t>বাড়ির</a:t>
            </a:r>
            <a:r>
              <a:rPr lang="en-US" sz="2800" b="1" dirty="0" smtClean="0">
                <a:solidFill>
                  <a:srgbClr val="C00000"/>
                </a:solidFill>
                <a:latin typeface="NikoshBAN" pitchFamily="2" charset="0"/>
                <a:cs typeface="NikoshBAN" pitchFamily="2" charset="0"/>
              </a:rPr>
              <a:t> </a:t>
            </a:r>
            <a:r>
              <a:rPr lang="en-US" sz="2800" b="1" dirty="0" err="1" smtClean="0">
                <a:solidFill>
                  <a:srgbClr val="C00000"/>
                </a:solidFill>
                <a:latin typeface="NikoshBAN" pitchFamily="2" charset="0"/>
                <a:cs typeface="NikoshBAN" pitchFamily="2" charset="0"/>
              </a:rPr>
              <a:t>পাশের</a:t>
            </a:r>
            <a:r>
              <a:rPr lang="en-US" sz="2800" b="1" dirty="0" smtClean="0">
                <a:solidFill>
                  <a:srgbClr val="C00000"/>
                </a:solidFill>
                <a:latin typeface="NikoshBAN" pitchFamily="2" charset="0"/>
                <a:cs typeface="NikoshBAN" pitchFamily="2" charset="0"/>
              </a:rPr>
              <a:t> </a:t>
            </a:r>
            <a:r>
              <a:rPr lang="en-US" sz="2800" b="1" dirty="0" err="1" smtClean="0">
                <a:solidFill>
                  <a:srgbClr val="C00000"/>
                </a:solidFill>
                <a:latin typeface="NikoshBAN" pitchFamily="2" charset="0"/>
                <a:cs typeface="NikoshBAN" pitchFamily="2" charset="0"/>
              </a:rPr>
              <a:t>রফিকের</a:t>
            </a:r>
            <a:r>
              <a:rPr lang="en-US" sz="2800" b="1" dirty="0" smtClean="0">
                <a:solidFill>
                  <a:srgbClr val="C00000"/>
                </a:solidFill>
                <a:latin typeface="NikoshBAN" pitchFamily="2" charset="0"/>
                <a:cs typeface="NikoshBAN" pitchFamily="2" charset="0"/>
              </a:rPr>
              <a:t> </a:t>
            </a:r>
            <a:r>
              <a:rPr lang="bn-BD" sz="2800" b="1" dirty="0" smtClean="0">
                <a:solidFill>
                  <a:srgbClr val="C00000"/>
                </a:solidFill>
                <a:latin typeface="NikoshBAN" pitchFamily="2" charset="0"/>
                <a:cs typeface="NikoshBAN" pitchFamily="2" charset="0"/>
              </a:rPr>
              <a:t> গমের জমিতে পোকামাকড়</a:t>
            </a:r>
            <a:r>
              <a:rPr lang="en-US" sz="2800" b="1" dirty="0" smtClean="0">
                <a:solidFill>
                  <a:srgbClr val="C00000"/>
                </a:solidFill>
                <a:latin typeface="NikoshBAN" pitchFamily="2" charset="0"/>
                <a:cs typeface="NikoshBAN" pitchFamily="2" charset="0"/>
              </a:rPr>
              <a:t>,</a:t>
            </a:r>
            <a:r>
              <a:rPr lang="bn-BD" sz="2800" b="1" dirty="0" smtClean="0">
                <a:solidFill>
                  <a:srgbClr val="C00000"/>
                </a:solidFill>
                <a:latin typeface="NikoshBAN" pitchFamily="2" charset="0"/>
                <a:cs typeface="NikoshBAN" pitchFamily="2" charset="0"/>
              </a:rPr>
              <a:t>  ইঁদুর</a:t>
            </a:r>
            <a:r>
              <a:rPr lang="en-US" sz="2800" b="1" dirty="0" smtClean="0">
                <a:solidFill>
                  <a:srgbClr val="C00000"/>
                </a:solidFill>
                <a:latin typeface="NikoshBAN" pitchFamily="2" charset="0"/>
                <a:cs typeface="NikoshBAN" pitchFamily="2" charset="0"/>
              </a:rPr>
              <a:t> ও </a:t>
            </a:r>
            <a:r>
              <a:rPr lang="en-US" sz="2800" b="1" dirty="0" err="1" smtClean="0">
                <a:solidFill>
                  <a:srgbClr val="C00000"/>
                </a:solidFill>
                <a:latin typeface="NikoshBAN" pitchFamily="2" charset="0"/>
                <a:cs typeface="NikoshBAN" pitchFamily="2" charset="0"/>
              </a:rPr>
              <a:t>গবাদি</a:t>
            </a:r>
            <a:r>
              <a:rPr lang="en-US" sz="2800" b="1" dirty="0" smtClean="0">
                <a:solidFill>
                  <a:srgbClr val="C00000"/>
                </a:solidFill>
                <a:latin typeface="NikoshBAN" pitchFamily="2" charset="0"/>
                <a:cs typeface="NikoshBAN" pitchFamily="2" charset="0"/>
              </a:rPr>
              <a:t> </a:t>
            </a:r>
            <a:r>
              <a:rPr lang="en-US" sz="2800" b="1" dirty="0" err="1" smtClean="0">
                <a:solidFill>
                  <a:srgbClr val="C00000"/>
                </a:solidFill>
                <a:latin typeface="NikoshBAN" pitchFamily="2" charset="0"/>
                <a:cs typeface="NikoshBAN" pitchFamily="2" charset="0"/>
              </a:rPr>
              <a:t>পশুর</a:t>
            </a:r>
            <a:r>
              <a:rPr lang="en-US" sz="2800" b="1" dirty="0" smtClean="0">
                <a:solidFill>
                  <a:srgbClr val="C00000"/>
                </a:solidFill>
                <a:latin typeface="NikoshBAN" pitchFamily="2" charset="0"/>
                <a:cs typeface="NikoshBAN" pitchFamily="2" charset="0"/>
              </a:rPr>
              <a:t> </a:t>
            </a:r>
            <a:r>
              <a:rPr lang="bn-BD" sz="2800" b="1" dirty="0" smtClean="0">
                <a:solidFill>
                  <a:srgbClr val="C00000"/>
                </a:solidFill>
                <a:latin typeface="NikoshBAN" pitchFamily="2" charset="0"/>
                <a:cs typeface="NikoshBAN" pitchFamily="2" charset="0"/>
              </a:rPr>
              <a:t> হাত থেকে রক্ষা পাওয়ার উপায়গুলো</a:t>
            </a:r>
            <a:r>
              <a:rPr lang="en-US" sz="2800" b="1" dirty="0" smtClean="0">
                <a:solidFill>
                  <a:srgbClr val="C00000"/>
                </a:solidFill>
                <a:latin typeface="NikoshBAN" pitchFamily="2" charset="0"/>
                <a:cs typeface="NikoshBAN" pitchFamily="2" charset="0"/>
              </a:rPr>
              <a:t> </a:t>
            </a:r>
            <a:r>
              <a:rPr lang="bn-BD" sz="2800" b="1" dirty="0" smtClean="0">
                <a:solidFill>
                  <a:srgbClr val="C00000"/>
                </a:solidFill>
                <a:latin typeface="NikoshBAN" pitchFamily="2" charset="0"/>
                <a:cs typeface="NikoshBAN" pitchFamily="2" charset="0"/>
              </a:rPr>
              <a:t>লেখ। </a:t>
            </a:r>
            <a:r>
              <a:rPr lang="en-US" sz="2800" b="1" dirty="0" smtClean="0">
                <a:solidFill>
                  <a:srgbClr val="C00000"/>
                </a:solidFill>
                <a:latin typeface="NikoshBAN" pitchFamily="2" charset="0"/>
                <a:cs typeface="NikoshBAN" pitchFamily="2" charset="0"/>
              </a:rPr>
              <a:t> </a:t>
            </a:r>
            <a:r>
              <a:rPr lang="bn-BD" sz="2800" b="1" dirty="0" smtClean="0">
                <a:solidFill>
                  <a:srgbClr val="C00000"/>
                </a:solidFill>
                <a:latin typeface="NikoshBAN" pitchFamily="2" charset="0"/>
                <a:cs typeface="NikoshBAN" pitchFamily="2" charset="0"/>
              </a:rPr>
              <a:t>   </a:t>
            </a:r>
            <a:r>
              <a:rPr lang="bn-BD" sz="3200" dirty="0" smtClean="0">
                <a:latin typeface="NikoshBAN" pitchFamily="2" charset="0"/>
                <a:cs typeface="NikoshBAN" pitchFamily="2" charset="0"/>
              </a:rPr>
              <a:t>                                                </a:t>
            </a:r>
            <a:endParaRPr lang="en-US" sz="3200" dirty="0" smtClean="0">
              <a:latin typeface="NikoshBAN" pitchFamily="2" charset="0"/>
              <a:cs typeface="NikoshBAN" pitchFamily="2" charset="0"/>
            </a:endParaRPr>
          </a:p>
        </p:txBody>
      </p:sp>
      <p:sp>
        <p:nvSpPr>
          <p:cNvPr id="8" name="Slide Number Placeholder 7"/>
          <p:cNvSpPr>
            <a:spLocks noGrp="1"/>
          </p:cNvSpPr>
          <p:nvPr>
            <p:ph type="sldNum" sz="quarter" idx="12"/>
          </p:nvPr>
        </p:nvSpPr>
        <p:spPr/>
        <p:txBody>
          <a:bodyPr/>
          <a:lstStyle/>
          <a:p>
            <a:fld id="{12CF4F74-C24C-4DBC-A93A-AB35CB314D07}" type="slidenum">
              <a:rPr lang="en-US" smtClean="0"/>
              <a:pPr/>
              <a:t>20</a:t>
            </a:fld>
            <a:endParaRPr lang="en-US"/>
          </a:p>
        </p:txBody>
      </p:sp>
    </p:spTree>
    <p:extLst>
      <p:ext uri="{BB962C8B-B14F-4D97-AF65-F5344CB8AC3E}">
        <p14:creationId xmlns:p14="http://schemas.microsoft.com/office/powerpoint/2010/main" xmlns="" val="107788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81200" y="2514600"/>
            <a:ext cx="5029200" cy="1600438"/>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400" b="1" dirty="0"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ক্লাসে সহযোগিতা করার জন্য সকলকে  ধন্যবাদ   </a:t>
            </a:r>
            <a:endParaRPr lang="en-US" sz="4400" b="1" dirty="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4" name="Picture 3" descr="wheat 1.jpg"/>
          <p:cNvPicPr>
            <a:picLocks noChangeAspect="1"/>
          </p:cNvPicPr>
          <p:nvPr/>
        </p:nvPicPr>
        <p:blipFill>
          <a:blip r:embed="rId5"/>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12CF4F74-C24C-4DBC-A93A-AB35CB314D07}" type="slidenum">
              <a:rPr lang="en-US" smtClean="0"/>
              <a:pPr/>
              <a:t>21</a:t>
            </a:fld>
            <a:endParaRPr lang="en-US"/>
          </a:p>
        </p:txBody>
      </p:sp>
    </p:spTree>
    <p:extLst>
      <p:ext uri="{BB962C8B-B14F-4D97-AF65-F5344CB8AC3E}">
        <p14:creationId xmlns:p14="http://schemas.microsoft.com/office/powerpoint/2010/main" xmlns="" val="389944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2000"/>
                                        <p:tgtEl>
                                          <p:spTgt spid="4"/>
                                        </p:tgtEl>
                                        <p:attrNameLst>
                                          <p:attrName>ppt_w</p:attrName>
                                        </p:attrNameLst>
                                      </p:cBhvr>
                                      <p:tavLst>
                                        <p:tav tm="0">
                                          <p:val>
                                            <p:strVal val="ppt_w"/>
                                          </p:val>
                                        </p:tav>
                                        <p:tav tm="100000">
                                          <p:val>
                                            <p:fltVal val="0"/>
                                          </p:val>
                                        </p:tav>
                                      </p:tavLst>
                                    </p:anim>
                                    <p:anim calcmode="lin" valueType="num">
                                      <p:cBhvr>
                                        <p:cTn id="7" dur="2000"/>
                                        <p:tgtEl>
                                          <p:spTgt spid="4"/>
                                        </p:tgtEl>
                                        <p:attrNameLst>
                                          <p:attrName>ppt_h</p:attrName>
                                        </p:attrNameLst>
                                      </p:cBhvr>
                                      <p:tavLst>
                                        <p:tav tm="0">
                                          <p:val>
                                            <p:strVal val="ppt_h"/>
                                          </p:val>
                                        </p:tav>
                                        <p:tav tm="100000">
                                          <p:val>
                                            <p:fltVal val="0"/>
                                          </p:val>
                                        </p:tav>
                                      </p:tavLst>
                                    </p:anim>
                                    <p:animEffect transition="out" filter="fade">
                                      <p:cBhvr>
                                        <p:cTn id="8" dur="2000"/>
                                        <p:tgtEl>
                                          <p:spTgt spid="4"/>
                                        </p:tgtEl>
                                      </p:cBhvr>
                                    </p:animEffect>
                                    <p:set>
                                      <p:cBhvr>
                                        <p:cTn id="9" dur="1" fill="hold">
                                          <p:stCondLst>
                                            <p:cond delay="1999"/>
                                          </p:stCondLst>
                                        </p:cTn>
                                        <p:tgtEl>
                                          <p:spTgt spid="4"/>
                                        </p:tgtEl>
                                        <p:attrNameLst>
                                          <p:attrName>style.visibility</p:attrName>
                                        </p:attrNameLst>
                                      </p:cBhvr>
                                      <p:to>
                                        <p:strVal val="hidden"/>
                                      </p:to>
                                    </p:se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533400"/>
            <a:ext cx="6934200" cy="2215991"/>
          </a:xfrm>
          <a:prstGeom prst="rect">
            <a:avLst/>
          </a:prstGeom>
          <a:noFill/>
        </p:spPr>
        <p:txBody>
          <a:bodyPr wrap="square" rtlCol="0">
            <a:spAutoFit/>
          </a:bodyPr>
          <a:lstStyle/>
          <a:p>
            <a:r>
              <a:rPr lang="en-US" sz="13800" b="1" dirty="0" err="1" smtClean="0"/>
              <a:t>ধন্যবাদ</a:t>
            </a:r>
            <a:endParaRPr lang="en-US" sz="13800" b="1" dirty="0"/>
          </a:p>
        </p:txBody>
      </p:sp>
      <p:pic>
        <p:nvPicPr>
          <p:cNvPr id="3" name="Picture 2" descr="Picture2"/>
          <p:cNvPicPr>
            <a:picLocks noChangeAspect="1" noChangeArrowheads="1"/>
          </p:cNvPicPr>
          <p:nvPr/>
        </p:nvPicPr>
        <p:blipFill>
          <a:blip r:embed="rId2"/>
          <a:srcRect/>
          <a:stretch>
            <a:fillRect/>
          </a:stretch>
        </p:blipFill>
        <p:spPr bwMode="auto">
          <a:xfrm>
            <a:off x="914400" y="2362200"/>
            <a:ext cx="7259638" cy="416718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371600"/>
            <a:ext cx="34290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Content Placeholder 3" descr="sec.jpeg"/>
          <p:cNvPicPr>
            <a:picLocks noChangeAspect="1"/>
          </p:cNvPicPr>
          <p:nvPr/>
        </p:nvPicPr>
        <p:blipFill>
          <a:blip r:embed="rId4"/>
          <a:stretch>
            <a:fillRect/>
          </a:stretch>
        </p:blipFill>
        <p:spPr>
          <a:xfrm>
            <a:off x="4648200" y="3810000"/>
            <a:ext cx="3428999" cy="2057560"/>
          </a:xfrm>
          <a:prstGeom prst="rect">
            <a:avLst/>
          </a:prstGeom>
          <a:ln w="38100">
            <a:solidFill>
              <a:schemeClr val="tx1"/>
            </a:solidFill>
          </a:ln>
        </p:spPr>
      </p:pic>
      <p:pic>
        <p:nvPicPr>
          <p:cNvPr id="5" name="Picture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648200" y="1371600"/>
            <a:ext cx="3448681" cy="2085249"/>
          </a:xfrm>
          <a:prstGeom prst="rect">
            <a:avLst/>
          </a:prstGeom>
          <a:ln w="38100">
            <a:solidFill>
              <a:schemeClr val="tx1"/>
            </a:solidFill>
          </a:ln>
        </p:spPr>
      </p:pic>
      <p:pic>
        <p:nvPicPr>
          <p:cNvPr id="6" name="Picture 5"/>
          <p:cNvPicPr>
            <a:picLocks noChangeAspect="1"/>
          </p:cNvPicPr>
          <p:nvPr/>
        </p:nvPicPr>
        <p:blipFill>
          <a:blip r:embed="rId6"/>
          <a:stretch>
            <a:fillRect/>
          </a:stretch>
        </p:blipFill>
        <p:spPr>
          <a:xfrm>
            <a:off x="838200" y="3810000"/>
            <a:ext cx="3429000" cy="21041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914400" y="381000"/>
            <a:ext cx="7162800" cy="851297"/>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400" b="1" dirty="0" smtClean="0">
                <a:solidFill>
                  <a:schemeClr val="accent6">
                    <a:lumMod val="75000"/>
                  </a:schemeClr>
                </a:solidFill>
                <a:latin typeface="NikoshBAN" pitchFamily="2" charset="0"/>
                <a:cs typeface="NikoshBAN" pitchFamily="2" charset="0"/>
              </a:rPr>
              <a:t>ছবিগুলো দেখে একটু চিন্তা কর </a:t>
            </a:r>
            <a:endParaRPr lang="en-US" sz="4400" b="1" dirty="0">
              <a:solidFill>
                <a:schemeClr val="accent6">
                  <a:lumMod val="75000"/>
                </a:schemeClr>
              </a:solidFill>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12CF4F74-C24C-4DBC-A93A-AB35CB314D07}" type="slidenum">
              <a:rPr lang="en-US" smtClean="0"/>
              <a:pPr/>
              <a:t>3</a:t>
            </a:fld>
            <a:endParaRPr lang="en-US"/>
          </a:p>
        </p:txBody>
      </p:sp>
    </p:spTree>
    <p:extLst>
      <p:ext uri="{BB962C8B-B14F-4D97-AF65-F5344CB8AC3E}">
        <p14:creationId xmlns:p14="http://schemas.microsoft.com/office/powerpoint/2010/main" xmlns="" val="280047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4)">
                                      <p:cBhvr>
                                        <p:cTn id="10" dur="2000"/>
                                        <p:tgtEl>
                                          <p:spTgt spid="2"/>
                                        </p:tgtEl>
                                      </p:cBhvr>
                                    </p:animEffect>
                                  </p:childTnLst>
                                </p:cTn>
                              </p:par>
                              <p:par>
                                <p:cTn id="11" presetID="21"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4)">
                                      <p:cBhvr>
                                        <p:cTn id="13" dur="2000"/>
                                        <p:tgtEl>
                                          <p:spTgt spid="6"/>
                                        </p:tgtEl>
                                      </p:cBhvr>
                                    </p:animEffect>
                                  </p:childTnLst>
                                </p:cTn>
                              </p:par>
                              <p:par>
                                <p:cTn id="14" presetID="21"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4)">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450" decel="100000" fill="hold"/>
                                        <p:tgtEl>
                                          <p:spTgt spid="3"/>
                                        </p:tgtEl>
                                        <p:attrNameLst>
                                          <p:attrName>ppt_y</p:attrName>
                                        </p:attrNameLst>
                                      </p:cBhvr>
                                      <p:tavLst>
                                        <p:tav tm="0">
                                          <p:val>
                                            <p:strVal val="#ppt_y+1"/>
                                          </p:val>
                                        </p:tav>
                                        <p:tav tm="100000">
                                          <p:val>
                                            <p:strVal val="#ppt_y-.03"/>
                                          </p:val>
                                        </p:tav>
                                      </p:tavLst>
                                    </p:anim>
                                    <p:anim calcmode="lin" valueType="num">
                                      <p:cBhvr>
                                        <p:cTn id="24"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636.jpg"/>
          <p:cNvPicPr>
            <a:picLocks noChangeAspect="1"/>
          </p:cNvPicPr>
          <p:nvPr/>
        </p:nvPicPr>
        <p:blipFill>
          <a:blip r:embed="rId3"/>
          <a:stretch>
            <a:fillRect/>
          </a:stretch>
        </p:blipFill>
        <p:spPr>
          <a:xfrm>
            <a:off x="381001" y="1699147"/>
            <a:ext cx="4114800" cy="2799183"/>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pic>
        <p:nvPicPr>
          <p:cNvPr id="3" name="Picture 2" descr="images88.jpg"/>
          <p:cNvPicPr>
            <a:picLocks noChangeAspect="1"/>
          </p:cNvPicPr>
          <p:nvPr/>
        </p:nvPicPr>
        <p:blipFill>
          <a:blip r:embed="rId4"/>
          <a:stretch>
            <a:fillRect/>
          </a:stretch>
        </p:blipFill>
        <p:spPr>
          <a:xfrm>
            <a:off x="4648201" y="1676400"/>
            <a:ext cx="4191000" cy="2823394"/>
          </a:xfrm>
          <a:prstGeom prst="roundRect">
            <a:avLst>
              <a:gd name="adj" fmla="val 5732"/>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4" name="TextBox 3"/>
          <p:cNvSpPr txBox="1"/>
          <p:nvPr/>
        </p:nvSpPr>
        <p:spPr>
          <a:xfrm>
            <a:off x="304800" y="564119"/>
            <a:ext cx="8610600" cy="783193"/>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b="1" dirty="0" smtClean="0">
                <a:solidFill>
                  <a:schemeClr val="accent6">
                    <a:lumMod val="75000"/>
                  </a:schemeClr>
                </a:solidFill>
                <a:latin typeface="NikoshBAN" pitchFamily="2" charset="0"/>
                <a:cs typeface="NikoshBAN" pitchFamily="2" charset="0"/>
              </a:rPr>
              <a:t>প্রশ্নঃ ছবিগুলো দেখে আমরা কী বুঝতে পারছি</a:t>
            </a:r>
            <a:r>
              <a:rPr lang="bn-BD" sz="4000" b="1" dirty="0" smtClean="0">
                <a:solidFill>
                  <a:schemeClr val="accent6">
                    <a:lumMod val="75000"/>
                  </a:schemeClr>
                </a:solidFill>
                <a:latin typeface="NikoshBAN" pitchFamily="2" charset="0"/>
                <a:cs typeface="NikoshBAN" pitchFamily="2" charset="0"/>
              </a:rPr>
              <a:t>? </a:t>
            </a:r>
            <a:endParaRPr lang="en-US" sz="4000" b="1" dirty="0">
              <a:solidFill>
                <a:schemeClr val="accent6">
                  <a:lumMod val="75000"/>
                </a:schemeClr>
              </a:solidFill>
              <a:latin typeface="NikoshBAN" pitchFamily="2" charset="0"/>
              <a:cs typeface="NikoshBAN" pitchFamily="2" charset="0"/>
            </a:endParaRPr>
          </a:p>
        </p:txBody>
      </p:sp>
      <p:sp>
        <p:nvSpPr>
          <p:cNvPr id="5" name="TextBox 4"/>
          <p:cNvSpPr txBox="1"/>
          <p:nvPr/>
        </p:nvSpPr>
        <p:spPr>
          <a:xfrm>
            <a:off x="990600" y="5105400"/>
            <a:ext cx="6858000" cy="1225868"/>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6600" b="1" dirty="0" smtClean="0">
                <a:solidFill>
                  <a:srgbClr val="00B050"/>
                </a:solidFill>
                <a:latin typeface="NikoshBAN" pitchFamily="2" charset="0"/>
                <a:cs typeface="NikoshBAN" pitchFamily="2" charset="0"/>
              </a:rPr>
              <a:t>উত্তরঃ</a:t>
            </a:r>
            <a:r>
              <a:rPr lang="bn-BD" sz="5400" dirty="0" smtClean="0">
                <a:latin typeface="NikoshBAN" pitchFamily="2" charset="0"/>
                <a:cs typeface="NikoshBAN" pitchFamily="2" charset="0"/>
              </a:rPr>
              <a:t> </a:t>
            </a:r>
            <a:r>
              <a:rPr lang="bn-BD" sz="4800" b="1" dirty="0" smtClean="0">
                <a:solidFill>
                  <a:schemeClr val="tx2">
                    <a:lumMod val="60000"/>
                    <a:lumOff val="40000"/>
                  </a:schemeClr>
                </a:solidFill>
                <a:latin typeface="NikoshBAN" pitchFamily="2" charset="0"/>
                <a:cs typeface="NikoshBAN" pitchFamily="2" charset="0"/>
              </a:rPr>
              <a:t>গম চাষ প্রযুক্তি।</a:t>
            </a:r>
            <a:endParaRPr lang="en-US" sz="5400" b="1" dirty="0">
              <a:solidFill>
                <a:schemeClr val="tx2">
                  <a:lumMod val="60000"/>
                  <a:lumOff val="40000"/>
                </a:schemeClr>
              </a:solidFill>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12CF4F74-C24C-4DBC-A93A-AB35CB314D07}" type="slidenum">
              <a:rPr lang="en-US" smtClean="0"/>
              <a:pPr/>
              <a:t>4</a:t>
            </a:fld>
            <a:endParaRPr lang="en-US"/>
          </a:p>
        </p:txBody>
      </p:sp>
    </p:spTree>
    <p:extLst>
      <p:ext uri="{BB962C8B-B14F-4D97-AF65-F5344CB8AC3E}">
        <p14:creationId xmlns:p14="http://schemas.microsoft.com/office/powerpoint/2010/main" xmlns="" val="277322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900" decel="100000" fill="hold"/>
                                        <p:tgtEl>
                                          <p:spTgt spid="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to="" calcmode="lin" valueType="num">
                                      <p:cBhvr>
                                        <p:cTn id="2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505200"/>
            <a:ext cx="8382000" cy="2986266"/>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6600" b="1" dirty="0" smtClean="0">
                <a:solidFill>
                  <a:srgbClr val="00B050"/>
                </a:solidFill>
                <a:latin typeface="NikoshBAN" pitchFamily="2" charset="0"/>
                <a:cs typeface="NikoshBAN" pitchFamily="2" charset="0"/>
              </a:rPr>
              <a:t>গম চাষে</a:t>
            </a:r>
            <a:r>
              <a:rPr lang="en-US" sz="6600" b="1" dirty="0" smtClean="0">
                <a:solidFill>
                  <a:srgbClr val="00B050"/>
                </a:solidFill>
                <a:latin typeface="NikoshBAN" pitchFamily="2" charset="0"/>
                <a:cs typeface="NikoshBAN" pitchFamily="2" charset="0"/>
              </a:rPr>
              <a:t> </a:t>
            </a:r>
            <a:r>
              <a:rPr lang="bn-BD" sz="6600" b="1" dirty="0" smtClean="0">
                <a:solidFill>
                  <a:srgbClr val="00B050"/>
                </a:solidFill>
                <a:latin typeface="NikoshBAN" pitchFamily="2" charset="0"/>
                <a:cs typeface="NikoshBAN" pitchFamily="2" charset="0"/>
              </a:rPr>
              <a:t>প্রযুক্তি ও</a:t>
            </a:r>
            <a:r>
              <a:rPr lang="en-US" sz="6600" b="1" dirty="0" smtClean="0">
                <a:solidFill>
                  <a:srgbClr val="00B050"/>
                </a:solidFill>
                <a:latin typeface="NikoshBAN" pitchFamily="2" charset="0"/>
                <a:cs typeface="NikoshBAN" pitchFamily="2" charset="0"/>
              </a:rPr>
              <a:t> </a:t>
            </a:r>
            <a:r>
              <a:rPr lang="en-US" sz="6600" b="1" dirty="0" err="1" smtClean="0">
                <a:solidFill>
                  <a:srgbClr val="00B050"/>
                </a:solidFill>
                <a:latin typeface="NikoshBAN" pitchFamily="2" charset="0"/>
                <a:cs typeface="NikoshBAN" pitchFamily="2" charset="0"/>
              </a:rPr>
              <a:t>অন্যান্য</a:t>
            </a:r>
            <a:r>
              <a:rPr lang="bn-BD" sz="6600" b="1" dirty="0" smtClean="0">
                <a:solidFill>
                  <a:srgbClr val="00B050"/>
                </a:solidFill>
                <a:latin typeface="NikoshBAN" pitchFamily="2" charset="0"/>
                <a:cs typeface="NikoshBAN" pitchFamily="2" charset="0"/>
              </a:rPr>
              <a:t> পরিচর্যা   </a:t>
            </a:r>
            <a:endParaRPr lang="en-US" sz="6600" b="1" dirty="0">
              <a:solidFill>
                <a:srgbClr val="00B050"/>
              </a:solidFill>
              <a:latin typeface="NikoshBAN" pitchFamily="2" charset="0"/>
              <a:cs typeface="NikoshBAN" pitchFamily="2" charset="0"/>
            </a:endParaRPr>
          </a:p>
        </p:txBody>
      </p:sp>
      <p:sp>
        <p:nvSpPr>
          <p:cNvPr id="3" name="TextBox 2"/>
          <p:cNvSpPr txBox="1"/>
          <p:nvPr/>
        </p:nvSpPr>
        <p:spPr>
          <a:xfrm>
            <a:off x="457200" y="304800"/>
            <a:ext cx="7467600" cy="3118068"/>
          </a:xfrm>
          <a:prstGeom prst="wave">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9600" b="1" dirty="0" smtClean="0">
                <a:ln w="18415" cmpd="sng">
                  <a:solidFill>
                    <a:srgbClr val="7030A0"/>
                  </a:solidFill>
                  <a:prstDash val="solid"/>
                </a:ln>
                <a:solidFill>
                  <a:srgbClr val="7030A0"/>
                </a:solidFill>
                <a:latin typeface="NikoshBAN" pitchFamily="2" charset="0"/>
                <a:cs typeface="NikoshBAN" pitchFamily="2" charset="0"/>
              </a:rPr>
              <a:t>আজকের পাঠ </a:t>
            </a:r>
            <a:endParaRPr lang="en-US" sz="9600" b="1" dirty="0">
              <a:ln w="18415" cmpd="sng">
                <a:solidFill>
                  <a:srgbClr val="7030A0"/>
                </a:solidFill>
                <a:prstDash val="solid"/>
              </a:ln>
              <a:solidFill>
                <a:srgbClr val="7030A0"/>
              </a:solidFill>
              <a:latin typeface="NikoshBAN" pitchFamily="2" charset="0"/>
              <a:cs typeface="NikoshBAN"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xmlns="" val="171203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0"/>
            <a:ext cx="8534400" cy="381000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a:noAutofit/>
          </a:bodyPr>
          <a:lstStyle/>
          <a:p>
            <a:pPr algn="l"/>
            <a:r>
              <a:rPr lang="en-US" sz="4400" b="1" dirty="0" err="1" smtClean="0">
                <a:solidFill>
                  <a:srgbClr val="00B050"/>
                </a:solidFill>
                <a:latin typeface="NikoshBAN" pitchFamily="2" charset="0"/>
                <a:cs typeface="NikoshBAN" pitchFamily="2" charset="0"/>
              </a:rPr>
              <a:t>এই</a:t>
            </a:r>
            <a:r>
              <a:rPr lang="en-US" sz="4400" b="1" dirty="0" smtClean="0">
                <a:solidFill>
                  <a:srgbClr val="00B050"/>
                </a:solidFill>
                <a:latin typeface="NikoshBAN" pitchFamily="2" charset="0"/>
                <a:cs typeface="NikoshBAN" pitchFamily="2" charset="0"/>
              </a:rPr>
              <a:t> </a:t>
            </a:r>
            <a:r>
              <a:rPr lang="en-US" sz="4400" b="1" dirty="0" err="1" smtClean="0">
                <a:solidFill>
                  <a:srgbClr val="00B050"/>
                </a:solidFill>
                <a:latin typeface="NikoshBAN" pitchFamily="2" charset="0"/>
                <a:cs typeface="NikoshBAN" pitchFamily="2" charset="0"/>
              </a:rPr>
              <a:t>পাঠ</a:t>
            </a:r>
            <a:r>
              <a:rPr lang="en-US" sz="4400" b="1" dirty="0" smtClean="0">
                <a:solidFill>
                  <a:srgbClr val="00B050"/>
                </a:solidFill>
                <a:latin typeface="NikoshBAN" pitchFamily="2" charset="0"/>
                <a:cs typeface="NikoshBAN" pitchFamily="2" charset="0"/>
              </a:rPr>
              <a:t> </a:t>
            </a:r>
            <a:r>
              <a:rPr lang="en-US" sz="4400" b="1" dirty="0" err="1" smtClean="0">
                <a:solidFill>
                  <a:srgbClr val="00B050"/>
                </a:solidFill>
                <a:latin typeface="NikoshBAN" pitchFamily="2" charset="0"/>
                <a:cs typeface="NikoshBAN" pitchFamily="2" charset="0"/>
              </a:rPr>
              <a:t>শেষে</a:t>
            </a:r>
            <a:r>
              <a:rPr lang="en-US" sz="4400" b="1" dirty="0" smtClean="0">
                <a:solidFill>
                  <a:srgbClr val="00B050"/>
                </a:solidFill>
                <a:latin typeface="NikoshBAN" pitchFamily="2" charset="0"/>
                <a:cs typeface="NikoshBAN" pitchFamily="2" charset="0"/>
              </a:rPr>
              <a:t> </a:t>
            </a:r>
            <a:r>
              <a:rPr lang="en-US" sz="4400" b="1" dirty="0" err="1" smtClean="0">
                <a:solidFill>
                  <a:srgbClr val="00B050"/>
                </a:solidFill>
                <a:latin typeface="NikoshBAN" pitchFamily="2" charset="0"/>
                <a:cs typeface="NikoshBAN" pitchFamily="2" charset="0"/>
              </a:rPr>
              <a:t>শিক্ষার্থীরা</a:t>
            </a:r>
            <a:r>
              <a:rPr lang="en-US" sz="4400" b="1" dirty="0" smtClean="0">
                <a:solidFill>
                  <a:srgbClr val="00B050"/>
                </a:solidFill>
                <a:latin typeface="NikoshBAN" pitchFamily="2" charset="0"/>
                <a:cs typeface="NikoshBAN" pitchFamily="2" charset="0"/>
              </a:rPr>
              <a:t>-</a:t>
            </a:r>
          </a:p>
          <a:p>
            <a:pPr algn="l"/>
            <a:r>
              <a:rPr lang="en-US" sz="2800" b="1" dirty="0" smtClean="0">
                <a:solidFill>
                  <a:srgbClr val="7030A0"/>
                </a:solidFill>
                <a:latin typeface="NikoshBAN" pitchFamily="2" charset="0"/>
                <a:cs typeface="NikoshBAN" pitchFamily="2" charset="0"/>
              </a:rPr>
              <a:t>১।</a:t>
            </a:r>
            <a:r>
              <a:rPr lang="bn-BD" sz="2800" b="1" dirty="0" smtClean="0">
                <a:solidFill>
                  <a:srgbClr val="7030A0"/>
                </a:solidFill>
                <a:latin typeface="NikoshBAN" pitchFamily="2" charset="0"/>
                <a:cs typeface="NikoshBAN" pitchFamily="2" charset="0"/>
              </a:rPr>
              <a:t> বিনা চাষে গম আবাদ সম্পর্কে বলতে পারবে।  </a:t>
            </a:r>
          </a:p>
          <a:p>
            <a:pPr algn="l"/>
            <a:r>
              <a:rPr lang="bn-BD" sz="2800" b="1" dirty="0" smtClean="0">
                <a:solidFill>
                  <a:srgbClr val="7030A0"/>
                </a:solidFill>
                <a:latin typeface="NikoshBAN" pitchFamily="2" charset="0"/>
                <a:cs typeface="NikoshBAN" pitchFamily="2" charset="0"/>
              </a:rPr>
              <a:t>২। স্বল্প চাষে গমের আবাদ পদ্ধতি বর্ণনা  করতে পারবে।  </a:t>
            </a:r>
          </a:p>
          <a:p>
            <a:pPr algn="l"/>
            <a:r>
              <a:rPr lang="bn-BD" sz="2800" b="1" dirty="0" smtClean="0">
                <a:solidFill>
                  <a:srgbClr val="7030A0"/>
                </a:solidFill>
                <a:latin typeface="NikoshBAN" pitchFamily="2" charset="0"/>
                <a:cs typeface="NikoshBAN" pitchFamily="2" charset="0"/>
              </a:rPr>
              <a:t>৩। গম চাষে রোগ ও পোকা দমন সম্পর্কে ব্যাখ্যা করতে পারবে।   </a:t>
            </a:r>
          </a:p>
          <a:p>
            <a:pPr algn="l"/>
            <a:r>
              <a:rPr lang="bn-BD" sz="2800" b="1" dirty="0" smtClean="0">
                <a:solidFill>
                  <a:srgbClr val="7030A0"/>
                </a:solidFill>
                <a:latin typeface="NikoshBAN" pitchFamily="2" charset="0"/>
                <a:cs typeface="NikoshBAN" pitchFamily="2" charset="0"/>
              </a:rPr>
              <a:t>৪। গমের প্রধান শত্রু ইঁদুর এর উপদ্রব থেকে রক্ষা পাওয়ার উপায় বর্ণনা  করতে পারবে।    </a:t>
            </a:r>
            <a:endParaRPr lang="en-US" sz="2800" b="1" dirty="0" smtClean="0">
              <a:solidFill>
                <a:srgbClr val="7030A0"/>
              </a:solidFill>
              <a:latin typeface="NikoshBAN" pitchFamily="2" charset="0"/>
              <a:cs typeface="NikoshBAN" pitchFamily="2" charset="0"/>
            </a:endParaRPr>
          </a:p>
        </p:txBody>
      </p:sp>
      <p:sp>
        <p:nvSpPr>
          <p:cNvPr id="6" name="Title 1"/>
          <p:cNvSpPr txBox="1">
            <a:spLocks/>
          </p:cNvSpPr>
          <p:nvPr/>
        </p:nvSpPr>
        <p:spPr>
          <a:xfrm>
            <a:off x="914400" y="304800"/>
            <a:ext cx="7315201" cy="1828800"/>
          </a:xfrm>
          <a:prstGeom prst="ribbon">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sz="8700" b="1" dirty="0" smtClean="0">
                <a:solidFill>
                  <a:schemeClr val="tx2">
                    <a:lumMod val="60000"/>
                    <a:lumOff val="40000"/>
                  </a:schemeClr>
                </a:solidFill>
                <a:latin typeface="NikoshBAN" pitchFamily="2" charset="0"/>
                <a:cs typeface="NikoshBAN" pitchFamily="2" charset="0"/>
              </a:rPr>
              <a:t>শিখনফল</a:t>
            </a:r>
            <a:r>
              <a:rPr lang="bn-BD" sz="4800" dirty="0" smtClean="0">
                <a:latin typeface="NikoshBAN" pitchFamily="2" charset="0"/>
                <a:cs typeface="NikoshBAN" pitchFamily="2" charset="0"/>
              </a:rPr>
              <a:t> </a:t>
            </a:r>
            <a:endParaRPr lang="en-US" sz="4800" dirty="0">
              <a:latin typeface="NikoshBAN" pitchFamily="2" charset="0"/>
              <a:cs typeface="NikoshBAN"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xmlns="" val="313250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500" fill="hold"/>
                                        <p:tgtEl>
                                          <p:spTgt spid="3">
                                            <p:bg/>
                                          </p:spTgt>
                                        </p:tgtEl>
                                        <p:attrNameLst>
                                          <p:attrName>ppt_w</p:attrName>
                                        </p:attrNameLst>
                                      </p:cBhvr>
                                      <p:tavLst>
                                        <p:tav tm="0">
                                          <p:val>
                                            <p:fltVal val="0"/>
                                          </p:val>
                                        </p:tav>
                                        <p:tav tm="100000">
                                          <p:val>
                                            <p:strVal val="#ppt_w"/>
                                          </p:val>
                                        </p:tav>
                                      </p:tavLst>
                                    </p:anim>
                                    <p:anim calcmode="lin" valueType="num">
                                      <p:cBhvr>
                                        <p:cTn id="13" dur="500" fill="hold"/>
                                        <p:tgtEl>
                                          <p:spTgt spid="3">
                                            <p:bg/>
                                          </p:spTgt>
                                        </p:tgtEl>
                                        <p:attrNameLst>
                                          <p:attrName>ppt_h</p:attrName>
                                        </p:attrNameLst>
                                      </p:cBhvr>
                                      <p:tavLst>
                                        <p:tav tm="0">
                                          <p:val>
                                            <p:fltVal val="0"/>
                                          </p:val>
                                        </p:tav>
                                        <p:tav tm="100000">
                                          <p:val>
                                            <p:strVal val="#ppt_h"/>
                                          </p:val>
                                        </p:tav>
                                      </p:tavLst>
                                    </p:anim>
                                    <p:animEffect transition="in" filter="fade">
                                      <p:cBhvr>
                                        <p:cTn id="14" dur="500"/>
                                        <p:tgtEl>
                                          <p:spTgt spid="3">
                                            <p:bg/>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07688.jpg"/>
          <p:cNvPicPr>
            <a:picLocks noChangeAspect="1"/>
          </p:cNvPicPr>
          <p:nvPr/>
        </p:nvPicPr>
        <p:blipFill>
          <a:blip r:embed="rId3" cstate="print"/>
          <a:stretch>
            <a:fillRect/>
          </a:stretch>
        </p:blipFill>
        <p:spPr>
          <a:xfrm>
            <a:off x="4572000" y="1600200"/>
            <a:ext cx="4267200" cy="3124200"/>
          </a:xfrm>
          <a:prstGeom prst="roundRect">
            <a:avLst/>
          </a:prstGeom>
          <a:ln>
            <a:solidFill>
              <a:srgbClr val="7030A0"/>
            </a:solidFill>
          </a:ln>
        </p:spPr>
      </p:pic>
      <p:pic>
        <p:nvPicPr>
          <p:cNvPr id="3" name="Picture 2" descr="img_9695.jpg"/>
          <p:cNvPicPr>
            <a:picLocks noChangeAspect="1"/>
          </p:cNvPicPr>
          <p:nvPr/>
        </p:nvPicPr>
        <p:blipFill>
          <a:blip r:embed="rId4"/>
          <a:stretch>
            <a:fillRect/>
          </a:stretch>
        </p:blipFill>
        <p:spPr>
          <a:xfrm>
            <a:off x="304800" y="1600200"/>
            <a:ext cx="4267200" cy="3124200"/>
          </a:xfrm>
          <a:prstGeom prst="roundRect">
            <a:avLst/>
          </a:prstGeom>
          <a:ln>
            <a:solidFill>
              <a:srgbClr val="7030A0"/>
            </a:solidFill>
          </a:ln>
        </p:spPr>
      </p:pic>
      <p:sp>
        <p:nvSpPr>
          <p:cNvPr id="4" name="TextBox 3"/>
          <p:cNvSpPr txBox="1"/>
          <p:nvPr/>
        </p:nvSpPr>
        <p:spPr>
          <a:xfrm>
            <a:off x="838200" y="381000"/>
            <a:ext cx="7391400" cy="102155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5400" b="1" dirty="0" smtClean="0">
                <a:solidFill>
                  <a:srgbClr val="00B050"/>
                </a:solidFill>
                <a:latin typeface="NikoshBAN" pitchFamily="2" charset="0"/>
                <a:cs typeface="NikoshBAN" pitchFamily="2" charset="0"/>
              </a:rPr>
              <a:t>বিনা চাষে গমের আবাদ </a:t>
            </a:r>
            <a:endParaRPr lang="en-US" sz="5400" b="1" dirty="0">
              <a:solidFill>
                <a:srgbClr val="00B050"/>
              </a:solidFill>
              <a:latin typeface="NikoshBAN" pitchFamily="2" charset="0"/>
              <a:cs typeface="NikoshBAN" pitchFamily="2" charset="0"/>
            </a:endParaRPr>
          </a:p>
        </p:txBody>
      </p:sp>
      <p:sp>
        <p:nvSpPr>
          <p:cNvPr id="5" name="TextBox 4"/>
          <p:cNvSpPr txBox="1"/>
          <p:nvPr/>
        </p:nvSpPr>
        <p:spPr>
          <a:xfrm>
            <a:off x="457200" y="4876800"/>
            <a:ext cx="8305800" cy="1530370"/>
          </a:xfrm>
          <a:prstGeom prst="roundRect">
            <a:avLst>
              <a:gd name="adj" fmla="val 30591"/>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2400" b="1" dirty="0" smtClean="0">
                <a:solidFill>
                  <a:schemeClr val="accent2">
                    <a:lumMod val="75000"/>
                  </a:schemeClr>
                </a:solidFill>
                <a:latin typeface="NikoshBAN" pitchFamily="2" charset="0"/>
                <a:cs typeface="NikoshBAN" pitchFamily="2" charset="0"/>
              </a:rPr>
              <a:t>ধান কাটার পর যদি জমিতে পর্যাপ্ত রস থাকে অর্থাৎ হাঁটলে পায়ের দাগ পড়ে তবে সরাসরি বীজ বুনতে হয়। আবার জমিতে ‘জো’ না থাকলে হালকা সেচ দিয়ে ‘জো’ এলে বীজ বুনতে হয়</a:t>
            </a:r>
            <a:r>
              <a:rPr lang="bn-BD"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par>
                                <p:cTn id="8" presetID="21"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4)">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07688.jpg"/>
          <p:cNvPicPr>
            <a:picLocks noChangeAspect="1"/>
          </p:cNvPicPr>
          <p:nvPr/>
        </p:nvPicPr>
        <p:blipFill>
          <a:blip r:embed="rId3"/>
          <a:stretch>
            <a:fillRect/>
          </a:stretch>
        </p:blipFill>
        <p:spPr>
          <a:xfrm>
            <a:off x="4572000" y="1600200"/>
            <a:ext cx="4267200" cy="2948836"/>
          </a:xfrm>
          <a:prstGeom prst="roundRect">
            <a:avLst/>
          </a:prstGeom>
          <a:ln>
            <a:solidFill>
              <a:srgbClr val="7030A0"/>
            </a:solidFill>
          </a:ln>
        </p:spPr>
      </p:pic>
      <p:pic>
        <p:nvPicPr>
          <p:cNvPr id="3" name="Picture 2" descr="img_9695.jpg"/>
          <p:cNvPicPr>
            <a:picLocks noChangeAspect="1"/>
          </p:cNvPicPr>
          <p:nvPr/>
        </p:nvPicPr>
        <p:blipFill>
          <a:blip r:embed="rId4" cstate="print"/>
          <a:stretch>
            <a:fillRect/>
          </a:stretch>
        </p:blipFill>
        <p:spPr>
          <a:xfrm>
            <a:off x="304800" y="1600200"/>
            <a:ext cx="4267200" cy="2922724"/>
          </a:xfrm>
          <a:prstGeom prst="roundRect">
            <a:avLst/>
          </a:prstGeom>
          <a:ln>
            <a:solidFill>
              <a:srgbClr val="7030A0"/>
            </a:solidFill>
          </a:ln>
        </p:spPr>
      </p:pic>
      <p:sp>
        <p:nvSpPr>
          <p:cNvPr id="4" name="TextBox 3"/>
          <p:cNvSpPr txBox="1"/>
          <p:nvPr/>
        </p:nvSpPr>
        <p:spPr>
          <a:xfrm>
            <a:off x="609600" y="304800"/>
            <a:ext cx="8077200" cy="1123712"/>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6000" b="1" dirty="0" smtClean="0">
                <a:solidFill>
                  <a:srgbClr val="0070C0"/>
                </a:solidFill>
                <a:latin typeface="NikoshBAN" pitchFamily="2" charset="0"/>
                <a:cs typeface="NikoshBAN" pitchFamily="2" charset="0"/>
              </a:rPr>
              <a:t>স্বল্প চাষে গমের আবাদ </a:t>
            </a:r>
            <a:endParaRPr lang="en-US" sz="6000" b="1" dirty="0">
              <a:solidFill>
                <a:srgbClr val="0070C0"/>
              </a:solidFill>
              <a:latin typeface="NikoshBAN" pitchFamily="2" charset="0"/>
              <a:cs typeface="NikoshBAN" pitchFamily="2" charset="0"/>
            </a:endParaRPr>
          </a:p>
        </p:txBody>
      </p:sp>
      <p:sp>
        <p:nvSpPr>
          <p:cNvPr id="5" name="TextBox 4"/>
          <p:cNvSpPr txBox="1"/>
          <p:nvPr/>
        </p:nvSpPr>
        <p:spPr>
          <a:xfrm>
            <a:off x="304800" y="4648200"/>
            <a:ext cx="8534400" cy="1903631"/>
          </a:xfrm>
          <a:prstGeom prst="roundRect">
            <a:avLst>
              <a:gd name="adj" fmla="val 30591"/>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2400" b="1" dirty="0" smtClean="0">
                <a:solidFill>
                  <a:schemeClr val="accent3">
                    <a:lumMod val="75000"/>
                  </a:schemeClr>
                </a:solidFill>
                <a:latin typeface="NikoshBAN" pitchFamily="2" charset="0"/>
                <a:cs typeface="NikoshBAN" pitchFamily="2" charset="0"/>
              </a:rPr>
              <a:t>দেশি লাঙ্গল দিয়ে ২ টি চাষ দিয়ে গম বীজ বপন করে যায়। ধান কাটার পর জমিতে ‘জো’ আসার সাথে সাথে একটি চাষ ও মই দিতে হবে। দ্বিতীয় চাষ দেওয়ার পর সব সার ও বীজ ছিটিয়ে মই দিয়ে বীজ ঢেকে দিতে হবে। </a:t>
            </a:r>
            <a:endParaRPr lang="en-US" sz="2400" b="1" dirty="0">
              <a:solidFill>
                <a:schemeClr val="accent3">
                  <a:lumMod val="75000"/>
                </a:schemeClr>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900" decel="100000" fill="hold"/>
                                        <p:tgtEl>
                                          <p:spTgt spid="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900" decel="100000" fill="hold"/>
                                        <p:tgtEl>
                                          <p:spTgt spid="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304800"/>
            <a:ext cx="5715000" cy="1328023"/>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7200" b="1" dirty="0" smtClean="0">
                <a:solidFill>
                  <a:schemeClr val="accent3">
                    <a:lumMod val="75000"/>
                  </a:schemeClr>
                </a:solidFill>
                <a:latin typeface="NikoshBAN" pitchFamily="2" charset="0"/>
                <a:cs typeface="NikoshBAN" pitchFamily="2" charset="0"/>
              </a:rPr>
              <a:t>গমে পানি সেচ </a:t>
            </a:r>
            <a:endParaRPr lang="en-US" sz="7200" b="1" dirty="0">
              <a:solidFill>
                <a:schemeClr val="accent3">
                  <a:lumMod val="75000"/>
                </a:schemeClr>
              </a:solidFill>
              <a:latin typeface="NikoshBAN" pitchFamily="2" charset="0"/>
              <a:cs typeface="NikoshBAN" pitchFamily="2" charset="0"/>
            </a:endParaRPr>
          </a:p>
        </p:txBody>
      </p:sp>
      <p:sp>
        <p:nvSpPr>
          <p:cNvPr id="4" name="TextBox 3"/>
          <p:cNvSpPr txBox="1"/>
          <p:nvPr/>
        </p:nvSpPr>
        <p:spPr>
          <a:xfrm>
            <a:off x="457200" y="4953000"/>
            <a:ext cx="8229600" cy="173664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b="1" dirty="0" smtClean="0">
                <a:solidFill>
                  <a:schemeClr val="accent6">
                    <a:lumMod val="50000"/>
                  </a:schemeClr>
                </a:solidFill>
                <a:latin typeface="NikoshBAN" pitchFamily="2" charset="0"/>
                <a:cs typeface="NikoshBAN" pitchFamily="2" charset="0"/>
              </a:rPr>
              <a:t>বিনা চাষে ও স্বল্প চাষে গমের আবাদ করতে হলে বীজ বপনের ১৭ থেকে ২১ দিনের মধ্যে প্রথম হালকা সেচ দিতে হয়। </a:t>
            </a:r>
            <a:endParaRPr lang="en-US" sz="3200" b="1" dirty="0">
              <a:solidFill>
                <a:schemeClr val="accent6">
                  <a:lumMod val="50000"/>
                </a:schemeClr>
              </a:solidFill>
              <a:latin typeface="NikoshBAN" pitchFamily="2" charset="0"/>
              <a:cs typeface="NikoshBAN" pitchFamily="2" charset="0"/>
            </a:endParaRPr>
          </a:p>
        </p:txBody>
      </p:sp>
      <p:pic>
        <p:nvPicPr>
          <p:cNvPr id="5" name="Picture 4" descr="irrigation-bangladesh.jpg"/>
          <p:cNvPicPr>
            <a:picLocks noChangeAspect="1"/>
          </p:cNvPicPr>
          <p:nvPr/>
        </p:nvPicPr>
        <p:blipFill>
          <a:blip r:embed="rId3"/>
          <a:stretch>
            <a:fillRect/>
          </a:stretch>
        </p:blipFill>
        <p:spPr>
          <a:xfrm>
            <a:off x="381000" y="1752600"/>
            <a:ext cx="4273258" cy="3048000"/>
          </a:xfrm>
          <a:prstGeom prst="roundRect">
            <a:avLst/>
          </a:prstGeom>
          <a:ln>
            <a:solidFill>
              <a:srgbClr val="7030A0"/>
            </a:solidFill>
          </a:ln>
        </p:spPr>
      </p:pic>
      <p:pic>
        <p:nvPicPr>
          <p:cNvPr id="8" name="Picture 7"/>
          <p:cNvPicPr>
            <a:picLocks noChangeAspect="1"/>
          </p:cNvPicPr>
          <p:nvPr/>
        </p:nvPicPr>
        <p:blipFill>
          <a:blip r:embed="rId4"/>
          <a:stretch>
            <a:fillRect/>
          </a:stretch>
        </p:blipFill>
        <p:spPr>
          <a:xfrm>
            <a:off x="4800601" y="1752600"/>
            <a:ext cx="3962400" cy="3048000"/>
          </a:xfrm>
          <a:prstGeom prst="roundRect">
            <a:avLst/>
          </a:prstGeom>
          <a:ln>
            <a:solidFill>
              <a:srgbClr val="7030A0"/>
            </a:solidFill>
          </a:ln>
        </p:spPr>
      </p:pic>
      <p:sp>
        <p:nvSpPr>
          <p:cNvPr id="6" name="Slide Number Placeholder 5"/>
          <p:cNvSpPr>
            <a:spLocks noGrp="1"/>
          </p:cNvSpPr>
          <p:nvPr>
            <p:ph type="sldNum" sz="quarter" idx="12"/>
          </p:nvPr>
        </p:nvSpPr>
        <p:spPr/>
        <p:txBody>
          <a:bodyPr/>
          <a:lstStyle/>
          <a:p>
            <a:fld id="{12CF4F74-C24C-4DBC-A93A-AB35CB314D07}" type="slidenum">
              <a:rPr lang="en-US" smtClean="0"/>
              <a:pPr/>
              <a:t>9</a:t>
            </a:fld>
            <a:endParaRPr lang="en-US" dirty="0"/>
          </a:p>
        </p:txBody>
      </p:sp>
    </p:spTree>
    <p:extLst>
      <p:ext uri="{BB962C8B-B14F-4D97-AF65-F5344CB8AC3E}">
        <p14:creationId xmlns:p14="http://schemas.microsoft.com/office/powerpoint/2010/main" xmlns="" val="245121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trips(down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TotalTime>
  <Words>1024</Words>
  <Application>Microsoft Office PowerPoint</Application>
  <PresentationFormat>On-screen Show (4:3)</PresentationFormat>
  <Paragraphs>131</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শিক্ষক পরিচিতি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APURBA KUMAR DAS</dc:creator>
  <cp:lastModifiedBy>pc</cp:lastModifiedBy>
  <cp:revision>89</cp:revision>
  <dcterms:created xsi:type="dcterms:W3CDTF">2015-04-03T06:11:29Z</dcterms:created>
  <dcterms:modified xsi:type="dcterms:W3CDTF">2019-11-03T05:24:56Z</dcterms:modified>
</cp:coreProperties>
</file>