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0" r:id="rId10"/>
    <p:sldId id="266" r:id="rId11"/>
    <p:sldId id="268" r:id="rId12"/>
    <p:sldId id="277" r:id="rId13"/>
    <p:sldId id="278" r:id="rId14"/>
    <p:sldId id="272" r:id="rId15"/>
    <p:sldId id="273" r:id="rId16"/>
    <p:sldId id="274" r:id="rId17"/>
    <p:sldId id="275" r:id="rId18"/>
    <p:sldId id="279" r:id="rId19"/>
    <p:sldId id="281" r:id="rId20"/>
    <p:sldId id="280" r:id="rId21"/>
    <p:sldId id="282" r:id="rId22"/>
    <p:sldId id="283" r:id="rId23"/>
    <p:sldId id="284" r:id="rId24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n.wikipedia.org/wiki/%E0%A6%AC%E0%A6%BE%E0%A6%82%E0%A6%B2%E0%A6%BE%E0%A6%A6%E0%A7%87%E0%A6%B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2F31D-3C62-46D1-BEFF-B92E7A663BE1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F34EE3-94AE-4EBE-8C5E-2CED69A76549}">
      <dgm:prSet phldrT="[Text]" custT="1"/>
      <dgm:spPr/>
      <dgm:t>
        <a:bodyPr/>
        <a:lstStyle/>
        <a:p>
          <a:r>
            <a:rPr lang="as-IN" sz="2800" b="1" dirty="0" smtClean="0">
              <a:latin typeface="NikoshBAN" pitchFamily="2" charset="0"/>
              <a:cs typeface="NikoshBAN" pitchFamily="2" charset="0"/>
            </a:rPr>
            <a:t>অফিস # ১৪১, নিউ সার্কুলার রোড, মগবাজার, ঢাকা-১২১৭, </a:t>
          </a:r>
          <a:r>
            <a:rPr lang="as-IN" sz="2800" b="1" u="none" strike="noStrike" dirty="0" smtClean="0">
              <a:solidFill>
                <a:srgbClr val="0B008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1" tooltip="বাংলাদেশ"/>
            </a:rPr>
            <a:t>বাংলাদেশ</a:t>
          </a:r>
          <a:endParaRPr lang="en-GB" sz="2800" b="1" dirty="0"/>
        </a:p>
      </dgm:t>
    </dgm:pt>
    <dgm:pt modelId="{EB4C3FCD-4164-444B-A10A-1F4FA736C13B}" type="parTrans" cxnId="{4FC75944-897C-46E3-BD7D-09C3A102996C}">
      <dgm:prSet/>
      <dgm:spPr/>
      <dgm:t>
        <a:bodyPr/>
        <a:lstStyle/>
        <a:p>
          <a:endParaRPr lang="en-GB"/>
        </a:p>
      </dgm:t>
    </dgm:pt>
    <dgm:pt modelId="{7D8AB1CD-A48A-46B9-A2C7-9EF27BFA6C1A}" type="sibTrans" cxnId="{4FC75944-897C-46E3-BD7D-09C3A102996C}">
      <dgm:prSet/>
      <dgm:spPr/>
      <dgm:t>
        <a:bodyPr/>
        <a:lstStyle/>
        <a:p>
          <a:endParaRPr lang="en-GB"/>
        </a:p>
      </dgm:t>
    </dgm:pt>
    <dgm:pt modelId="{33FE3769-A0EE-4C6D-846D-A891D32B8905}">
      <dgm:prSet custT="1"/>
      <dgm:spPr/>
      <dgm:t>
        <a:bodyPr/>
        <a:lstStyle/>
        <a:p>
          <a:r>
            <a:rPr lang="as-IN" sz="3600" b="1" dirty="0" smtClean="0">
              <a:latin typeface="NikoshBAN" pitchFamily="2" charset="0"/>
              <a:cs typeface="NikoshBAN" pitchFamily="2" charset="0"/>
            </a:rPr>
            <a:t>গঠিত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  </a:t>
          </a:r>
          <a:r>
            <a:rPr lang="as-IN" sz="3600" dirty="0" smtClean="0">
              <a:latin typeface="NikoshBAN" pitchFamily="2" charset="0"/>
              <a:cs typeface="NikoshBAN" pitchFamily="2" charset="0"/>
            </a:rPr>
            <a:t>২ সেপ্টেম্বর, ১৯৪৭</a:t>
          </a:r>
          <a:endParaRPr lang="as-IN" sz="3600" b="1" dirty="0">
            <a:latin typeface="NikoshBAN" pitchFamily="2" charset="0"/>
            <a:cs typeface="NikoshBAN" pitchFamily="2" charset="0"/>
          </a:endParaRPr>
        </a:p>
      </dgm:t>
    </dgm:pt>
    <dgm:pt modelId="{D3B7C197-A235-4020-9CF3-EA9259EA848D}" type="parTrans" cxnId="{BAC9A088-1DAD-4F14-95E3-076E9A05BBA5}">
      <dgm:prSet/>
      <dgm:spPr/>
      <dgm:t>
        <a:bodyPr/>
        <a:lstStyle/>
        <a:p>
          <a:endParaRPr lang="en-GB"/>
        </a:p>
      </dgm:t>
    </dgm:pt>
    <dgm:pt modelId="{098144E9-70B8-4144-99C7-1613F6D45CDF}" type="sibTrans" cxnId="{BAC9A088-1DAD-4F14-95E3-076E9A05BBA5}">
      <dgm:prSet/>
      <dgm:spPr/>
      <dgm:t>
        <a:bodyPr/>
        <a:lstStyle/>
        <a:p>
          <a:endParaRPr lang="en-GB"/>
        </a:p>
      </dgm:t>
    </dgm:pt>
    <dgm:pt modelId="{AB03E979-734C-4EF2-AE2F-F1D01BEA01FA}">
      <dgm:prSet custT="1"/>
      <dgm:spPr/>
      <dgm:t>
        <a:bodyPr/>
        <a:lstStyle/>
        <a:p>
          <a:r>
            <a:rPr lang="as-IN" sz="4800" b="1" dirty="0" smtClean="0">
              <a:latin typeface="NikoshBAN" pitchFamily="2" charset="0"/>
              <a:cs typeface="NikoshBAN" pitchFamily="2" charset="0"/>
            </a:rPr>
            <a:t>সদর দপ্তর</a:t>
          </a:r>
          <a:endParaRPr lang="as-IN" sz="4800" b="1" dirty="0">
            <a:latin typeface="NikoshBAN" pitchFamily="2" charset="0"/>
            <a:cs typeface="NikoshBAN" pitchFamily="2" charset="0"/>
          </a:endParaRPr>
        </a:p>
      </dgm:t>
    </dgm:pt>
    <dgm:pt modelId="{0891C980-2B06-4515-9482-744FDA1AEB98}" type="parTrans" cxnId="{EC9148FF-4433-4AE0-8365-CB3735412D9B}">
      <dgm:prSet/>
      <dgm:spPr/>
      <dgm:t>
        <a:bodyPr/>
        <a:lstStyle/>
        <a:p>
          <a:endParaRPr lang="en-GB"/>
        </a:p>
      </dgm:t>
    </dgm:pt>
    <dgm:pt modelId="{E48DEEEC-EC35-4E03-86AC-0658337C447F}" type="sibTrans" cxnId="{EC9148FF-4433-4AE0-8365-CB3735412D9B}">
      <dgm:prSet/>
      <dgm:spPr/>
      <dgm:t>
        <a:bodyPr/>
        <a:lstStyle/>
        <a:p>
          <a:endParaRPr lang="en-GB"/>
        </a:p>
      </dgm:t>
    </dgm:pt>
    <dgm:pt modelId="{CEF371E4-0859-4E1E-81A8-F3B4DADD98F1}" type="pres">
      <dgm:prSet presAssocID="{3892F31D-3C62-46D1-BEFF-B92E7A663B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E14ECF-B8FB-4C12-9ECF-9F62612F4492}" type="pres">
      <dgm:prSet presAssocID="{33FE3769-A0EE-4C6D-846D-A891D32B89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1E3AB-5AF3-4962-BFE4-F4EC1DDC985C}" type="pres">
      <dgm:prSet presAssocID="{33FE3769-A0EE-4C6D-846D-A891D32B8905}" presName="spNode" presStyleCnt="0"/>
      <dgm:spPr/>
    </dgm:pt>
    <dgm:pt modelId="{DF42171F-AECE-4EBC-B267-2F394C5C333E}" type="pres">
      <dgm:prSet presAssocID="{098144E9-70B8-4144-99C7-1613F6D45CDF}" presName="sibTrans" presStyleLbl="sibTrans1D1" presStyleIdx="0" presStyleCnt="3"/>
      <dgm:spPr/>
      <dgm:t>
        <a:bodyPr/>
        <a:lstStyle/>
        <a:p>
          <a:endParaRPr lang="en-GB"/>
        </a:p>
      </dgm:t>
    </dgm:pt>
    <dgm:pt modelId="{86C83E32-6019-441B-A0D1-A5B93D025F5E}" type="pres">
      <dgm:prSet presAssocID="{AB03E979-734C-4EF2-AE2F-F1D01BEA01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E26A1D-6C3C-4B52-93C0-7E014EC0446D}" type="pres">
      <dgm:prSet presAssocID="{AB03E979-734C-4EF2-AE2F-F1D01BEA01FA}" presName="spNode" presStyleCnt="0"/>
      <dgm:spPr/>
    </dgm:pt>
    <dgm:pt modelId="{4755EEE3-1FB7-4403-BC37-C8639ED6C101}" type="pres">
      <dgm:prSet presAssocID="{E48DEEEC-EC35-4E03-86AC-0658337C447F}" presName="sibTrans" presStyleLbl="sibTrans1D1" presStyleIdx="1" presStyleCnt="3"/>
      <dgm:spPr/>
      <dgm:t>
        <a:bodyPr/>
        <a:lstStyle/>
        <a:p>
          <a:endParaRPr lang="en-GB"/>
        </a:p>
      </dgm:t>
    </dgm:pt>
    <dgm:pt modelId="{6A90E776-552D-4E44-B5CE-F7BEE74A3564}" type="pres">
      <dgm:prSet presAssocID="{45F34EE3-94AE-4EBE-8C5E-2CED69A765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F8C3E5-6C53-42CD-983F-DF0BE7477850}" type="pres">
      <dgm:prSet presAssocID="{45F34EE3-94AE-4EBE-8C5E-2CED69A76549}" presName="spNode" presStyleCnt="0"/>
      <dgm:spPr/>
    </dgm:pt>
    <dgm:pt modelId="{C7105D77-D778-45DB-A21D-66265493ED4E}" type="pres">
      <dgm:prSet presAssocID="{7D8AB1CD-A48A-46B9-A2C7-9EF27BFA6C1A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C8435236-3A2A-42E9-AA9B-D35AB8D639D7}" type="presOf" srcId="{7D8AB1CD-A48A-46B9-A2C7-9EF27BFA6C1A}" destId="{C7105D77-D778-45DB-A21D-66265493ED4E}" srcOrd="0" destOrd="0" presId="urn:microsoft.com/office/officeart/2005/8/layout/cycle5"/>
    <dgm:cxn modelId="{4FC75944-897C-46E3-BD7D-09C3A102996C}" srcId="{3892F31D-3C62-46D1-BEFF-B92E7A663BE1}" destId="{45F34EE3-94AE-4EBE-8C5E-2CED69A76549}" srcOrd="2" destOrd="0" parTransId="{EB4C3FCD-4164-444B-A10A-1F4FA736C13B}" sibTransId="{7D8AB1CD-A48A-46B9-A2C7-9EF27BFA6C1A}"/>
    <dgm:cxn modelId="{8C925A5C-6DE1-4D4E-91F5-D7E254EC7C9E}" type="presOf" srcId="{E48DEEEC-EC35-4E03-86AC-0658337C447F}" destId="{4755EEE3-1FB7-4403-BC37-C8639ED6C101}" srcOrd="0" destOrd="0" presId="urn:microsoft.com/office/officeart/2005/8/layout/cycle5"/>
    <dgm:cxn modelId="{EC9148FF-4433-4AE0-8365-CB3735412D9B}" srcId="{3892F31D-3C62-46D1-BEFF-B92E7A663BE1}" destId="{AB03E979-734C-4EF2-AE2F-F1D01BEA01FA}" srcOrd="1" destOrd="0" parTransId="{0891C980-2B06-4515-9482-744FDA1AEB98}" sibTransId="{E48DEEEC-EC35-4E03-86AC-0658337C447F}"/>
    <dgm:cxn modelId="{D8AE183B-FBC7-4004-B1C9-CA17DDC38DA9}" type="presOf" srcId="{33FE3769-A0EE-4C6D-846D-A891D32B8905}" destId="{BBE14ECF-B8FB-4C12-9ECF-9F62612F4492}" srcOrd="0" destOrd="0" presId="urn:microsoft.com/office/officeart/2005/8/layout/cycle5"/>
    <dgm:cxn modelId="{7C6B2BC0-82E4-43F8-8985-83B960252318}" type="presOf" srcId="{45F34EE3-94AE-4EBE-8C5E-2CED69A76549}" destId="{6A90E776-552D-4E44-B5CE-F7BEE74A3564}" srcOrd="0" destOrd="0" presId="urn:microsoft.com/office/officeart/2005/8/layout/cycle5"/>
    <dgm:cxn modelId="{6ACBF052-E17E-4E6E-BE01-02F4728214F2}" type="presOf" srcId="{098144E9-70B8-4144-99C7-1613F6D45CDF}" destId="{DF42171F-AECE-4EBC-B267-2F394C5C333E}" srcOrd="0" destOrd="0" presId="urn:microsoft.com/office/officeart/2005/8/layout/cycle5"/>
    <dgm:cxn modelId="{BAC9A088-1DAD-4F14-95E3-076E9A05BBA5}" srcId="{3892F31D-3C62-46D1-BEFF-B92E7A663BE1}" destId="{33FE3769-A0EE-4C6D-846D-A891D32B8905}" srcOrd="0" destOrd="0" parTransId="{D3B7C197-A235-4020-9CF3-EA9259EA848D}" sibTransId="{098144E9-70B8-4144-99C7-1613F6D45CDF}"/>
    <dgm:cxn modelId="{7B09E1AE-B5D9-493D-A896-1DF4E7458CD1}" type="presOf" srcId="{AB03E979-734C-4EF2-AE2F-F1D01BEA01FA}" destId="{86C83E32-6019-441B-A0D1-A5B93D025F5E}" srcOrd="0" destOrd="0" presId="urn:microsoft.com/office/officeart/2005/8/layout/cycle5"/>
    <dgm:cxn modelId="{EF939D09-5E7D-41C4-A337-53D7D488FBF2}" type="presOf" srcId="{3892F31D-3C62-46D1-BEFF-B92E7A663BE1}" destId="{CEF371E4-0859-4E1E-81A8-F3B4DADD98F1}" srcOrd="0" destOrd="0" presId="urn:microsoft.com/office/officeart/2005/8/layout/cycle5"/>
    <dgm:cxn modelId="{A95BEAE7-30D6-422B-9610-81804693E9DF}" type="presParOf" srcId="{CEF371E4-0859-4E1E-81A8-F3B4DADD98F1}" destId="{BBE14ECF-B8FB-4C12-9ECF-9F62612F4492}" srcOrd="0" destOrd="0" presId="urn:microsoft.com/office/officeart/2005/8/layout/cycle5"/>
    <dgm:cxn modelId="{900531C2-3608-4FF0-905D-E3FF6320DDDD}" type="presParOf" srcId="{CEF371E4-0859-4E1E-81A8-F3B4DADD98F1}" destId="{6411E3AB-5AF3-4962-BFE4-F4EC1DDC985C}" srcOrd="1" destOrd="0" presId="urn:microsoft.com/office/officeart/2005/8/layout/cycle5"/>
    <dgm:cxn modelId="{B4D6D6CA-5B2F-4BAE-8BE9-84A680784BD5}" type="presParOf" srcId="{CEF371E4-0859-4E1E-81A8-F3B4DADD98F1}" destId="{DF42171F-AECE-4EBC-B267-2F394C5C333E}" srcOrd="2" destOrd="0" presId="urn:microsoft.com/office/officeart/2005/8/layout/cycle5"/>
    <dgm:cxn modelId="{EF8D6061-C3E7-4FEA-B689-7E319F2695F0}" type="presParOf" srcId="{CEF371E4-0859-4E1E-81A8-F3B4DADD98F1}" destId="{86C83E32-6019-441B-A0D1-A5B93D025F5E}" srcOrd="3" destOrd="0" presId="urn:microsoft.com/office/officeart/2005/8/layout/cycle5"/>
    <dgm:cxn modelId="{3EAC2EC6-1FB5-42D6-B51A-4487B040007A}" type="presParOf" srcId="{CEF371E4-0859-4E1E-81A8-F3B4DADD98F1}" destId="{1AE26A1D-6C3C-4B52-93C0-7E014EC0446D}" srcOrd="4" destOrd="0" presId="urn:microsoft.com/office/officeart/2005/8/layout/cycle5"/>
    <dgm:cxn modelId="{DC9E961E-07E4-4179-A53D-3DA737175799}" type="presParOf" srcId="{CEF371E4-0859-4E1E-81A8-F3B4DADD98F1}" destId="{4755EEE3-1FB7-4403-BC37-C8639ED6C101}" srcOrd="5" destOrd="0" presId="urn:microsoft.com/office/officeart/2005/8/layout/cycle5"/>
    <dgm:cxn modelId="{2BF48243-D459-4735-97B6-984073A523B5}" type="presParOf" srcId="{CEF371E4-0859-4E1E-81A8-F3B4DADD98F1}" destId="{6A90E776-552D-4E44-B5CE-F7BEE74A3564}" srcOrd="6" destOrd="0" presId="urn:microsoft.com/office/officeart/2005/8/layout/cycle5"/>
    <dgm:cxn modelId="{AE98AF12-EFEB-4813-B31D-20F77B6F74BE}" type="presParOf" srcId="{CEF371E4-0859-4E1E-81A8-F3B4DADD98F1}" destId="{54F8C3E5-6C53-42CD-983F-DF0BE7477850}" srcOrd="7" destOrd="0" presId="urn:microsoft.com/office/officeart/2005/8/layout/cycle5"/>
    <dgm:cxn modelId="{AD18C57A-69DC-4015-91A6-80249D714AAA}" type="presParOf" srcId="{CEF371E4-0859-4E1E-81A8-F3B4DADD98F1}" destId="{C7105D77-D778-45DB-A21D-66265493ED4E}" srcOrd="8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7" y="2130426"/>
            <a:ext cx="102525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6215" y="274639"/>
            <a:ext cx="35787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5745" y="274639"/>
            <a:ext cx="1053943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1" y="4406901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1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746" y="1600201"/>
            <a:ext cx="705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5876" y="1600201"/>
            <a:ext cx="7059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1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1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1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1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1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2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2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2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1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1" y="1600201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1" y="6356351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4B67-47A8-4E18-BDCF-C7C3322CE8CF}" type="datetimeFigureOut">
              <a:rPr lang="en-US" smtClean="0"/>
              <a:pPr/>
              <a:t>11/3/2019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4" y="6356351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8" y="6356351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6%E0%A6%AC%E0%A7%81%E0%A6%B2_%E0%A6%95%E0%A6%BE%E0%A6%B8%E0%A7%87%E0%A6%AE_(%E0%A6%AD%E0%A6%BE%E0%A6%B7%E0%A6%BE_%E0%A6%B8%E0%A7%88%E0%A6%A8%E0%A6%BF%E0%A6%95)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C%E0%A6%BE%E0%A6%82%E0%A6%B2%E0%A6%BE_%E0%A6%AD%E0%A6%BE%E0%A6%B7%E0%A6%BE_%E0%A6%86%E0%A6%A8%E0%A7%8D%E0%A6%A6%E0%A7%8B%E0%A6%B2%E0%A6%A8" TargetMode="External"/><Relationship Id="rId5" Type="http://schemas.openxmlformats.org/officeDocument/2006/relationships/hyperlink" Target="https://bn.wikipedia.org/wiki/%E0%A6%AA%E0%A6%BE%E0%A6%95%E0%A6%BF%E0%A6%B8%E0%A7%8D%E0%A6%A4%E0%A6%BE%E0%A6%A8" TargetMode="External"/><Relationship Id="rId4" Type="http://schemas.openxmlformats.org/officeDocument/2006/relationships/hyperlink" Target="https://bn.wikipedia.org/wiki/%E0%A6%AC%E0%A6%BE%E0%A6%82%E0%A6%B2%E0%A6%BE%E0%A6%A6%E0%A7%87%E0%A6%B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4%E0%A6%AE%E0%A6%A6%E0%A7%8D%E0%A6%A6%E0%A7%81%E0%A6%A8_%E0%A6%AE%E0%A6%9C%E0%A6%B2%E0%A6%BF%E0%A6%B8" TargetMode="External"/><Relationship Id="rId3" Type="http://schemas.openxmlformats.org/officeDocument/2006/relationships/hyperlink" Target="https://bn.wikipedia.org/w/index.php?title=%E0%A6%A4%E0%A6%AE%E0%A6%A6%E0%A7%8D%E0%A6%A6%E0%A7%81%E0%A6%A8_%E0%A6%AE%E0%A6%9C%E0%A6%B2%E0%A6%BF%E0%A6%B8&amp;action=edit&amp;section=1" TargetMode="External"/><Relationship Id="rId7" Type="http://schemas.openxmlformats.org/officeDocument/2006/relationships/hyperlink" Target="https://bn.wikipedia.org/wiki/%E0%A6%A2%E0%A6%BE%E0%A6%95%E0%A6%BE" TargetMode="External"/><Relationship Id="rId12" Type="http://schemas.openxmlformats.org/officeDocument/2006/relationships/hyperlink" Target="https://bn.wikipedia.org/wiki/%E0%A6%AE%E0%A7%81%E0%A6%B8%E0%A6%B2%E0%A6%BF%E0%A6%AE_%E0%A6%B2%E0%A7%80%E0%A6%97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2%E0%A6%BE%E0%A6%95%E0%A6%BE_%E0%A6%AC%E0%A6%BF%E0%A6%B6%E0%A7%8D%E0%A6%AC%E0%A6%AC%E0%A6%BF%E0%A6%A6%E0%A7%8D%E0%A6%AF%E0%A6%BE%E0%A6%B2%E0%A6%AF%E0%A6%BC" TargetMode="External"/><Relationship Id="rId11" Type="http://schemas.openxmlformats.org/officeDocument/2006/relationships/hyperlink" Target="https://bn.wikipedia.org/wiki/%E0%A6%AA%E0%A6%BE%E0%A6%95%E0%A6%BF%E0%A6%B8%E0%A7%8D%E0%A6%A4%E0%A6%BE%E0%A6%A8" TargetMode="External"/><Relationship Id="rId5" Type="http://schemas.openxmlformats.org/officeDocument/2006/relationships/hyperlink" Target="https://bn.wikipedia.org/wiki/%E0%A6%AD%E0%A6%BE%E0%A6%B0%E0%A6%A4_%E0%A6%AC%E0%A6%BF%E0%A6%AD%E0%A6%BE%E0%A6%97" TargetMode="External"/><Relationship Id="rId10" Type="http://schemas.openxmlformats.org/officeDocument/2006/relationships/hyperlink" Target="https://bn.wikipedia.org/w/index.php?title=East_Pakistan_Renaissance_Society&amp;action=edit&amp;redlink=1" TargetMode="External"/><Relationship Id="rId4" Type="http://schemas.openxmlformats.org/officeDocument/2006/relationships/hyperlink" Target="https://bn.wikipedia.org/wiki/%E0%A6%86%E0%A6%AC%E0%A7%81%E0%A6%B2_%E0%A6%95%E0%A6%BE%E0%A6%B8%E0%A7%87%E0%A6%AE_(%E0%A6%AD%E0%A6%BE%E0%A6%B7%E0%A6%BE_%E0%A6%B8%E0%A7%88%E0%A6%A8%E0%A6%BF%E0%A6%95)" TargetMode="External"/><Relationship Id="rId9" Type="http://schemas.openxmlformats.org/officeDocument/2006/relationships/hyperlink" Target="https://bn.wikipedia.org/wiki/%E0%A6%AC%E0%A6%BE%E0%A6%82%E0%A6%B2%E0%A6%BE_%E0%A6%AD%E0%A6%BE%E0%A6%B7%E0%A6%BE_%E0%A6%86%E0%A6%A8%E0%A7%8D%E0%A6%A6%E0%A7%8B%E0%A6%B2%E0%A6%A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bn.wikipedia.org/wiki/%E0%A6%87%E0%A6%B8%E0%A6%B2%E0%A6%BE%E0%A6%AE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6%E0%A6%AC%E0%A7%81%E0%A6%B2_%E0%A6%AE%E0%A6%A8%E0%A6%B8%E0%A7%81%E0%A6%B0_%E0%A6%86%E0%A6%B9%E0%A6%AE%E0%A7%87%E0%A6%A6" TargetMode="External"/><Relationship Id="rId5" Type="http://schemas.openxmlformats.org/officeDocument/2006/relationships/hyperlink" Target="https://bn.wikipedia.org/wiki/%E0%A6%95%E0%A6%BE%E0%A6%9C%E0%A7%80_%E0%A6%AE%E0%A7%8B%E0%A6%A4%E0%A6%BE%E0%A6%B9%E0%A6%BE%E0%A6%B0_%E0%A6%B9%E0%A7%8B%E0%A6%B8%E0%A7%87%E0%A6%A8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s://bn.wikipedia.org/wiki/%E0%A6%AA%E0%A6%BE%E0%A6%95%E0%A6%BF%E0%A6%B8%E0%A7%8D%E0%A6%A4%E0%A6%BE%E0%A6%A8%E0%A7%87%E0%A6%B0_%E0%A6%B0%E0%A6%BE%E0%A6%B7%E0%A7%8D%E0%A6%9F%E0%A7%8D%E0%A6%B0_%E0%A6%AD%E0%A6%BE%E0%A6%B7%E0%A6%BE_%E0%A6%AC%E0%A6%BE%E0%A6%82%E0%A6%B2%E0%A6%BE_%E0%A6%A8%E0%A6%BE_%E0%A6%89%E0%A6%B0%E0%A7%8D%E0%A6%A6%E0%A7%81?" TargetMode="External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9%E0%A6%B0%E0%A7%8D%E0%A6%A6%E0%A7%81" TargetMode="External"/><Relationship Id="rId7" Type="http://schemas.openxmlformats.org/officeDocument/2006/relationships/hyperlink" Target="https://bn.wikipedia.org/wiki/%E0%A6%87%E0%A6%82%E0%A6%B0%E0%A7%87%E0%A6%9C%E0%A6%B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C%E0%A6%BF%E0%A6%A6%E0%A7%8D%E0%A6%AF%E0%A6%BE%E0%A6%B2%E0%A6%AF%E0%A6%BC" TargetMode="External"/><Relationship Id="rId5" Type="http://schemas.openxmlformats.org/officeDocument/2006/relationships/hyperlink" Target="https://bn.wikipedia.org/wiki/%E0%A6%AA%E0%A6%B6%E0%A7%8D%E0%A6%9A%E0%A6%BF%E0%A6%AE_%E0%A6%AA%E0%A6%BE%E0%A6%95%E0%A6%BF%E0%A6%B8%E0%A7%8D%E0%A6%A4%E0%A6%BE%E0%A6%A8" TargetMode="External"/><Relationship Id="rId4" Type="http://schemas.openxmlformats.org/officeDocument/2006/relationships/hyperlink" Target="https://bn.wikipedia.org/wiki/%E0%A6%AC%E0%A6%BE%E0%A6%82%E0%A6%B2%E0%A6%BE_%E0%A6%AD%E0%A6%BE%E0%A6%B7%E0%A6%B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512" y="1219200"/>
            <a:ext cx="9387506" cy="1323439"/>
          </a:xfrm>
          <a:prstGeom prst="rect">
            <a:avLst/>
          </a:prstGeom>
          <a:ln>
            <a:noFill/>
          </a:ln>
          <a:effectLst/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r>
              <a:rPr lang="en-US" sz="8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000" b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12" y="1752600"/>
            <a:ext cx="5638800" cy="35814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712" y="762000"/>
            <a:ext cx="89154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পুরো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৫৬.৪০%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৩.২৭%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উর্দুকে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চাপিয়ে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চেয়েছিল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112" y="2819400"/>
            <a:ext cx="88392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শাসকগোষ্ঠী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১৯৪৮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সংখ্যাগরিষ্ঠ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উর্দুভাষাকেই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প্রতিবাদমুখর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বৈষম্যমূলক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9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12" y="533400"/>
            <a:ext cx="10972800" cy="52322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GB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GB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১৯৪৮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১৯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জিন্নাহ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সফরে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২১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ময়দানের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জনসভায়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অুষ্ঠিত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সমাবর্তন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জিন্নাহ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উর্দই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জিন্নাহর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সমাবেশস্থলে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তাৎক্ষণিকভাবে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innah-combo-103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990600"/>
            <a:ext cx="9677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54112" y="228600"/>
          <a:ext cx="10134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116512" y="2667000"/>
            <a:ext cx="1828800" cy="14478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তমদ্দুন মজলিস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7000" r="-3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12" y="762000"/>
            <a:ext cx="1150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atin typeface="NikoshBAN" pitchFamily="2" charset="0"/>
                <a:cs typeface="NikoshBAN" pitchFamily="2" charset="0"/>
              </a:rPr>
              <a:t>তমদ্দুন মজলিস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 ১৯৪৭ সালে </a:t>
            </a:r>
            <a:r>
              <a:rPr lang="as-IN" sz="6000" dirty="0" smtClean="0">
                <a:latin typeface="NikoshBAN" pitchFamily="2" charset="0"/>
                <a:cs typeface="NikoshBAN" pitchFamily="2" charset="0"/>
                <a:hlinkClick r:id="rId3" tooltip="আবুল কাসেম (ভাষা সৈনিক)"/>
              </a:rPr>
              <a:t>আবুল কাসেম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 কর্তৃক প্রতিষ্ঠিত </a:t>
            </a:r>
            <a:r>
              <a:rPr lang="as-IN" sz="6000" dirty="0" smtClean="0">
                <a:latin typeface="NikoshBAN" pitchFamily="2" charset="0"/>
                <a:cs typeface="NikoshBAN" pitchFamily="2" charset="0"/>
                <a:hlinkClick r:id="rId4" tooltip="বাংলাদেশ"/>
              </a:rPr>
              <a:t>বাংলাদেশের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, (তৎকালীন পূর্ব পাকিস্তান) একটি ইসলামি সাংস্কৃতিক সংগঠন। </a:t>
            </a:r>
            <a:r>
              <a:rPr lang="as-IN" sz="6000" dirty="0" smtClean="0">
                <a:latin typeface="NikoshBAN" pitchFamily="2" charset="0"/>
                <a:cs typeface="NikoshBAN" pitchFamily="2" charset="0"/>
                <a:hlinkClick r:id="rId5" tooltip="পাকিস্তান"/>
              </a:rPr>
              <a:t>পাকিস্তান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 প্রতিষ্ঠার পর প্রথম বাংলা ভাষাকে রাষ্ট্রভাষা হিসেবে দাবি তুলে তমদ্দুন মজলিস </a:t>
            </a:r>
            <a:r>
              <a:rPr lang="as-IN" sz="6000" dirty="0" smtClean="0">
                <a:latin typeface="NikoshBAN" pitchFamily="2" charset="0"/>
                <a:cs typeface="NikoshBAN" pitchFamily="2" charset="0"/>
                <a:hlinkClick r:id="rId6" tooltip="বাংলা ভাষা আন্দোলন"/>
              </a:rPr>
              <a:t>বাংলা ভাষা আন্দোলন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 শুরু করে।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t="-8000" r="-4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712" y="685800"/>
            <a:ext cx="1097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প্রতিষ্ঠা ও আদর্শগত পটভূমি[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3" tooltip="অনুচ্ছেদ সম্পাদনা: প্রতিষ্ঠা ও আদর্শগত পটভূমি"/>
              </a:rPr>
              <a:t>সম্পাদনা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]</a:t>
            </a:r>
          </a:p>
          <a:p>
            <a:pPr algn="just"/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তমদ্দুন মজলিসের প্রতিষ্ঠাতা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4" tooltip="আবুল কাসেম (ভাষা সৈনিক)"/>
              </a:rPr>
              <a:t>প্রিন্সিপাল আবুল কাসেম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5" tooltip="ভারত বিভাগ"/>
              </a:rPr>
              <a:t>ভারত বিভাগের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পরপরই ১৯৪৭ সালের পহেলা সেপ্টেম্বরে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6" tooltip="ঢাকা বিশ্ববিদ্যালয়"/>
              </a:rPr>
              <a:t>ঢাকা বিশ্ববিদ্যালয়ের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পদার্থবিজ্ঞান বিভাগের অধ্যাপক আবুল কাসেম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7" tooltip="ঢাকা"/>
              </a:rPr>
              <a:t>ঢাকায়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তমদ্দুন মজলিস প্রতিষ্ঠা করেন।</a:t>
            </a:r>
            <a:r>
              <a:rPr lang="as-IN" sz="3600" b="1" baseline="30000" dirty="0" smtClean="0">
                <a:latin typeface="NikoshBAN" pitchFamily="2" charset="0"/>
                <a:cs typeface="NikoshBAN" pitchFamily="2" charset="0"/>
                <a:hlinkClick r:id="rId8"/>
              </a:rPr>
              <a:t>[২]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প্রথমদিকে সংগঠনটি বেশ সক্রিয় ছিল,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9" tooltip="বাংলা ভাষা আন্দোলন"/>
              </a:rPr>
              <a:t>বাংলা ভাষা আন্দোলনে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সংগঠনটি গুরুত্বপূর্ণ ভূমিকা রাখে। এই সংগঠনের সদস্যগণ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10" tooltip="East Pakistan Renaissance Society (পাতার অস্তিত্ব নেই)"/>
              </a:rPr>
              <a:t>পূর্ব পাকিস্তান নবজাগরণ সমাজের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ধ্যান ধারণা দ্বারা ব্যাপকভাবে প্রভাবিত হয়েছিল। দেশবিভাগের পর সংগঠনটি বুঝতে পেরেছিল যে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11" tooltip="পাকিস্তান"/>
              </a:rPr>
              <a:t>পাকিস্তান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সরকার সেই আদর্শ দ্বারা পরিচালিত হচ্ছিল না যার প্রতিশ্রুতি দেয়া হয়েছিল। এই কারণে তমদ্দুন মজলিস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12" tooltip="মুসলিম লীগ"/>
              </a:rPr>
              <a:t>মুসলিম লীগ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থেকে আলাদা হয়ে যায়</a:t>
            </a:r>
            <a:endParaRPr lang="as-IN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2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712" y="0"/>
            <a:ext cx="482856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বাংলা ভাষা আন্দোলনে সম্পৃক্ততা</a:t>
            </a:r>
            <a:endParaRPr lang="as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913" y="3810000"/>
            <a:ext cx="5715000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 তমদ্দুন মজলিসের উদ্দেশ্য ছিল পাকিস্তান নামক নতুন রাষ্ট্রের মানুষের 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  <a:hlinkClick r:id="rId3" tooltip="ইসলাম"/>
              </a:rPr>
              <a:t>ইসলামিক চেতনা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 শক্তিশালী করা, কিন্তুভাষা আন্দোলনে এই ধর্মভিত্তিক সংগঠনটির সাহসী ভূমিকার জন্য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7111" y="3810000"/>
            <a:ext cx="5715001" cy="2677656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 ১৯৪৭ সালের ১৫ সেপ্টেম্বরে তমদ্দুন মজলিস একটি পুস্তিকা প্রকাশ করে যার নাম ছিল 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  <a:hlinkClick r:id="rId4" tooltip="পাকিস্তানের রাষ্ট্র ভাষা বাংলা না উর্দু?"/>
              </a:rPr>
              <a:t>পাকিস্তানের রাষ্ট্র ভাষা বাংলা না উর্দু?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 এই পুস্তিকার লেখক 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  <a:hlinkClick r:id="rId5" tooltip="কাজী মোতাহার হোসেন"/>
              </a:rPr>
              <a:t>কাজী মোতাহার হোসেন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, 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  <a:hlinkClick r:id="rId6" tooltip="আবুল মনসুর আহমেদ"/>
              </a:rPr>
              <a:t>আবুল মনসুর আহমেদ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 এবং অধ্যাপক আবুল কাসেম (তমদ্দুন মজলিসের সাধারণ সম্পাদক) 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5912" y="838200"/>
            <a:ext cx="5410200" cy="2743200"/>
            <a:chOff x="2982912" y="990600"/>
            <a:chExt cx="7707312" cy="3124200"/>
          </a:xfrm>
        </p:grpSpPr>
        <p:pic>
          <p:nvPicPr>
            <p:cNvPr id="6" name="Picture 5" descr="images (5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2912" y="990600"/>
              <a:ext cx="2637644" cy="3124200"/>
            </a:xfrm>
            <a:prstGeom prst="rect">
              <a:avLst/>
            </a:prstGeom>
          </p:spPr>
        </p:pic>
        <p:pic>
          <p:nvPicPr>
            <p:cNvPr id="7" name="Picture 6" descr="21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4414" y="990600"/>
              <a:ext cx="5285810" cy="2971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40512" y="685800"/>
            <a:ext cx="4951594" cy="2819400"/>
            <a:chOff x="6259512" y="838200"/>
            <a:chExt cx="4951594" cy="3810000"/>
          </a:xfrm>
        </p:grpSpPr>
        <p:pic>
          <p:nvPicPr>
            <p:cNvPr id="9" name="Picture 8" descr="1456103920.jpg"/>
            <p:cNvPicPr>
              <a:picLocks noChangeAspect="1"/>
            </p:cNvPicPr>
            <p:nvPr/>
          </p:nvPicPr>
          <p:blipFill>
            <a:blip r:embed="rId9"/>
            <a:srcRect l="4000" r="10667"/>
            <a:stretch>
              <a:fillRect/>
            </a:stretch>
          </p:blipFill>
          <p:spPr>
            <a:xfrm>
              <a:off x="6259512" y="838200"/>
              <a:ext cx="4876800" cy="3810000"/>
            </a:xfrm>
            <a:prstGeom prst="rect">
              <a:avLst/>
            </a:prstGeom>
          </p:spPr>
        </p:pic>
        <p:pic>
          <p:nvPicPr>
            <p:cNvPr id="10" name="Picture 9" descr="download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55112" y="2340935"/>
              <a:ext cx="2055994" cy="21336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92312" y="32766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পু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স্তিকাটিতে অধ্যাপক আবুল কাসেম কিছুসংক্ষিপ্ত প্রস্তাবনা তুলে ধরেন যার মূল কথা নিম্নরূপঃ</a:t>
            </a:r>
          </a:p>
          <a:p>
            <a:pPr algn="just"/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বাংলা হবেঃ</a:t>
            </a:r>
          </a:p>
          <a:p>
            <a:pPr lvl="1" algn="just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পূর্ব-পাকিস্তানে তথ্য আদান-প্রদানের মাধ্যম;</a:t>
            </a:r>
          </a:p>
          <a:p>
            <a:pPr lvl="1" algn="just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পূর্ব-পাকিস্তানের আদালতের ভাষা; এবং</a:t>
            </a:r>
          </a:p>
          <a:p>
            <a:pPr lvl="1" algn="just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পূর্ব-পাকিস্তানের দাপ্তরিক ভাষা।</a:t>
            </a:r>
            <a:endParaRPr lang="as-IN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0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12" y="443091"/>
            <a:ext cx="11517313" cy="61863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en-GB" sz="3600" b="1" dirty="0" smtClean="0">
                <a:latin typeface="NikoshBAN" pitchFamily="2" charset="0"/>
                <a:cs typeface="NikoshBAN" pitchFamily="2" charset="0"/>
                <a:hlinkClick r:id="rId3" tooltip="উর্দু"/>
              </a:rPr>
              <a:t>2.উ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3" tooltip="উর্দু"/>
              </a:rPr>
              <a:t>র্দু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এবং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4" tooltip="বাংলা ভাষা"/>
              </a:rPr>
              <a:t>বাংলা ভাষা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হবে পাকিস্তানের কেন্দ্রীয় সরকারের দাপ্তরিক ভাষা।</a:t>
            </a:r>
          </a:p>
          <a:p>
            <a:pPr algn="just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পূর্ব-পাকিস্তানে শিক্ষার প্রধান মাধ্যম হবে বাংলা ভাষা; যা সব শ্রেণীর মানুষ শিখবে;</a:t>
            </a:r>
          </a:p>
          <a:p>
            <a:pPr lvl="1" algn="just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উর্দুপূর্ব-পাকিস্তানের দ্বিতীয় ভাষা বা আন্তঃ-প্রাদেশিক ভাষা হিসেবে গণ্য হতে পারে, যা সেই সমস্ত মানুষকে শেখানো হবে যারা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5" tooltip="পশ্চিম পাকিস্তান"/>
              </a:rPr>
              <a:t>পশ্চিম পাকিস্তানে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কাজ করবে। পূর্ব-পাকিস্তানের মোট জনসংখ্যার মাত্র ৫% থেকে ১০% মানুষ উর্দুশিখলেই যথেষ্ট।মাধ্যমিক পর্যায়ের 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6" tooltip="বিদ্যালয়"/>
              </a:rPr>
              <a:t>বিদ্যালয়গুলোতে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উপরের দিকের শ্রেণীতে উর্দুশেখানো যেতে পারে;এবং</a:t>
            </a:r>
          </a:p>
          <a:p>
            <a:pPr lvl="1" algn="just"/>
            <a:r>
              <a:rPr lang="en-GB" sz="3600" b="1" dirty="0" smtClean="0">
                <a:latin typeface="NikoshBAN" pitchFamily="2" charset="0"/>
                <a:cs typeface="NikoshBAN" pitchFamily="2" charset="0"/>
                <a:hlinkClick r:id="rId7" tooltip="ইংরেজি"/>
              </a:rPr>
              <a:t>2.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  <a:hlinkClick r:id="rId7" tooltip="ইংরেজি"/>
              </a:rPr>
              <a:t>ইংরেজি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 হবে পূর্ব-পাকিস্তানের তৃতীয় অথবা আন্তর্জাতিক ভাষা।</a:t>
            </a:r>
          </a:p>
          <a:p>
            <a:pPr algn="just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কয়েক বছরের জন্য ইংরেজি ও বাংলা উভয়েই পূর্ব-পাকিস্তানের দাপ্তরিক ভাষা হিসেবে ব্যবহার হবে।</a:t>
            </a:r>
            <a:endParaRPr lang="as-IN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8000" r="-3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912" y="1219200"/>
            <a:ext cx="10744200" cy="526297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1948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23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করাচিতে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উর্দুতে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কংগ্রেস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ধীরেন্দ্রনাথ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মাতৃভাষার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উদ্দেশ্যে1948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2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রাঝনৈতিক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যুবসংগঠন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মিলিতভাবে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আলমকে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আহবায়ক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‘‘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’’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11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রাজপথে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আক্রমনে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আহত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প্রতিবাদে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12-15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ঢাকাসহ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নাজিমুদ্দীন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সংবরিত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312" y="304800"/>
            <a:ext cx="881523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endParaRPr lang="en-GB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112" y="381000"/>
            <a:ext cx="77724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রূপলাভ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সারাদেশব্যাপী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5512" y="2286000"/>
            <a:ext cx="1502672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5512" y="4343400"/>
            <a:ext cx="1606464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সালাম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muktoblog.net/media/img/1297333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6712" y="2286000"/>
            <a:ext cx="149297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0512" y="4343400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7912" y="2362200"/>
            <a:ext cx="1492977" cy="190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7912" y="4419600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রফিক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69112" y="2362200"/>
            <a:ext cx="1458341" cy="190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69112" y="4419600"/>
            <a:ext cx="1602483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শফিউর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0312" y="2362200"/>
            <a:ext cx="1517735" cy="192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850312" y="4419600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7512" y="5334000"/>
            <a:ext cx="845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ফলশ্রুতিতে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প্রাণপ্রিয়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1712" y="533400"/>
            <a:ext cx="2810194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312" y="2133600"/>
            <a:ext cx="7391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1    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বলতে কী বুঝ?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312" y="2895600"/>
            <a:ext cx="7391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  2    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তমদ্দুন মজলিস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3312" y="3657600"/>
            <a:ext cx="7391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  3  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7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6000" r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744912" y="228600"/>
            <a:ext cx="5105400" cy="1752600"/>
          </a:xfrm>
          <a:prstGeom prst="horizontalScroll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112" y="1981200"/>
            <a:ext cx="88392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আজিজ</a:t>
            </a:r>
            <a:r>
              <a:rPr lang="en-GB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GB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চারগাছ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এন.আই.ভূইয়া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GB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কসবা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GB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GB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01711107337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GB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মেইল:md.abdulazizsharker@gmail.com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65392504_2202803263173277_3580067464140029952_n.jpg"/>
          <p:cNvPicPr>
            <a:picLocks noChangeAspect="1"/>
          </p:cNvPicPr>
          <p:nvPr/>
        </p:nvPicPr>
        <p:blipFill>
          <a:blip r:embed="rId4"/>
          <a:srcRect l="17778" r="13333" b="31896"/>
          <a:stretch>
            <a:fillRect/>
          </a:stretch>
        </p:blipFill>
        <p:spPr>
          <a:xfrm>
            <a:off x="1077912" y="228600"/>
            <a:ext cx="2336496" cy="170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2906712" y="457200"/>
            <a:ext cx="5791200" cy="1143000"/>
          </a:xfrm>
          <a:prstGeom prst="star3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230312" y="2438400"/>
            <a:ext cx="3810000" cy="30480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-ক: </a:t>
            </a:r>
          </a:p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259512" y="2514600"/>
            <a:ext cx="3810000" cy="3048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-খ: </a:t>
            </a:r>
          </a:p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7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87712" y="228600"/>
            <a:ext cx="4267200" cy="91440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911" y="1219200"/>
            <a:ext cx="11745913" cy="5791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উর্দুকে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অবদমিত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নিশ্চিহ্ন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উর্দুভাষীদের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বিজয়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পতন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3.তমদ্দুন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মজলিস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অথনৈতিক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4.ভাষা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লিয়াকত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নাজিমউদ্দিন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5.কেন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কুসংস্কার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দূরীকরণে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গঠনে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392112" y="1981200"/>
            <a:ext cx="381000" cy="381000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ptagon 4"/>
          <p:cNvSpPr/>
          <p:nvPr/>
        </p:nvSpPr>
        <p:spPr>
          <a:xfrm>
            <a:off x="6183312" y="3124200"/>
            <a:ext cx="381000" cy="381000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ptagon 5"/>
          <p:cNvSpPr/>
          <p:nvPr/>
        </p:nvSpPr>
        <p:spPr>
          <a:xfrm>
            <a:off x="6183312" y="4876800"/>
            <a:ext cx="381000" cy="381000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ptagon 6"/>
          <p:cNvSpPr/>
          <p:nvPr/>
        </p:nvSpPr>
        <p:spPr>
          <a:xfrm>
            <a:off x="392112" y="6019800"/>
            <a:ext cx="381000" cy="381000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ptagon 7"/>
          <p:cNvSpPr/>
          <p:nvPr/>
        </p:nvSpPr>
        <p:spPr>
          <a:xfrm>
            <a:off x="392112" y="4191000"/>
            <a:ext cx="381000" cy="381000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7000" r="-1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112" y="1219200"/>
            <a:ext cx="52578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কমলগঞ্জ-রামপাশা-রাজধানীর-এফআর-টাওয়ারে-নিহতের-বাড়ী.jpg"/>
          <p:cNvPicPr>
            <a:picLocks noChangeAspect="1"/>
          </p:cNvPicPr>
          <p:nvPr/>
        </p:nvPicPr>
        <p:blipFill>
          <a:blip r:embed="rId3"/>
          <a:srcRect l="4444" t="8519" b="32222"/>
          <a:stretch>
            <a:fillRect/>
          </a:stretch>
        </p:blipFill>
        <p:spPr>
          <a:xfrm>
            <a:off x="544512" y="762000"/>
            <a:ext cx="3276600" cy="220980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620712" y="3962400"/>
            <a:ext cx="11201400" cy="1981200"/>
          </a:xfrm>
          <a:prstGeom prst="snip2DiagRect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5000" r="-2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06712" y="685800"/>
            <a:ext cx="5867400" cy="5645149"/>
            <a:chOff x="2906712" y="685800"/>
            <a:chExt cx="5867400" cy="5645149"/>
          </a:xfrm>
        </p:grpSpPr>
        <p:pic>
          <p:nvPicPr>
            <p:cNvPr id="2" name="Picture 1" descr="u105316_600632_47191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6712" y="2819400"/>
              <a:ext cx="5867400" cy="3511549"/>
            </a:xfrm>
            <a:prstGeom prst="rect">
              <a:avLst/>
            </a:prstGeom>
          </p:spPr>
        </p:pic>
        <p:pic>
          <p:nvPicPr>
            <p:cNvPr id="3" name="Picture 2" descr="michowdhury-1487640033-8fa3adc_xlarg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6712" y="685800"/>
              <a:ext cx="5257800" cy="2362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7000" r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5712" y="228600"/>
            <a:ext cx="7162800" cy="213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5112" y="1828800"/>
            <a:ext cx="9144000" cy="6019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শ্রেণি:দ্বাদশ</a:t>
            </a:r>
            <a:endParaRPr lang="en-GB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অধ্যায়:পঞ্চম</a:t>
            </a:r>
            <a:endParaRPr lang="en-GB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পাঠ-1,2,3</a:t>
            </a:r>
          </a:p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সময়:45 </a:t>
            </a:r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GB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:--11/2019</a:t>
            </a:r>
            <a:endParaRPr lang="en-GB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1447800"/>
            <a:ext cx="493287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12" y="1447800"/>
            <a:ext cx="507148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2" y="533400"/>
            <a:ext cx="8458200" cy="572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112" y="990600"/>
            <a:ext cx="6400800" cy="10156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 বিষয়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20912" y="2286000"/>
            <a:ext cx="7848600" cy="3505200"/>
          </a:xfrm>
          <a:prstGeom prst="fram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endParaRPr lang="en-GB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135312" y="228600"/>
            <a:ext cx="5791200" cy="114300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12" y="1371600"/>
            <a:ext cx="11353800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825" y="1676400"/>
            <a:ext cx="94376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4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800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</a:t>
            </a:r>
            <a:r>
              <a:rPr lang="en-US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endParaRPr lang="en-GB" sz="48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as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তমদ্দুন মজলিস</a:t>
            </a:r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  <a:endParaRPr lang="en-GB" sz="48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তাৎপর্য ব</a:t>
            </a:r>
            <a:r>
              <a:rPr lang="en-US" sz="48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  <a:endParaRPr lang="en-US" sz="48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charset="0"/>
              <a:buChar char="•"/>
            </a:pP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4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54512" y="3886200"/>
            <a:ext cx="3657600" cy="2590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GB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GB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Background of the Language Movement</a:t>
            </a:r>
            <a:endParaRPr lang="en-GB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4991100" cy="2971800"/>
            <a:chOff x="0" y="0"/>
            <a:chExt cx="4991100" cy="2971800"/>
          </a:xfrm>
        </p:grpSpPr>
        <p:sp>
          <p:nvSpPr>
            <p:cNvPr id="5" name="Round Single Corner Rectangle 4"/>
            <p:cNvSpPr/>
            <p:nvPr/>
          </p:nvSpPr>
          <p:spPr>
            <a:xfrm rot="16200000">
              <a:off x="1009650" y="-1009650"/>
              <a:ext cx="2971800" cy="4991100"/>
            </a:xfrm>
            <a:prstGeom prst="round1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 Single Corner Rectangle 4"/>
            <p:cNvSpPr/>
            <p:nvPr/>
          </p:nvSpPr>
          <p:spPr>
            <a:xfrm rot="21600000">
              <a:off x="0" y="0"/>
              <a:ext cx="4991100" cy="222885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21312" y="228600"/>
            <a:ext cx="5791200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বস্তুত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অভ্যুদয়ের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ব্যপক,তীব্র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তাৎপর্যপূর্ণ</a:t>
            </a:r>
            <a:endParaRPr lang="en-GB" sz="3200" dirty="0" smtClean="0"/>
          </a:p>
        </p:txBody>
      </p:sp>
      <p:sp>
        <p:nvSpPr>
          <p:cNvPr id="14" name="Right Arrow 13"/>
          <p:cNvSpPr/>
          <p:nvPr/>
        </p:nvSpPr>
        <p:spPr>
          <a:xfrm rot="17175698">
            <a:off x="6806696" y="3383831"/>
            <a:ext cx="904838" cy="5110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97512" y="228600"/>
            <a:ext cx="57150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স্বাধিকার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মন্ত্রে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উজ্জীবিত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7512" y="685800"/>
            <a:ext cx="56388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চেতনাই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3200" dirty="0"/>
          </a:p>
        </p:txBody>
      </p:sp>
      <p:sp>
        <p:nvSpPr>
          <p:cNvPr id="19" name="Right Arrow 18"/>
          <p:cNvSpPr/>
          <p:nvPr/>
        </p:nvSpPr>
        <p:spPr>
          <a:xfrm rot="13319017">
            <a:off x="2242491" y="3461081"/>
            <a:ext cx="260813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54112" y="3581400"/>
            <a:ext cx="952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পাকিস্তানি শাসনামলে (১৯৪৭-১৯৭১ খ্রিষ্টাব্দ) তৎকালীন পূর্ব-পাকিস্তানের রাষ্ট্রভাষা হিসেবে বাংলা ভাষার স্বীকৃতি লাভের জন্য যে আন্দোলন সংঘটিত হয়েছিল, সেই আন্দোলনকেই 'বাংলা ভাষা-আন্দোলন' হিসেবে বিবেচনা করা হয়। .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5512" y="5486400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– এ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বহুভাষী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912" y="533400"/>
            <a:ext cx="10668000" cy="64633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dirty="0" err="1" smtClean="0"/>
              <a:t>পাকিস্তানে</a:t>
            </a:r>
            <a:r>
              <a:rPr lang="en-GB" sz="3600" dirty="0" smtClean="0"/>
              <a:t> </a:t>
            </a:r>
            <a:r>
              <a:rPr lang="en-GB" sz="3600" dirty="0" err="1" smtClean="0"/>
              <a:t>রাষ্ট্রভাষা</a:t>
            </a:r>
            <a:r>
              <a:rPr lang="en-GB" sz="3600" dirty="0" smtClean="0"/>
              <a:t> </a:t>
            </a:r>
            <a:r>
              <a:rPr lang="en-GB" sz="3600" dirty="0" err="1" smtClean="0"/>
              <a:t>বিতর্ক,ভাষা</a:t>
            </a:r>
            <a:r>
              <a:rPr lang="en-GB" sz="3600" dirty="0" smtClean="0"/>
              <a:t> </a:t>
            </a:r>
            <a:r>
              <a:rPr lang="en-GB" sz="3600" dirty="0" err="1" smtClean="0"/>
              <a:t>আন্দোলনের</a:t>
            </a:r>
            <a:r>
              <a:rPr lang="en-GB" sz="3600" dirty="0" smtClean="0"/>
              <a:t> </a:t>
            </a:r>
            <a:r>
              <a:rPr lang="en-GB" sz="3600" dirty="0" err="1" smtClean="0"/>
              <a:t>সূত্রপাত</a:t>
            </a:r>
            <a:endParaRPr lang="en-GB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82712" y="1828800"/>
            <a:ext cx="9525000" cy="3200400"/>
            <a:chOff x="3440112" y="1219200"/>
            <a:chExt cx="4597400" cy="2895600"/>
          </a:xfrm>
        </p:grpSpPr>
        <p:pic>
          <p:nvPicPr>
            <p:cNvPr id="7" name="Picture 6" descr="149382556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6312" y="1219200"/>
              <a:ext cx="4521200" cy="2705100"/>
            </a:xfrm>
            <a:prstGeom prst="rect">
              <a:avLst/>
            </a:prstGeom>
          </p:spPr>
        </p:pic>
        <p:pic>
          <p:nvPicPr>
            <p:cNvPr id="8" name="Picture 7" descr="download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0112" y="1371600"/>
              <a:ext cx="3124200" cy="274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2-02-19-22-50-510d678a45db1-untitled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" y="381001"/>
            <a:ext cx="2743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porajitairborne-1488081350-0564a41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12" y="381000"/>
            <a:ext cx="3048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20712" y="25146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ঊর্দূ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5512" y="2514600"/>
            <a:ext cx="13324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সিন্ধি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112" y="3048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850312" y="2514600"/>
            <a:ext cx="20361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পাঞ্জাবি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t="13333" b="13333"/>
          <a:stretch>
            <a:fillRect/>
          </a:stretch>
        </p:blipFill>
        <p:spPr bwMode="auto">
          <a:xfrm>
            <a:off x="3516312" y="3733800"/>
            <a:ext cx="2971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125912" y="5842337"/>
            <a:ext cx="1410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পশতু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1112" y="3581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621712" y="5842337"/>
            <a:ext cx="14173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বালুচ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798</Words>
  <Application>Microsoft Office PowerPoint</Application>
  <PresentationFormat>Custom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129</cp:revision>
  <dcterms:created xsi:type="dcterms:W3CDTF">2019-10-27T03:37:12Z</dcterms:created>
  <dcterms:modified xsi:type="dcterms:W3CDTF">2019-11-03T15:43:44Z</dcterms:modified>
</cp:coreProperties>
</file>