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8"/>
  </p:notesMasterIdLst>
  <p:sldIdLst>
    <p:sldId id="281" r:id="rId2"/>
    <p:sldId id="296" r:id="rId3"/>
    <p:sldId id="282" r:id="rId4"/>
    <p:sldId id="283" r:id="rId5"/>
    <p:sldId id="284" r:id="rId6"/>
    <p:sldId id="285" r:id="rId7"/>
    <p:sldId id="265" r:id="rId8"/>
    <p:sldId id="291" r:id="rId9"/>
    <p:sldId id="269" r:id="rId10"/>
    <p:sldId id="293" r:id="rId11"/>
    <p:sldId id="273" r:id="rId12"/>
    <p:sldId id="295" r:id="rId13"/>
    <p:sldId id="286" r:id="rId14"/>
    <p:sldId id="287" r:id="rId15"/>
    <p:sldId id="288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5681D-2934-4772-B73E-869F05D12B7C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20846-3621-42C2-AB84-7E6B370B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11E75-F124-45D9-91EF-5836A2A752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6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11E75-F124-45D9-91EF-5836A2A752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D8-2713-45EC-8306-06D5CBB423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7F8F-6CA9-46BC-AEDC-06C47CD0EA3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D8-2713-45EC-8306-06D5CBB423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7F8F-6CA9-46BC-AEDC-06C47CD0E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D8-2713-45EC-8306-06D5CBB423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7F8F-6CA9-46BC-AEDC-06C47CD0E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59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35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36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27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15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8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D8-2713-45EC-8306-06D5CBB423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7F8F-6CA9-46BC-AEDC-06C47CD0EA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D8-2713-45EC-8306-06D5CBB423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7F8F-6CA9-46BC-AEDC-06C47CD0E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D8-2713-45EC-8306-06D5CBB423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7F8F-6CA9-46BC-AEDC-06C47CD0EA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D8-2713-45EC-8306-06D5CBB423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7F8F-6CA9-46BC-AEDC-06C47CD0EA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D8-2713-45EC-8306-06D5CBB423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7F8F-6CA9-46BC-AEDC-06C47CD0E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D8-2713-45EC-8306-06D5CBB423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7F8F-6CA9-46BC-AEDC-06C47CD0E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D8-2713-45EC-8306-06D5CBB423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7F8F-6CA9-46BC-AEDC-06C47CD0E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D8-2713-45EC-8306-06D5CBB423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7F8F-6CA9-46BC-AEDC-06C47CD0EA3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206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B26DD8-2713-45EC-8306-06D5CBB423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A37F8F-6CA9-46BC-AEDC-06C47CD0EA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11" Type="http://schemas.openxmlformats.org/officeDocument/2006/relationships/image" Target="../media/image33.png"/><Relationship Id="rId5" Type="http://schemas.openxmlformats.org/officeDocument/2006/relationships/image" Target="../media/image15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11" Type="http://schemas.openxmlformats.org/officeDocument/2006/relationships/image" Target="../media/image41.png"/><Relationship Id="rId5" Type="http://schemas.openxmlformats.org/officeDocument/2006/relationships/image" Target="../media/image13.png"/><Relationship Id="rId10" Type="http://schemas.openxmlformats.org/officeDocument/2006/relationships/image" Target="../media/image40.png"/><Relationship Id="rId4" Type="http://schemas.openxmlformats.org/officeDocument/2006/relationships/image" Target="../media/image12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8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11" Type="http://schemas.openxmlformats.org/officeDocument/2006/relationships/image" Target="../media/image46.png"/><Relationship Id="rId5" Type="http://schemas.openxmlformats.org/officeDocument/2006/relationships/image" Target="../media/image14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audio" Target="../media/audio2.wav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0.png"/><Relationship Id="rId4" Type="http://schemas.openxmlformats.org/officeDocument/2006/relationships/audio" Target="../media/audio2.wav"/><Relationship Id="rId9" Type="http://schemas.openxmlformats.org/officeDocument/2006/relationships/image" Target="../media/image170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DOEL\Desktop\Muktopath\animated roses gi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74" y="1160190"/>
            <a:ext cx="792025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2"/>
          <p:cNvSpPr txBox="1"/>
          <p:nvPr/>
        </p:nvSpPr>
        <p:spPr>
          <a:xfrm>
            <a:off x="3045726" y="4928369"/>
            <a:ext cx="65532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63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ontent Placeholder 1"/>
          <p:cNvSpPr>
            <a:spLocks noGrp="1"/>
          </p:cNvSpPr>
          <p:nvPr>
            <p:ph idx="1"/>
          </p:nvPr>
        </p:nvSpPr>
        <p:spPr>
          <a:xfrm>
            <a:off x="962705" y="1799039"/>
            <a:ext cx="4407470" cy="4678363"/>
          </a:xfrm>
        </p:spPr>
        <p:txBody>
          <a:bodyPr>
            <a:noAutofit/>
          </a:bodyPr>
          <a:lstStyle/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সংখ্যাটির </a:t>
            </a:r>
            <a:r>
              <a:rPr lang="en-US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MSD </a:t>
            </a:r>
            <a:r>
              <a:rPr lang="bn-BD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 বাম দিক থেকে শুরু করে </a:t>
            </a:r>
            <a:r>
              <a:rPr lang="en-US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LSD</a:t>
            </a:r>
            <a:r>
              <a:rPr lang="bn-BD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অর্থাৎ ডান দিক পর্যন্ত প্রতিটি অংককে পর্যায়ক্রমে </a:t>
            </a:r>
            <a:r>
              <a:rPr lang="en-US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Base</a:t>
            </a:r>
            <a:r>
              <a:rPr lang="en-US" sz="2400" spc="-150" baseline="60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n </a:t>
            </a:r>
            <a:r>
              <a:rPr lang="bn-BD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অর্থাৎ </a:t>
            </a:r>
            <a:r>
              <a:rPr lang="en-US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en-US" sz="2400" spc="-150" baseline="60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n </a:t>
            </a:r>
            <a:r>
              <a:rPr lang="bn-BD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গুন করতে হবে। </a:t>
            </a:r>
            <a:r>
              <a:rPr lang="bn-BD" sz="2400" spc="-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(বাইনারি</a:t>
            </a:r>
            <a:r>
              <a:rPr lang="en-US" sz="2400" spc="-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spc="-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 থেকে দশমিক ভগ্নাংশে রুপান্তরের মত)</a:t>
            </a:r>
            <a:r>
              <a:rPr lang="bn-BD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2400" spc="2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অতপর গুণফলগুলোর যোগফল নির্ণয় করতে হবে।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 যোগফলই হবে অক্ট্যাল ভগ্নাংশ (</a:t>
            </a:r>
            <a:r>
              <a:rPr lang="en-US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Floating Point</a:t>
            </a:r>
            <a:r>
              <a:rPr lang="bn-BD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সংখ্যাটির সমতূল্য দশমিক</a:t>
            </a:r>
            <a:r>
              <a:rPr lang="en-US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 (</a:t>
            </a:r>
            <a:r>
              <a:rPr lang="en-US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Floating Point</a:t>
            </a:r>
            <a:r>
              <a:rPr lang="bn-BD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মান।</a:t>
            </a:r>
          </a:p>
        </p:txBody>
      </p:sp>
      <p:sp>
        <p:nvSpPr>
          <p:cNvPr id="118" name="Text Box 5"/>
          <p:cNvSpPr txBox="1">
            <a:spLocks noChangeArrowheads="1"/>
          </p:cNvSpPr>
          <p:nvPr/>
        </p:nvSpPr>
        <p:spPr bwMode="auto">
          <a:xfrm>
            <a:off x="7418209" y="2599434"/>
            <a:ext cx="18365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2         3         6</a:t>
            </a:r>
          </a:p>
        </p:txBody>
      </p:sp>
      <p:sp>
        <p:nvSpPr>
          <p:cNvPr id="119" name="Freeform 12"/>
          <p:cNvSpPr>
            <a:spLocks/>
          </p:cNvSpPr>
          <p:nvPr/>
        </p:nvSpPr>
        <p:spPr bwMode="auto">
          <a:xfrm>
            <a:off x="8973559" y="3161838"/>
            <a:ext cx="182880" cy="13716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1088707500 h 432"/>
              <a:gd name="T4" fmla="*/ 967740000 w 384"/>
              <a:gd name="T5" fmla="*/ 1088707500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 spc="-30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0" name="Text Box 13"/>
          <p:cNvSpPr txBox="1">
            <a:spLocks noChangeArrowheads="1"/>
          </p:cNvSpPr>
          <p:nvPr/>
        </p:nvSpPr>
        <p:spPr bwMode="auto">
          <a:xfrm>
            <a:off x="9101887" y="3057769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8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- 3</a:t>
            </a:r>
            <a:r>
              <a:rPr lang="en-US" sz="2000" b="1" spc="-150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1" name="Freeform 18"/>
          <p:cNvSpPr>
            <a:spLocks/>
          </p:cNvSpPr>
          <p:nvPr/>
        </p:nvSpPr>
        <p:spPr bwMode="auto">
          <a:xfrm>
            <a:off x="8257279" y="3161838"/>
            <a:ext cx="914400" cy="73152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2" name="Text Box 19"/>
          <p:cNvSpPr txBox="1">
            <a:spLocks noChangeArrowheads="1"/>
          </p:cNvSpPr>
          <p:nvPr/>
        </p:nvSpPr>
        <p:spPr bwMode="auto">
          <a:xfrm>
            <a:off x="9083743" y="3668861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8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- 2</a:t>
            </a:r>
            <a:r>
              <a:rPr lang="en-US" sz="2000" b="1" spc="-150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3" name="Text Box 21"/>
          <p:cNvSpPr txBox="1">
            <a:spLocks noChangeArrowheads="1"/>
          </p:cNvSpPr>
          <p:nvPr/>
        </p:nvSpPr>
        <p:spPr bwMode="auto">
          <a:xfrm>
            <a:off x="9101893" y="4308941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8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- 1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4" name="Freeform 23"/>
          <p:cNvSpPr>
            <a:spLocks/>
          </p:cNvSpPr>
          <p:nvPr/>
        </p:nvSpPr>
        <p:spPr bwMode="auto">
          <a:xfrm>
            <a:off x="7573447" y="3161838"/>
            <a:ext cx="1599156" cy="137160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7" name="Line 27"/>
          <p:cNvSpPr>
            <a:spLocks noChangeShapeType="1"/>
          </p:cNvSpPr>
          <p:nvPr/>
        </p:nvSpPr>
        <p:spPr bwMode="auto">
          <a:xfrm>
            <a:off x="9096745" y="4885211"/>
            <a:ext cx="27432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000" b="1" spc="-15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8" name="Text Box 28"/>
          <p:cNvSpPr txBox="1">
            <a:spLocks noChangeArrowheads="1"/>
          </p:cNvSpPr>
          <p:nvPr/>
        </p:nvSpPr>
        <p:spPr bwMode="auto">
          <a:xfrm>
            <a:off x="11010711" y="4865543"/>
            <a:ext cx="851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3085</a:t>
            </a:r>
          </a:p>
        </p:txBody>
      </p:sp>
      <p:sp>
        <p:nvSpPr>
          <p:cNvPr id="130" name="Line 33"/>
          <p:cNvSpPr>
            <a:spLocks noChangeShapeType="1"/>
          </p:cNvSpPr>
          <p:nvPr/>
        </p:nvSpPr>
        <p:spPr bwMode="auto">
          <a:xfrm flipV="1">
            <a:off x="7573447" y="2362546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1" name="Line 33"/>
          <p:cNvSpPr>
            <a:spLocks noChangeShapeType="1"/>
          </p:cNvSpPr>
          <p:nvPr/>
        </p:nvSpPr>
        <p:spPr bwMode="auto">
          <a:xfrm flipV="1">
            <a:off x="8257279" y="2366093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2" name="Line 33"/>
          <p:cNvSpPr>
            <a:spLocks noChangeShapeType="1"/>
          </p:cNvSpPr>
          <p:nvPr/>
        </p:nvSpPr>
        <p:spPr bwMode="auto">
          <a:xfrm flipV="1">
            <a:off x="8969633" y="2371008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3" name="Text Box 9"/>
          <p:cNvSpPr txBox="1">
            <a:spLocks noChangeArrowheads="1"/>
          </p:cNvSpPr>
          <p:nvPr/>
        </p:nvSpPr>
        <p:spPr bwMode="auto">
          <a:xfrm>
            <a:off x="7666101" y="2032843"/>
            <a:ext cx="4429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-1</a:t>
            </a:r>
          </a:p>
        </p:txBody>
      </p:sp>
      <p:sp>
        <p:nvSpPr>
          <p:cNvPr id="135" name="Text Box 9"/>
          <p:cNvSpPr txBox="1">
            <a:spLocks noChangeArrowheads="1"/>
          </p:cNvSpPr>
          <p:nvPr/>
        </p:nvSpPr>
        <p:spPr bwMode="auto">
          <a:xfrm>
            <a:off x="9058943" y="2059879"/>
            <a:ext cx="478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-3</a:t>
            </a:r>
          </a:p>
        </p:txBody>
      </p:sp>
      <p:sp>
        <p:nvSpPr>
          <p:cNvPr id="136" name="Text Box 10"/>
          <p:cNvSpPr txBox="1">
            <a:spLocks noChangeArrowheads="1"/>
          </p:cNvSpPr>
          <p:nvPr/>
        </p:nvSpPr>
        <p:spPr bwMode="auto">
          <a:xfrm>
            <a:off x="8357349" y="2052440"/>
            <a:ext cx="4180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-2</a:t>
            </a:r>
          </a:p>
        </p:txBody>
      </p:sp>
      <p:pic>
        <p:nvPicPr>
          <p:cNvPr id="13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51858" y="2886508"/>
            <a:ext cx="360715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8743921" y="2896609"/>
            <a:ext cx="419517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43689" y="2042460"/>
            <a:ext cx="604684" cy="39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" name="Picture 14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37621" y="2078151"/>
            <a:ext cx="619432" cy="45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7955" y="2032632"/>
            <a:ext cx="604684" cy="39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9740562" y="2889483"/>
                <a:ext cx="1572383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2000" b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1" i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𝟓𝟏𝟐</m:t>
                          </m:r>
                        </m:den>
                      </m:f>
                      <m:r>
                        <a:rPr lang="en-US" sz="2000" b="1" i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b="1" spc="-150" dirty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562" y="2889483"/>
                <a:ext cx="1572383" cy="670505"/>
              </a:xfrm>
              <a:prstGeom prst="rect">
                <a:avLst/>
              </a:prstGeom>
              <a:blipFill rotWithShape="0">
                <a:blip r:embed="rId8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11046376" y="4302977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spc="-150">
                        <a:ln w="11430"/>
                        <a:solidFill>
                          <a:srgbClr val="9900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. </m:t>
                    </m:r>
                  </m:oMath>
                </a14:m>
                <a:r>
                  <a:rPr lang="en-US" sz="2000" b="1" spc="-150" dirty="0">
                    <a:ln w="11430"/>
                    <a:solidFill>
                      <a:srgbClr val="990099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2500</a:t>
                </a: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6376" y="4302977"/>
                <a:ext cx="990600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9748102" y="3519831"/>
                <a:ext cx="1528118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000" b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1" i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𝟔𝟒</m:t>
                          </m:r>
                        </m:den>
                      </m:f>
                      <m:r>
                        <a:rPr lang="en-US" sz="2000" b="1" i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   =</m:t>
                      </m:r>
                    </m:oMath>
                  </m:oMathPara>
                </a14:m>
                <a:endParaRPr lang="en-US" sz="2000" b="1" spc="-150" dirty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102" y="3519831"/>
                <a:ext cx="1528118" cy="670568"/>
              </a:xfrm>
              <a:prstGeom prst="rect">
                <a:avLst/>
              </a:prstGeom>
              <a:blipFill rotWithShape="0">
                <a:blip r:embed="rId10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9760749" y="4138221"/>
                <a:ext cx="1548256" cy="67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1" i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000" b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       =</m:t>
                      </m:r>
                    </m:oMath>
                  </m:oMathPara>
                </a14:m>
                <a:endParaRPr lang="en-US" sz="2000" b="1" spc="-150" dirty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749" y="4138221"/>
                <a:ext cx="1548256" cy="670633"/>
              </a:xfrm>
              <a:prstGeom prst="rect">
                <a:avLst/>
              </a:prstGeom>
              <a:blipFill rotWithShape="0">
                <a:blip r:embed="rId11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7721" y="1476353"/>
            <a:ext cx="46022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11038941" y="3040849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spc="-150">
                        <a:ln w="11430"/>
                        <a:solidFill>
                          <a:srgbClr val="9900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. </m:t>
                    </m:r>
                  </m:oMath>
                </a14:m>
                <a:r>
                  <a:rPr lang="en-US" sz="2000" b="1" spc="-150" dirty="0">
                    <a:ln w="11430"/>
                    <a:solidFill>
                      <a:srgbClr val="990099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0117</a:t>
                </a: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8941" y="3040849"/>
                <a:ext cx="990600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11029170" y="3667643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spc="-150">
                        <a:ln w="11430"/>
                        <a:solidFill>
                          <a:srgbClr val="9900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. </m:t>
                    </m:r>
                  </m:oMath>
                </a14:m>
                <a:r>
                  <a:rPr lang="en-US" sz="2000" b="1" spc="-150" dirty="0">
                    <a:ln w="11430"/>
                    <a:solidFill>
                      <a:srgbClr val="990099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0468</a:t>
                </a: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9170" y="3667643"/>
                <a:ext cx="990600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72290" y="5470229"/>
            <a:ext cx="4089841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41390" y="857567"/>
            <a:ext cx="6253635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rtlCol="0">
            <a:spAutoFit/>
          </a:bodyPr>
          <a:lstStyle/>
          <a:p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অক্টাল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4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allAtOnce"/>
      <p:bldP spid="118" grpId="0" autoUpdateAnimBg="0"/>
      <p:bldP spid="119" grpId="0" animBg="1"/>
      <p:bldP spid="120" grpId="0" autoUpdateAnimBg="0"/>
      <p:bldP spid="121" grpId="0" animBg="1"/>
      <p:bldP spid="122" grpId="0" autoUpdateAnimBg="0"/>
      <p:bldP spid="123" grpId="0" autoUpdateAnimBg="0"/>
      <p:bldP spid="124" grpId="0" animBg="1"/>
      <p:bldP spid="127" grpId="0" animBg="1"/>
      <p:bldP spid="128" grpId="0" autoUpdateAnimBg="0"/>
      <p:bldP spid="130" grpId="0" animBg="1"/>
      <p:bldP spid="131" grpId="0" animBg="1"/>
      <p:bldP spid="132" grpId="0" animBg="1"/>
      <p:bldP spid="133" grpId="0" autoUpdateAnimBg="0"/>
      <p:bldP spid="135" grpId="0" autoUpdateAnimBg="0"/>
      <p:bldP spid="136" grpId="0" autoUpdateAnimBg="0"/>
      <p:bldP spid="143" grpId="0"/>
      <p:bldP spid="145" grpId="0"/>
      <p:bldP spid="146" grpId="0"/>
      <p:bldP spid="147" grpId="0"/>
      <p:bldP spid="155" grpId="0"/>
      <p:bldP spid="1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8571" y="1285516"/>
            <a:ext cx="4407470" cy="4678363"/>
          </a:xfrm>
        </p:spPr>
        <p:txBody>
          <a:bodyPr>
            <a:noAutofit/>
          </a:bodyPr>
          <a:lstStyle/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সংখ্যাটির </a:t>
            </a:r>
            <a:r>
              <a:rPr lang="en-US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MSB (Most Significant Bit) </a:t>
            </a:r>
            <a:r>
              <a:rPr lang="bn-BD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শুরু করে </a:t>
            </a:r>
            <a:r>
              <a:rPr lang="en-US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LSB(List Significant Bit)</a:t>
            </a:r>
            <a:r>
              <a:rPr lang="bn-BD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পর্যন্ত প্রতিটি অংককে পর্যায়ক্রমে </a:t>
            </a:r>
            <a:r>
              <a:rPr lang="en-US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Base</a:t>
            </a:r>
            <a:r>
              <a:rPr lang="en-US" sz="2400" spc="-150" baseline="60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n-1 </a:t>
            </a:r>
            <a:r>
              <a:rPr lang="bn-BD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অর্থাৎ </a:t>
            </a:r>
            <a:r>
              <a:rPr lang="en-US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r>
              <a:rPr lang="en-US" sz="2400" spc="-150" baseline="60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n-1 </a:t>
            </a:r>
            <a:r>
              <a:rPr lang="bn-BD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গুন করতে হবে। (বাইনারি</a:t>
            </a:r>
            <a:r>
              <a:rPr lang="en-US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অক্ট্যাল থেকে দশমিকে রুপান্তরের মত)   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অতপর গুণফলগুলোর যোগফল নির্ণয় করতে হবে।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 যোগফলই হবে হেক্সাডেসিমাল (পূর্ণসংখ্যা) সংখ্যাটির সমতূল্য  দশমিক মান।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7007679" y="2047402"/>
            <a:ext cx="26055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        0        A         D</a:t>
            </a:r>
          </a:p>
        </p:txBody>
      </p:sp>
      <p:sp>
        <p:nvSpPr>
          <p:cNvPr id="39" name="Freeform 12"/>
          <p:cNvSpPr>
            <a:spLocks/>
          </p:cNvSpPr>
          <p:nvPr/>
        </p:nvSpPr>
        <p:spPr bwMode="auto">
          <a:xfrm>
            <a:off x="9278931" y="2609806"/>
            <a:ext cx="182880" cy="13716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1088707500 h 432"/>
              <a:gd name="T4" fmla="*/ 967740000 w 384"/>
              <a:gd name="T5" fmla="*/ 1088707500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9387309" y="2535233"/>
            <a:ext cx="11998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</a:t>
            </a: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16</a:t>
            </a:r>
            <a:r>
              <a:rPr lang="en-US" sz="18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0</a:t>
            </a: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18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Freeform 18"/>
          <p:cNvSpPr>
            <a:spLocks/>
          </p:cNvSpPr>
          <p:nvPr/>
        </p:nvSpPr>
        <p:spPr bwMode="auto">
          <a:xfrm>
            <a:off x="8544459" y="2609806"/>
            <a:ext cx="914400" cy="517668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9369165" y="2945261"/>
            <a:ext cx="12179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16</a:t>
            </a:r>
            <a:r>
              <a:rPr lang="en-US" sz="18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1</a:t>
            </a: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18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9387315" y="3387947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 </a:t>
            </a: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16</a:t>
            </a:r>
            <a:r>
              <a:rPr lang="en-US" sz="18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2 </a:t>
            </a: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18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Freeform 23"/>
          <p:cNvSpPr>
            <a:spLocks/>
          </p:cNvSpPr>
          <p:nvPr/>
        </p:nvSpPr>
        <p:spPr bwMode="auto">
          <a:xfrm>
            <a:off x="7860627" y="2609806"/>
            <a:ext cx="1607570" cy="992076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Freeform 24"/>
          <p:cNvSpPr>
            <a:spLocks/>
          </p:cNvSpPr>
          <p:nvPr/>
        </p:nvSpPr>
        <p:spPr bwMode="auto">
          <a:xfrm>
            <a:off x="7194495" y="2609807"/>
            <a:ext cx="2277027" cy="1449275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9401823" y="3863291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</a:t>
            </a: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16</a:t>
            </a:r>
            <a:r>
              <a:rPr lang="en-US" sz="18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3</a:t>
            </a:r>
            <a:r>
              <a:rPr lang="en-US" sz="18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18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Line 27"/>
          <p:cNvSpPr>
            <a:spLocks noChangeShapeType="1"/>
          </p:cNvSpPr>
          <p:nvPr/>
        </p:nvSpPr>
        <p:spPr bwMode="auto">
          <a:xfrm>
            <a:off x="9535551" y="4287365"/>
            <a:ext cx="210312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0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10825048" y="4259234"/>
            <a:ext cx="8381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37037</a:t>
            </a:r>
          </a:p>
        </p:txBody>
      </p:sp>
      <p:sp>
        <p:nvSpPr>
          <p:cNvPr id="55" name="Line 33"/>
          <p:cNvSpPr>
            <a:spLocks noChangeShapeType="1"/>
          </p:cNvSpPr>
          <p:nvPr/>
        </p:nvSpPr>
        <p:spPr bwMode="auto">
          <a:xfrm flipV="1">
            <a:off x="7167457" y="1803245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7860627" y="1810514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V="1">
            <a:off x="8544459" y="1814061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8" name="Line 33"/>
          <p:cNvSpPr>
            <a:spLocks noChangeShapeType="1"/>
          </p:cNvSpPr>
          <p:nvPr/>
        </p:nvSpPr>
        <p:spPr bwMode="auto">
          <a:xfrm flipV="1">
            <a:off x="9256813" y="1818976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7953281" y="1480811"/>
            <a:ext cx="3645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7274792" y="1488120"/>
            <a:ext cx="276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6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4776" y="1559405"/>
            <a:ext cx="501443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73911" y="1529909"/>
            <a:ext cx="48669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9346123" y="1507847"/>
            <a:ext cx="3645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8660260" y="1500408"/>
            <a:ext cx="276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0244" y="1586441"/>
            <a:ext cx="501443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81501" y="1556945"/>
            <a:ext cx="48669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9021" y="2334476"/>
            <a:ext cx="360715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9052006" y="2359325"/>
            <a:ext cx="419517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30109" y="3803935"/>
            <a:ext cx="1258907" cy="61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26400" y="3448116"/>
            <a:ext cx="1473181" cy="39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35529" y="2988657"/>
            <a:ext cx="1303143" cy="38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22489" y="2622913"/>
            <a:ext cx="1280160" cy="33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2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64345" y="1013717"/>
            <a:ext cx="4674327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2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1311" y="4781859"/>
            <a:ext cx="4647704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556888" y="375590"/>
            <a:ext cx="6668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হেক্সাডেসিমেল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পূর্ণসংখ্যাকে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76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8" grpId="0" autoUpdateAnimBg="0"/>
      <p:bldP spid="39" grpId="0" animBg="1"/>
      <p:bldP spid="40" grpId="0" autoUpdateAnimBg="0"/>
      <p:bldP spid="42" grpId="0" animBg="1"/>
      <p:bldP spid="43" grpId="0" autoUpdateAnimBg="0"/>
      <p:bldP spid="45" grpId="0" autoUpdateAnimBg="0"/>
      <p:bldP spid="47" grpId="0" animBg="1"/>
      <p:bldP spid="48" grpId="0" animBg="1"/>
      <p:bldP spid="49" grpId="0" autoUpdateAnimBg="0"/>
      <p:bldP spid="51" grpId="0" animBg="1"/>
      <p:bldP spid="52" grpId="0" autoUpdateAnimBg="0"/>
      <p:bldP spid="55" grpId="0" animBg="1"/>
      <p:bldP spid="56" grpId="0" animBg="1"/>
      <p:bldP spid="57" grpId="0" animBg="1"/>
      <p:bldP spid="58" grpId="0" animBg="1"/>
      <p:bldP spid="59" grpId="0" autoUpdateAnimBg="0"/>
      <p:bldP spid="60" grpId="0" autoUpdateAnimBg="0"/>
      <p:bldP spid="63" grpId="0" autoUpdateAnimBg="0"/>
      <p:bldP spid="6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ontent Placeholder 1"/>
          <p:cNvSpPr>
            <a:spLocks noGrp="1"/>
          </p:cNvSpPr>
          <p:nvPr>
            <p:ph idx="1"/>
          </p:nvPr>
        </p:nvSpPr>
        <p:spPr>
          <a:xfrm>
            <a:off x="972993" y="1594513"/>
            <a:ext cx="4407470" cy="4678363"/>
          </a:xfrm>
        </p:spPr>
        <p:txBody>
          <a:bodyPr>
            <a:noAutofit/>
          </a:bodyPr>
          <a:lstStyle/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2400" spc="-17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সংখ্যাটির </a:t>
            </a:r>
            <a:r>
              <a:rPr lang="en-US" sz="2400" spc="-17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MSB </a:t>
            </a:r>
            <a:r>
              <a:rPr lang="bn-BD" sz="2400" spc="-17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 বাম দিক থেকে শুরু করে </a:t>
            </a:r>
            <a:r>
              <a:rPr lang="en-US" sz="2400" spc="-17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LSB</a:t>
            </a:r>
            <a:r>
              <a:rPr lang="bn-BD" sz="2400" spc="-17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অর্থাৎ ডান দিক পর্যন্ত প্রতিটি অংককে পর্যায়ক্রমে </a:t>
            </a:r>
            <a:r>
              <a:rPr lang="en-US" sz="2400" spc="-17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Base</a:t>
            </a:r>
            <a:r>
              <a:rPr lang="en-US" sz="2400" spc="-170" baseline="60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n </a:t>
            </a:r>
            <a:r>
              <a:rPr lang="bn-BD" sz="2400" spc="-17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অর্থাৎ </a:t>
            </a:r>
            <a:r>
              <a:rPr lang="en-US" sz="2400" spc="-17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r>
              <a:rPr lang="en-US" sz="2400" spc="-170" baseline="60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n </a:t>
            </a:r>
            <a:r>
              <a:rPr lang="bn-BD" sz="2400" spc="-17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গুন করতে হবে। (বাইনারি ও অক্ট্যাল</a:t>
            </a:r>
            <a:r>
              <a:rPr lang="en-US" sz="2400" spc="-17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spc="-17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 থেকে দশমিক ভগ্নাংশে রুপান্তরের মত)   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2400" spc="2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অতপর গুণফলগুলোর যোগফল নির্ণয় করতে হবে।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 যোগফলই হবে হেক্সাডেসিমাল ভগ্নাংশ (</a:t>
            </a:r>
            <a:r>
              <a:rPr lang="en-US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Floating Point</a:t>
            </a:r>
            <a:r>
              <a:rPr lang="bn-BD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সংখ্যাটির সমতূল্য দশমিক</a:t>
            </a:r>
            <a:r>
              <a:rPr lang="en-US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 (</a:t>
            </a:r>
            <a:r>
              <a:rPr lang="en-US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Floating Point</a:t>
            </a:r>
            <a:r>
              <a:rPr lang="bn-BD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মান।</a:t>
            </a:r>
          </a:p>
        </p:txBody>
      </p:sp>
      <p:sp>
        <p:nvSpPr>
          <p:cNvPr id="155" name="Text Box 5"/>
          <p:cNvSpPr txBox="1">
            <a:spLocks noChangeArrowheads="1"/>
          </p:cNvSpPr>
          <p:nvPr/>
        </p:nvSpPr>
        <p:spPr bwMode="auto">
          <a:xfrm>
            <a:off x="6747764" y="2446536"/>
            <a:ext cx="18365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        7         D</a:t>
            </a:r>
          </a:p>
        </p:txBody>
      </p:sp>
      <p:sp>
        <p:nvSpPr>
          <p:cNvPr id="156" name="Freeform 12"/>
          <p:cNvSpPr>
            <a:spLocks/>
          </p:cNvSpPr>
          <p:nvPr/>
        </p:nvSpPr>
        <p:spPr bwMode="auto">
          <a:xfrm>
            <a:off x="8332610" y="3008940"/>
            <a:ext cx="182880" cy="13716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1088707500 h 432"/>
              <a:gd name="T4" fmla="*/ 967740000 w 384"/>
              <a:gd name="T5" fmla="*/ 1088707500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 spc="-30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7" name="Text Box 13"/>
          <p:cNvSpPr txBox="1">
            <a:spLocks noChangeArrowheads="1"/>
          </p:cNvSpPr>
          <p:nvPr/>
        </p:nvSpPr>
        <p:spPr bwMode="auto">
          <a:xfrm>
            <a:off x="8417728" y="2904871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16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- 3</a:t>
            </a:r>
            <a:r>
              <a:rPr lang="en-US" sz="2000" b="1" spc="-150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8" name="Freeform 18"/>
          <p:cNvSpPr>
            <a:spLocks/>
          </p:cNvSpPr>
          <p:nvPr/>
        </p:nvSpPr>
        <p:spPr bwMode="auto">
          <a:xfrm>
            <a:off x="7616330" y="3008940"/>
            <a:ext cx="914400" cy="73152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9" name="Text Box 19"/>
          <p:cNvSpPr txBox="1">
            <a:spLocks noChangeArrowheads="1"/>
          </p:cNvSpPr>
          <p:nvPr/>
        </p:nvSpPr>
        <p:spPr bwMode="auto">
          <a:xfrm>
            <a:off x="8399584" y="3515963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16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- 2</a:t>
            </a:r>
            <a:r>
              <a:rPr lang="en-US" sz="2000" b="1" spc="-150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0" name="Text Box 21"/>
          <p:cNvSpPr txBox="1">
            <a:spLocks noChangeArrowheads="1"/>
          </p:cNvSpPr>
          <p:nvPr/>
        </p:nvSpPr>
        <p:spPr bwMode="auto">
          <a:xfrm>
            <a:off x="8417734" y="4156043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16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- 1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1" name="Freeform 23"/>
          <p:cNvSpPr>
            <a:spLocks/>
          </p:cNvSpPr>
          <p:nvPr/>
        </p:nvSpPr>
        <p:spPr bwMode="auto">
          <a:xfrm>
            <a:off x="6932498" y="3008940"/>
            <a:ext cx="1599156" cy="137160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2" name="Line 27"/>
          <p:cNvSpPr>
            <a:spLocks noChangeShapeType="1"/>
          </p:cNvSpPr>
          <p:nvPr/>
        </p:nvSpPr>
        <p:spPr bwMode="auto">
          <a:xfrm>
            <a:off x="8455796" y="4732313"/>
            <a:ext cx="27432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000" b="1" spc="-15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3" name="Text Box 28"/>
          <p:cNvSpPr txBox="1">
            <a:spLocks noChangeArrowheads="1"/>
          </p:cNvSpPr>
          <p:nvPr/>
        </p:nvSpPr>
        <p:spPr bwMode="auto">
          <a:xfrm>
            <a:off x="10551658" y="4712645"/>
            <a:ext cx="851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6554</a:t>
            </a:r>
          </a:p>
        </p:txBody>
      </p:sp>
      <p:sp>
        <p:nvSpPr>
          <p:cNvPr id="164" name="Line 33"/>
          <p:cNvSpPr>
            <a:spLocks noChangeShapeType="1"/>
          </p:cNvSpPr>
          <p:nvPr/>
        </p:nvSpPr>
        <p:spPr bwMode="auto">
          <a:xfrm flipV="1">
            <a:off x="6932498" y="2209648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65" name="Line 33"/>
          <p:cNvSpPr>
            <a:spLocks noChangeShapeType="1"/>
          </p:cNvSpPr>
          <p:nvPr/>
        </p:nvSpPr>
        <p:spPr bwMode="auto">
          <a:xfrm flipV="1">
            <a:off x="7616330" y="2213195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66" name="Line 33"/>
          <p:cNvSpPr>
            <a:spLocks noChangeShapeType="1"/>
          </p:cNvSpPr>
          <p:nvPr/>
        </p:nvSpPr>
        <p:spPr bwMode="auto">
          <a:xfrm flipV="1">
            <a:off x="8328684" y="2218110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67" name="Text Box 9"/>
          <p:cNvSpPr txBox="1">
            <a:spLocks noChangeArrowheads="1"/>
          </p:cNvSpPr>
          <p:nvPr/>
        </p:nvSpPr>
        <p:spPr bwMode="auto">
          <a:xfrm>
            <a:off x="7025152" y="1879945"/>
            <a:ext cx="4429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-1</a:t>
            </a:r>
          </a:p>
        </p:txBody>
      </p:sp>
      <p:sp>
        <p:nvSpPr>
          <p:cNvPr id="168" name="Text Box 9"/>
          <p:cNvSpPr txBox="1">
            <a:spLocks noChangeArrowheads="1"/>
          </p:cNvSpPr>
          <p:nvPr/>
        </p:nvSpPr>
        <p:spPr bwMode="auto">
          <a:xfrm>
            <a:off x="8417994" y="1906981"/>
            <a:ext cx="478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-3</a:t>
            </a:r>
          </a:p>
        </p:txBody>
      </p:sp>
      <p:sp>
        <p:nvSpPr>
          <p:cNvPr id="169" name="Text Box 10"/>
          <p:cNvSpPr txBox="1">
            <a:spLocks noChangeArrowheads="1"/>
          </p:cNvSpPr>
          <p:nvPr/>
        </p:nvSpPr>
        <p:spPr bwMode="auto">
          <a:xfrm>
            <a:off x="7716400" y="1899542"/>
            <a:ext cx="4180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-2</a:t>
            </a:r>
          </a:p>
        </p:txBody>
      </p:sp>
      <p:pic>
        <p:nvPicPr>
          <p:cNvPr id="17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10897" y="2733610"/>
            <a:ext cx="360715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8132468" y="2743711"/>
            <a:ext cx="419517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2740" y="1889562"/>
            <a:ext cx="604684" cy="39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" name="Picture 17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96672" y="1925253"/>
            <a:ext cx="619432" cy="45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87006" y="1879734"/>
            <a:ext cx="604684" cy="39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/>
              <p:cNvSpPr txBox="1"/>
              <p:nvPr/>
            </p:nvSpPr>
            <p:spPr>
              <a:xfrm>
                <a:off x="9274074" y="2736584"/>
                <a:ext cx="1572383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𝐃</m:t>
                      </m:r>
                      <m:r>
                        <a:rPr lang="en-US" sz="2000" b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1" i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𝟒𝟎𝟗𝟔</m:t>
                          </m:r>
                        </m:den>
                      </m:f>
                      <m:r>
                        <a:rPr lang="en-US" sz="2000" b="1" i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b="1" spc="-150" dirty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5" name="Text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074" y="2736584"/>
                <a:ext cx="1572383" cy="670568"/>
              </a:xfrm>
              <a:prstGeom prst="rect">
                <a:avLst/>
              </a:prstGeom>
              <a:blipFill rotWithShape="0">
                <a:blip r:embed="rId9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10638880" y="4150079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spc="-150">
                        <a:ln w="11430"/>
                        <a:solidFill>
                          <a:srgbClr val="9900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. </m:t>
                    </m:r>
                  </m:oMath>
                </a14:m>
                <a:r>
                  <a:rPr lang="en-US" sz="2000" b="1" spc="-150" dirty="0">
                    <a:ln w="11430"/>
                    <a:solidFill>
                      <a:srgbClr val="990099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6250</a:t>
                </a:r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880" y="4150079"/>
                <a:ext cx="990600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/>
              <p:cNvSpPr txBox="1"/>
              <p:nvPr/>
            </p:nvSpPr>
            <p:spPr>
              <a:xfrm>
                <a:off x="9266866" y="3366933"/>
                <a:ext cx="1528118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7</m:t>
                      </m:r>
                      <m:r>
                        <a:rPr lang="en-US" sz="2000" b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1" i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𝟐𝟓𝟔</m:t>
                          </m:r>
                        </m:den>
                      </m:f>
                      <m:r>
                        <a:rPr lang="en-US" sz="2000" b="1" i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     =</m:t>
                      </m:r>
                    </m:oMath>
                  </m:oMathPara>
                </a14:m>
                <a:endParaRPr lang="en-US" sz="2000" b="1" spc="-150" dirty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7" name="TextBox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6866" y="3366933"/>
                <a:ext cx="1528118" cy="670568"/>
              </a:xfrm>
              <a:prstGeom prst="rect">
                <a:avLst/>
              </a:prstGeom>
              <a:blipFill rotWithShape="0">
                <a:blip r:embed="rId11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9294261" y="3985323"/>
                <a:ext cx="1548256" cy="67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𝐀</m:t>
                      </m:r>
                      <m:r>
                        <a:rPr lang="en-US" sz="2000" b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1" i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000" b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       =</m:t>
                      </m:r>
                    </m:oMath>
                  </m:oMathPara>
                </a14:m>
                <a:endParaRPr lang="en-US" sz="2000" b="1" spc="-150" dirty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261" y="3985323"/>
                <a:ext cx="1548256" cy="670633"/>
              </a:xfrm>
              <a:prstGeom prst="rect">
                <a:avLst/>
              </a:prstGeom>
              <a:blipFill rotWithShape="0">
                <a:blip r:embed="rId1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10631445" y="2887951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spc="-150">
                        <a:ln w="11430"/>
                        <a:solidFill>
                          <a:srgbClr val="9900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. </m:t>
                    </m:r>
                  </m:oMath>
                </a14:m>
                <a:r>
                  <a:rPr lang="en-US" sz="2000" b="1" spc="-150" dirty="0">
                    <a:ln w="11430"/>
                    <a:solidFill>
                      <a:srgbClr val="990099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0031</a:t>
                </a:r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1445" y="2887951"/>
                <a:ext cx="990600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10621674" y="3514745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spc="-150">
                        <a:ln w="11430"/>
                        <a:solidFill>
                          <a:srgbClr val="9900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. </m:t>
                    </m:r>
                  </m:oMath>
                </a14:m>
                <a:r>
                  <a:rPr lang="en-US" sz="2000" b="1" spc="-150" dirty="0">
                    <a:ln w="11430"/>
                    <a:solidFill>
                      <a:srgbClr val="990099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0273</a:t>
                </a:r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1674" y="3514745"/>
                <a:ext cx="990600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21732" y="1442342"/>
            <a:ext cx="46977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1826" y="5337485"/>
            <a:ext cx="4400959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60592" y="477444"/>
            <a:ext cx="725551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হেক্সাডেসিমেল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63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allAtOnce"/>
      <p:bldP spid="155" grpId="0" autoUpdateAnimBg="0"/>
      <p:bldP spid="156" grpId="0" animBg="1"/>
      <p:bldP spid="157" grpId="0" autoUpdateAnimBg="0"/>
      <p:bldP spid="158" grpId="0" animBg="1"/>
      <p:bldP spid="159" grpId="0" autoUpdateAnimBg="0"/>
      <p:bldP spid="160" grpId="0" autoUpdateAnimBg="0"/>
      <p:bldP spid="161" grpId="0" animBg="1"/>
      <p:bldP spid="162" grpId="0" animBg="1"/>
      <p:bldP spid="163" grpId="0" autoUpdateAnimBg="0"/>
      <p:bldP spid="164" grpId="0" animBg="1"/>
      <p:bldP spid="165" grpId="0" animBg="1"/>
      <p:bldP spid="166" grpId="0" animBg="1"/>
      <p:bldP spid="167" grpId="0" autoUpdateAnimBg="0"/>
      <p:bldP spid="168" grpId="0" autoUpdateAnimBg="0"/>
      <p:bldP spid="169" grpId="0" autoUpdateAnimBg="0"/>
      <p:bldP spid="175" grpId="0"/>
      <p:bldP spid="176" grpId="0"/>
      <p:bldP spid="177" grpId="0"/>
      <p:bldP spid="178" grpId="0"/>
      <p:bldP spid="180" grpId="0"/>
      <p:bldP spid="1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5688" y="134471"/>
            <a:ext cx="5226838" cy="686081"/>
          </a:xfrm>
        </p:spPr>
        <p:txBody>
          <a:bodyPr/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একক কাজ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5939827" y="3297838"/>
            <a:ext cx="3427413" cy="547687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2433039" y="2173123"/>
            <a:ext cx="4650150" cy="547688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১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.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1১011)</a:t>
            </a:r>
            <a:r>
              <a:rPr lang="en-US" sz="3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2437802" y="3301760"/>
            <a:ext cx="3427413" cy="547687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ক.  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২৭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2441810" y="4038429"/>
            <a:ext cx="3427412" cy="547687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. ১১</a:t>
            </a: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2439718" y="3305406"/>
            <a:ext cx="3427413" cy="547687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. </a:t>
            </a:r>
            <a:endParaRPr lang="en-US" sz="28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9545" y="3325455"/>
            <a:ext cx="2347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খ.১২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4145" y="4086662"/>
            <a:ext cx="255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ঘ.১৪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7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291943" y="326812"/>
            <a:ext cx="4736576" cy="2653681"/>
            <a:chOff x="7008812" y="287621"/>
            <a:chExt cx="4736576" cy="2653681"/>
          </a:xfrm>
        </p:grpSpPr>
        <p:sp>
          <p:nvSpPr>
            <p:cNvPr id="5" name="Cloud Callout 4"/>
            <p:cNvSpPr/>
            <p:nvPr/>
          </p:nvSpPr>
          <p:spPr>
            <a:xfrm>
              <a:off x="8530933" y="287621"/>
              <a:ext cx="2302650" cy="91440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761412" y="360101"/>
              <a:ext cx="1845419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4400" b="1" dirty="0">
                  <a:ln w="1905"/>
                  <a:gradFill>
                    <a:gsLst>
                      <a:gs pos="0">
                        <a:srgbClr val="7D3C4A">
                          <a:shade val="20000"/>
                          <a:satMod val="200000"/>
                        </a:srgbClr>
                      </a:gs>
                      <a:gs pos="78000">
                        <a:srgbClr val="7D3C4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D3C4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008812" y="1383136"/>
              <a:ext cx="4736576" cy="1558166"/>
              <a:chOff x="1338309" y="1075881"/>
              <a:chExt cx="5867400" cy="12954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338309" y="1075881"/>
                <a:ext cx="5867400" cy="1295400"/>
                <a:chOff x="1371600" y="1371600"/>
                <a:chExt cx="6453882" cy="1989517"/>
              </a:xfrm>
            </p:grpSpPr>
            <p:pic>
              <p:nvPicPr>
                <p:cNvPr id="12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880610" y="1447800"/>
                  <a:ext cx="1074800" cy="18271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1210" y="1371600"/>
                  <a:ext cx="2954272" cy="198951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447800"/>
                  <a:ext cx="2432810" cy="1725121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1" name="Straight Connector 10"/>
              <p:cNvCxnSpPr/>
              <p:nvPr/>
            </p:nvCxnSpPr>
            <p:spPr>
              <a:xfrm>
                <a:off x="2379373" y="2362200"/>
                <a:ext cx="3411827" cy="908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/>
          <p:cNvSpPr txBox="1"/>
          <p:nvPr/>
        </p:nvSpPr>
        <p:spPr>
          <a:xfrm>
            <a:off x="1791921" y="3375505"/>
            <a:ext cx="534044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(11010)</a:t>
            </a:r>
            <a:r>
              <a:rPr lang="en-US" sz="3200" b="1" baseline="-25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3200" b="1" baseline="-2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baseline="-25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1921" y="3960280"/>
            <a:ext cx="901631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(3২৭)</a:t>
            </a:r>
            <a:r>
              <a:rPr lang="en-US" sz="3200" b="1" baseline="-2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1920" y="4667776"/>
            <a:ext cx="901631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(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৪.৫০)</a:t>
            </a:r>
            <a:r>
              <a:rPr lang="en-US" sz="3200" b="1" baseline="-2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16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6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7619" y="3031946"/>
            <a:ext cx="102041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বাইনারিতে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:(১০২.২৫)</a:t>
            </a:r>
            <a:r>
              <a:rPr lang="en-US" sz="3600" baseline="-25000" dirty="0">
                <a:latin typeface="NikoshBAN" pitchFamily="2" charset="0"/>
                <a:cs typeface="NikoshBAN" pitchFamily="2" charset="0"/>
              </a:rPr>
              <a:t>১৬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63" y="1572903"/>
            <a:ext cx="5231411" cy="2622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2795" y="1065071"/>
            <a:ext cx="5078677" cy="101566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bn-BD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619" y="3807978"/>
            <a:ext cx="102041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অক্টালে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রপান্তর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(১২৭.২৫)</a:t>
            </a:r>
            <a:r>
              <a:rPr lang="en-US" sz="3600" baseline="-25000" dirty="0">
                <a:latin typeface="NikoshBAN" pitchFamily="2" charset="0"/>
                <a:cs typeface="NikoshBAN" pitchFamily="2" charset="0"/>
              </a:rPr>
              <a:t>১৬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7619" y="4579643"/>
            <a:ext cx="102041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হেক্সাডেসিমেল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সংখ্যায়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রপান্তর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(২৫৫.২৫)</a:t>
            </a:r>
            <a:r>
              <a:rPr lang="en-US" sz="3600" baseline="-2500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17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1786" y="2022156"/>
            <a:ext cx="5058900" cy="4267616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267572" y="213417"/>
            <a:ext cx="7743664" cy="15696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227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247900" y="2902836"/>
            <a:ext cx="7924800" cy="30469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 smtClean="0">
                <a:solidFill>
                  <a:srgbClr val="002060"/>
                </a:solidFill>
                <a:cs typeface="NikoshBAN" pitchFamily="2" charset="0"/>
              </a:rPr>
              <a:t>মো</a:t>
            </a:r>
            <a:r>
              <a:rPr lang="en-US" sz="4800" dirty="0" smtClean="0">
                <a:solidFill>
                  <a:srgbClr val="002060"/>
                </a:solidFill>
                <a:cs typeface="NikoshBAN" pitchFamily="2" charset="0"/>
              </a:rPr>
              <a:t>:</a:t>
            </a:r>
            <a:r>
              <a:rPr lang="bn-BD" sz="48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cs typeface="NikoshBAN" pitchFamily="2" charset="0"/>
              </a:rPr>
              <a:t>গোলবার</a:t>
            </a:r>
            <a:r>
              <a:rPr lang="en-US" sz="48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cs typeface="NikoshBAN" pitchFamily="2" charset="0"/>
              </a:rPr>
              <a:t>হোসেন</a:t>
            </a:r>
            <a:endParaRPr lang="bn-BD" sz="4800" dirty="0">
              <a:solidFill>
                <a:srgbClr val="002060"/>
              </a:solidFill>
              <a:cs typeface="NikoshBAN" pitchFamily="2" charset="0"/>
            </a:endParaRPr>
          </a:p>
          <a:p>
            <a:pPr algn="ctr"/>
            <a:r>
              <a:rPr lang="bn-BD" sz="4800" dirty="0">
                <a:solidFill>
                  <a:srgbClr val="002060"/>
                </a:solidFill>
                <a:cs typeface="NikoshBAN" pitchFamily="2" charset="0"/>
              </a:rPr>
              <a:t>সহকারী </a:t>
            </a:r>
            <a:r>
              <a:rPr lang="bn-BD" sz="4800" dirty="0" smtClean="0">
                <a:solidFill>
                  <a:srgbClr val="002060"/>
                </a:solidFill>
                <a:cs typeface="NikoshBAN" pitchFamily="2" charset="0"/>
              </a:rPr>
              <a:t>শিক্ষক</a:t>
            </a:r>
            <a:r>
              <a:rPr lang="en-US" sz="48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cs typeface="NikoshBAN" pitchFamily="2" charset="0"/>
              </a:rPr>
              <a:t>আই.সি.টি</a:t>
            </a:r>
            <a:r>
              <a:rPr lang="bn-BD" sz="4800" dirty="0" smtClean="0">
                <a:solidFill>
                  <a:srgbClr val="002060"/>
                </a:solidFill>
                <a:cs typeface="NikoshBAN" pitchFamily="2" charset="0"/>
              </a:rPr>
              <a:t>।</a:t>
            </a:r>
            <a:endParaRPr lang="bn-BD" sz="4800" dirty="0">
              <a:solidFill>
                <a:srgbClr val="002060"/>
              </a:solidFill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2060"/>
                </a:solidFill>
                <a:cs typeface="NikoshBAN" pitchFamily="2" charset="0"/>
              </a:rPr>
              <a:t>ছয়ঘরিয়া</a:t>
            </a:r>
            <a:r>
              <a:rPr lang="en-US" sz="48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cs typeface="NikoshBAN" pitchFamily="2" charset="0"/>
              </a:rPr>
              <a:t>এ.বি.এস</a:t>
            </a:r>
            <a:r>
              <a:rPr lang="en-US" sz="48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cs typeface="NikoshBAN" pitchFamily="2" charset="0"/>
              </a:rPr>
              <a:t>ফাজিল</a:t>
            </a:r>
            <a:r>
              <a:rPr lang="en-US" sz="48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cs typeface="NikoshBAN" pitchFamily="2" charset="0"/>
              </a:rPr>
              <a:t>মাদ্রাসা</a:t>
            </a:r>
            <a:r>
              <a:rPr lang="bn-BD" sz="4800" dirty="0" smtClean="0">
                <a:solidFill>
                  <a:srgbClr val="002060"/>
                </a:solidFill>
                <a:cs typeface="NikoshBAN" pitchFamily="2" charset="0"/>
              </a:rPr>
              <a:t>।</a:t>
            </a:r>
            <a:endParaRPr lang="bn-BD" sz="4800" dirty="0">
              <a:solidFill>
                <a:srgbClr val="002060"/>
              </a:solidFill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2060"/>
                </a:solidFill>
                <a:cs typeface="NikoshBAN" pitchFamily="2" charset="0"/>
              </a:rPr>
              <a:t>শালিখা</a:t>
            </a:r>
            <a:r>
              <a:rPr lang="bn-BD" sz="4800" dirty="0" smtClean="0">
                <a:solidFill>
                  <a:srgbClr val="002060"/>
                </a:solidFill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cs typeface="NikoshBAN" pitchFamily="2" charset="0"/>
              </a:rPr>
              <a:t>মাগুরা</a:t>
            </a:r>
            <a:r>
              <a:rPr lang="bn-BD" sz="4800" dirty="0" smtClean="0">
                <a:solidFill>
                  <a:srgbClr val="002060"/>
                </a:solidFill>
                <a:cs typeface="NikoshBAN" pitchFamily="2" charset="0"/>
              </a:rPr>
              <a:t>।</a:t>
            </a:r>
            <a:r>
              <a:rPr lang="bn-BD" sz="4800" dirty="0" smtClean="0">
                <a:solidFill>
                  <a:srgbClr val="002060"/>
                </a:solidFill>
              </a:rPr>
              <a:t>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2757" y="889877"/>
            <a:ext cx="4844955" cy="1015663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উপস্থাপনা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5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/>
        </p:blipFill>
        <p:spPr bwMode="auto">
          <a:xfrm>
            <a:off x="3960384" y="0"/>
            <a:ext cx="2860964" cy="73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Mouno\Desktop\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09" y="734525"/>
            <a:ext cx="4403678" cy="302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ouno\Desktop\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007" y="3906387"/>
            <a:ext cx="4284260" cy="228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ouno\Desktop\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006" y="729970"/>
            <a:ext cx="4134134" cy="292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ouno\Desktop\0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10" y="4162424"/>
            <a:ext cx="4312771" cy="203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67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/>
        </p:blipFill>
        <p:spPr bwMode="auto">
          <a:xfrm>
            <a:off x="4014521" y="237421"/>
            <a:ext cx="2860964" cy="73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Mouno\Desktop\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36" y="1079174"/>
            <a:ext cx="3482951" cy="204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ouno\Desktop\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05" y="3630303"/>
            <a:ext cx="4923012" cy="16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ouno\Desktop\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85" y="3477680"/>
            <a:ext cx="3605995" cy="189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ouno\Desktop\0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38" y="971946"/>
            <a:ext cx="3695487" cy="202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85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990" y="1628704"/>
            <a:ext cx="8444436" cy="1107996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1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1071" y="3048762"/>
            <a:ext cx="4323621" cy="830997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রূপান্তর</a:t>
            </a:r>
            <a:endParaRPr lang="en-US" sz="4000" b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2214" y="774578"/>
            <a:ext cx="6822702" cy="101566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b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800" b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1056068" y="2438400"/>
            <a:ext cx="961193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 দশমিক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সংখ্যায় রুপান্তর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আক্ট্যাল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 দশমিক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সংখ্যায় রুপান্তর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bn-BD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হেক্সাডেসিম্যাল সংখ্যাকে দশমিক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সংখ্যায় রুপান্তর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1964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8025" y="1501211"/>
            <a:ext cx="4407470" cy="4678363"/>
          </a:xfrm>
        </p:spPr>
        <p:txBody>
          <a:bodyPr>
            <a:noAutofit/>
          </a:bodyPr>
          <a:lstStyle/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সংখ্যাটির 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MSB (Most Significant Bit)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শুরু করে 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LSB(List Significant Bit)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পর্যন্ত প্রতিটি অংককে পর্যায়ক্রমে 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Base</a:t>
            </a:r>
            <a:r>
              <a:rPr lang="en-US" sz="2400" baseline="60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n-1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অর্থাৎ 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400" baseline="60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n-1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গুন করতে হবে।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সংখ্যাটিকে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ব্যহৃত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অতপর গুণফলগুলোর যোগফল নির্ণয় করতে হবে।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 যোগফলই হবে বাইনারি (পূর্ণসংখ্যা) সংখ্যাটির সমতূল্য দশমিক মান।</a:t>
            </a: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62460" y="932514"/>
            <a:ext cx="465802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6304522" y="2547414"/>
            <a:ext cx="26055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1         0         1         0</a:t>
            </a:r>
          </a:p>
        </p:txBody>
      </p:sp>
      <p:sp>
        <p:nvSpPr>
          <p:cNvPr id="39" name="Freeform 12"/>
          <p:cNvSpPr>
            <a:spLocks/>
          </p:cNvSpPr>
          <p:nvPr/>
        </p:nvSpPr>
        <p:spPr bwMode="auto">
          <a:xfrm>
            <a:off x="8561026" y="3109818"/>
            <a:ext cx="365760" cy="13716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1088707500 h 432"/>
              <a:gd name="T4" fmla="*/ 967740000 w 384"/>
              <a:gd name="T5" fmla="*/ 1088707500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8837968" y="3005749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2</a:t>
            </a:r>
            <a:r>
              <a:rPr lang="en-US" sz="20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0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9716206" y="3005749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1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 0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Freeform 18"/>
          <p:cNvSpPr>
            <a:spLocks/>
          </p:cNvSpPr>
          <p:nvPr/>
        </p:nvSpPr>
        <p:spPr bwMode="auto">
          <a:xfrm>
            <a:off x="7841302" y="3109818"/>
            <a:ext cx="1067784" cy="517668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8819824" y="3415777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2</a:t>
            </a:r>
            <a:r>
              <a:rPr lang="en-US" sz="20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1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9698062" y="3415777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2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 2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8837974" y="3858463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2</a:t>
            </a:r>
            <a:r>
              <a:rPr lang="en-US" sz="20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2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9716212" y="3858463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4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 0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Freeform 23"/>
          <p:cNvSpPr>
            <a:spLocks/>
          </p:cNvSpPr>
          <p:nvPr/>
        </p:nvSpPr>
        <p:spPr bwMode="auto">
          <a:xfrm>
            <a:off x="7157470" y="3109818"/>
            <a:ext cx="1737360" cy="992076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Freeform 24"/>
          <p:cNvSpPr>
            <a:spLocks/>
          </p:cNvSpPr>
          <p:nvPr/>
        </p:nvSpPr>
        <p:spPr bwMode="auto">
          <a:xfrm>
            <a:off x="6491338" y="3109819"/>
            <a:ext cx="2403492" cy="1449275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8852482" y="4333807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2</a:t>
            </a:r>
            <a:r>
              <a:rPr lang="en-US" sz="20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3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9730720" y="4333807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8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 8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Line 27"/>
          <p:cNvSpPr>
            <a:spLocks noChangeShapeType="1"/>
          </p:cNvSpPr>
          <p:nvPr/>
        </p:nvSpPr>
        <p:spPr bwMode="auto">
          <a:xfrm>
            <a:off x="8756626" y="4787377"/>
            <a:ext cx="210312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0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10380700" y="4759246"/>
            <a:ext cx="6465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55" name="Line 33"/>
          <p:cNvSpPr>
            <a:spLocks noChangeShapeType="1"/>
          </p:cNvSpPr>
          <p:nvPr/>
        </p:nvSpPr>
        <p:spPr bwMode="auto">
          <a:xfrm flipV="1">
            <a:off x="6464300" y="2303257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7157470" y="2310526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V="1">
            <a:off x="7841302" y="2314073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8" name="Line 33"/>
          <p:cNvSpPr>
            <a:spLocks noChangeShapeType="1"/>
          </p:cNvSpPr>
          <p:nvPr/>
        </p:nvSpPr>
        <p:spPr bwMode="auto">
          <a:xfrm flipV="1">
            <a:off x="8553656" y="2318988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7250124" y="1980823"/>
            <a:ext cx="3645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6571635" y="1988132"/>
            <a:ext cx="276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61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1619" y="2059417"/>
            <a:ext cx="501443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70754" y="2029921"/>
            <a:ext cx="48669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8642966" y="2007859"/>
            <a:ext cx="3645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7957103" y="2000420"/>
            <a:ext cx="276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67087" y="2086453"/>
            <a:ext cx="501443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8344" y="2056957"/>
            <a:ext cx="48669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5864" y="2834488"/>
            <a:ext cx="360715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8348849" y="2859337"/>
            <a:ext cx="419517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1985" y="5304485"/>
            <a:ext cx="40610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691" y="535837"/>
            <a:ext cx="5891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পূর্ণসংখ্যাকে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3151" y="1402068"/>
            <a:ext cx="272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সংখাটিতে</a:t>
            </a:r>
            <a:r>
              <a:rPr lang="en-US" dirty="0"/>
              <a:t> </a:t>
            </a:r>
            <a:r>
              <a:rPr lang="en-US" dirty="0" err="1"/>
              <a:t>মোট</a:t>
            </a:r>
            <a:r>
              <a:rPr lang="en-US" dirty="0"/>
              <a:t> </a:t>
            </a:r>
            <a:r>
              <a:rPr lang="en-US" dirty="0" err="1"/>
              <a:t>অংক</a:t>
            </a:r>
            <a:r>
              <a:rPr lang="en-US" dirty="0"/>
              <a:t> n=4</a:t>
            </a:r>
          </a:p>
        </p:txBody>
      </p:sp>
    </p:spTree>
    <p:extLst>
      <p:ext uri="{BB962C8B-B14F-4D97-AF65-F5344CB8AC3E}">
        <p14:creationId xmlns:p14="http://schemas.microsoft.com/office/powerpoint/2010/main" val="85390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38" grpId="0" uiExpand="1" autoUpdateAnimBg="0"/>
      <p:bldP spid="39" grpId="0" uiExpand="1" animBg="1"/>
      <p:bldP spid="40" grpId="0" uiExpand="1" autoUpdateAnimBg="0"/>
      <p:bldP spid="41" grpId="0" uiExpand="1" autoUpdateAnimBg="0"/>
      <p:bldP spid="42" grpId="0" uiExpand="1" animBg="1"/>
      <p:bldP spid="43" grpId="0" uiExpand="1" autoUpdateAnimBg="0"/>
      <p:bldP spid="44" grpId="0" uiExpand="1" autoUpdateAnimBg="0"/>
      <p:bldP spid="45" grpId="0" uiExpand="1" autoUpdateAnimBg="0"/>
      <p:bldP spid="46" grpId="0" uiExpand="1" autoUpdateAnimBg="0"/>
      <p:bldP spid="47" grpId="0" uiExpand="1" animBg="1"/>
      <p:bldP spid="48" grpId="0" uiExpand="1" animBg="1"/>
      <p:bldP spid="49" grpId="0" uiExpand="1" autoUpdateAnimBg="0"/>
      <p:bldP spid="50" grpId="0" uiExpand="1" autoUpdateAnimBg="0"/>
      <p:bldP spid="51" grpId="0" uiExpand="1" animBg="1"/>
      <p:bldP spid="52" grpId="0" uiExpand="1" autoUpdateAnimBg="0"/>
      <p:bldP spid="55" grpId="0" uiExpand="1" animBg="1"/>
      <p:bldP spid="56" grpId="0" uiExpand="1" animBg="1"/>
      <p:bldP spid="57" grpId="0" uiExpand="1" animBg="1"/>
      <p:bldP spid="58" grpId="0" uiExpand="1" animBg="1"/>
      <p:bldP spid="59" grpId="0" uiExpand="1" autoUpdateAnimBg="0"/>
      <p:bldP spid="60" grpId="0" uiExpand="1" autoUpdateAnimBg="0"/>
      <p:bldP spid="63" grpId="0" uiExpand="1" autoUpdateAnimBg="0"/>
      <p:bldP spid="64" grpId="0" uiExpand="1" autoUpdateAnimBg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0303" y="1335817"/>
            <a:ext cx="4407470" cy="4678363"/>
          </a:xfrm>
        </p:spPr>
        <p:txBody>
          <a:bodyPr>
            <a:noAutofit/>
          </a:bodyPr>
          <a:lstStyle/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2400" spc="2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বাইনারি ভগ্নাংশকে দশমিক ভগ্নাংশে রুপান্তর করতে হলে-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সংখ্যাটির </a:t>
            </a:r>
            <a:r>
              <a:rPr lang="en-US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MSB </a:t>
            </a:r>
            <a:r>
              <a:rPr lang="bn-BD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 বাম দিক থেকে শুরু করে </a:t>
            </a:r>
            <a:r>
              <a:rPr lang="en-US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LSB</a:t>
            </a:r>
            <a:r>
              <a:rPr lang="bn-BD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অর্থাৎ ডান দিক পর্যন্ত প্রতিটি অংককে পর্যায়ক্রমে </a:t>
            </a:r>
            <a:r>
              <a:rPr lang="en-US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Base</a:t>
            </a:r>
            <a:r>
              <a:rPr lang="en-US" sz="2400" spc="-150" baseline="60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n </a:t>
            </a:r>
            <a:r>
              <a:rPr lang="bn-BD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অর্থাৎ </a:t>
            </a:r>
            <a:r>
              <a:rPr lang="en-US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400" spc="-150" baseline="60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n </a:t>
            </a:r>
            <a:r>
              <a:rPr lang="bn-BD" sz="24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গুন করতে হবে।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2400" spc="2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অতপর গুণফলগুলোর যোগফল নির্ণয় করতে হবে।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 যোগফলই হবে বাইনারি ভগ্নাংশ (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Floating Point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সংখ্যাটির সমতূল্য দশমিক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 (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Floating Point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মান।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6826314" y="2343770"/>
            <a:ext cx="26055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1         1         0         1</a:t>
            </a:r>
          </a:p>
        </p:txBody>
      </p:sp>
      <p:sp>
        <p:nvSpPr>
          <p:cNvPr id="39" name="Freeform 12"/>
          <p:cNvSpPr>
            <a:spLocks/>
          </p:cNvSpPr>
          <p:nvPr/>
        </p:nvSpPr>
        <p:spPr bwMode="auto">
          <a:xfrm>
            <a:off x="9079374" y="2906174"/>
            <a:ext cx="182880" cy="13716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1088707500 h 432"/>
              <a:gd name="T4" fmla="*/ 967740000 w 384"/>
              <a:gd name="T5" fmla="*/ 1088707500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 spc="-30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9149646" y="2802105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2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- 4</a:t>
            </a:r>
            <a:r>
              <a:rPr lang="en-US" sz="2000" b="1" spc="-150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Freeform 18"/>
          <p:cNvSpPr>
            <a:spLocks/>
          </p:cNvSpPr>
          <p:nvPr/>
        </p:nvSpPr>
        <p:spPr bwMode="auto">
          <a:xfrm>
            <a:off x="8363094" y="2906174"/>
            <a:ext cx="899160" cy="73152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9146016" y="3413197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2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- 3</a:t>
            </a:r>
            <a:r>
              <a:rPr lang="en-US" sz="2000" b="1" spc="-150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9207708" y="4053277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2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- 2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Freeform 23"/>
          <p:cNvSpPr>
            <a:spLocks/>
          </p:cNvSpPr>
          <p:nvPr/>
        </p:nvSpPr>
        <p:spPr bwMode="auto">
          <a:xfrm>
            <a:off x="7679262" y="2906174"/>
            <a:ext cx="1582992" cy="137160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Freeform 24"/>
          <p:cNvSpPr>
            <a:spLocks/>
          </p:cNvSpPr>
          <p:nvPr/>
        </p:nvSpPr>
        <p:spPr bwMode="auto">
          <a:xfrm>
            <a:off x="7013130" y="2906173"/>
            <a:ext cx="2249124" cy="201168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9222216" y="4693357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2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- 1</a:t>
            </a:r>
            <a:r>
              <a:rPr lang="en-US" sz="2000" b="1" spc="-150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Line 27"/>
          <p:cNvSpPr>
            <a:spLocks noChangeShapeType="1"/>
          </p:cNvSpPr>
          <p:nvPr/>
        </p:nvSpPr>
        <p:spPr bwMode="auto">
          <a:xfrm>
            <a:off x="9126360" y="5215387"/>
            <a:ext cx="2286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000" b="1" spc="-15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10591158" y="5222321"/>
            <a:ext cx="851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8125</a:t>
            </a:r>
          </a:p>
        </p:txBody>
      </p:sp>
      <p:sp>
        <p:nvSpPr>
          <p:cNvPr id="55" name="Line 33"/>
          <p:cNvSpPr>
            <a:spLocks noChangeShapeType="1"/>
          </p:cNvSpPr>
          <p:nvPr/>
        </p:nvSpPr>
        <p:spPr bwMode="auto">
          <a:xfrm flipV="1">
            <a:off x="6986092" y="2099613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7679262" y="2106882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V="1">
            <a:off x="8363094" y="2110429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8" name="Line 33"/>
          <p:cNvSpPr>
            <a:spLocks noChangeShapeType="1"/>
          </p:cNvSpPr>
          <p:nvPr/>
        </p:nvSpPr>
        <p:spPr bwMode="auto">
          <a:xfrm flipV="1">
            <a:off x="9075448" y="2115344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7771916" y="1777179"/>
            <a:ext cx="4429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-2</a:t>
            </a: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7093427" y="1784488"/>
            <a:ext cx="4162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-1</a:t>
            </a: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9164758" y="1804215"/>
            <a:ext cx="478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-4</a:t>
            </a: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8463164" y="1796776"/>
            <a:ext cx="4180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84761" y="2630844"/>
            <a:ext cx="360715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8832906" y="2655693"/>
            <a:ext cx="419517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1622" y="1817567"/>
            <a:ext cx="619432" cy="45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49504" y="1786796"/>
            <a:ext cx="604684" cy="39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43436" y="1822487"/>
            <a:ext cx="619432" cy="45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33770" y="1776968"/>
            <a:ext cx="604684" cy="39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913416" y="2619070"/>
                <a:ext cx="1077093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pc="-30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sz="2000" b="1" spc="-30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1" i="1" spc="-30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spc="-30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spc="-30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000" b="1" i="1" spc="-30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b="1" spc="-300" dirty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416" y="2619070"/>
                <a:ext cx="1077093" cy="670568"/>
              </a:xfrm>
              <a:prstGeom prst="rect">
                <a:avLst/>
              </a:prstGeom>
              <a:blipFill rotWithShape="0">
                <a:blip r:embed="rId9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979800" y="3249420"/>
                <a:ext cx="1083278" cy="67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pc="-30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2000" b="1" spc="-30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1" i="1" spc="-30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spc="-30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spc="-30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000" b="1" i="1" spc="-30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   =</m:t>
                      </m:r>
                    </m:oMath>
                  </m:oMathPara>
                </a14:m>
                <a:endParaRPr lang="en-US" sz="2000" b="1" spc="-300" dirty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800" y="3249420"/>
                <a:ext cx="1083278" cy="670633"/>
              </a:xfrm>
              <a:prstGeom prst="rect">
                <a:avLst/>
              </a:prstGeom>
              <a:blipFill rotWithShape="0">
                <a:blip r:embed="rId10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9959408" y="3882556"/>
                <a:ext cx="1074643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pc="-30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sz="2000" b="1" spc="-30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1" i="1" spc="-30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spc="-30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spc="-30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000" b="1" i="1" spc="-30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  =</m:t>
                      </m:r>
                    </m:oMath>
                  </m:oMathPara>
                </a14:m>
                <a:endParaRPr lang="en-US" sz="2000" b="1" spc="-300" dirty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408" y="3882556"/>
                <a:ext cx="1074643" cy="668516"/>
              </a:xfrm>
              <a:prstGeom prst="rect">
                <a:avLst/>
              </a:prstGeom>
              <a:blipFill rotWithShape="0">
                <a:blip r:embed="rId11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9926612" y="4532320"/>
                <a:ext cx="1139132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pc="-30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sz="2000" b="1" spc="-30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1" i="1" spc="-30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spc="-30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spc="-30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1" i="1" spc="-30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  =</m:t>
                      </m:r>
                    </m:oMath>
                  </m:oMathPara>
                </a14:m>
                <a:endParaRPr lang="en-US" sz="2000" b="1" spc="-300" dirty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612" y="4532320"/>
                <a:ext cx="1139132" cy="668516"/>
              </a:xfrm>
              <a:prstGeom prst="rect">
                <a:avLst/>
              </a:prstGeom>
              <a:blipFill rotWithShape="0">
                <a:blip r:embed="rId1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 bwMode="auto">
          <a:xfrm>
            <a:off x="10937532" y="4057130"/>
            <a:ext cx="590006" cy="57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61423" y="3392844"/>
            <a:ext cx="59753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25194" y="2730568"/>
            <a:ext cx="609599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 bwMode="auto">
          <a:xfrm>
            <a:off x="10961423" y="4657526"/>
            <a:ext cx="59753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65288" y="1461882"/>
            <a:ext cx="45175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01162" y="5602700"/>
            <a:ext cx="4108125" cy="4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50691" y="535837"/>
            <a:ext cx="6478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23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8" grpId="0" autoUpdateAnimBg="0"/>
      <p:bldP spid="39" grpId="0" animBg="1"/>
      <p:bldP spid="40" grpId="0" autoUpdateAnimBg="0"/>
      <p:bldP spid="42" grpId="0" animBg="1"/>
      <p:bldP spid="43" grpId="0" autoUpdateAnimBg="0"/>
      <p:bldP spid="45" grpId="0" autoUpdateAnimBg="0"/>
      <p:bldP spid="47" grpId="0" animBg="1"/>
      <p:bldP spid="48" grpId="0" animBg="1"/>
      <p:bldP spid="49" grpId="0" autoUpdateAnimBg="0"/>
      <p:bldP spid="51" grpId="0" animBg="1"/>
      <p:bldP spid="52" grpId="0" autoUpdateAnimBg="0"/>
      <p:bldP spid="55" grpId="0" animBg="1"/>
      <p:bldP spid="56" grpId="0" animBg="1"/>
      <p:bldP spid="57" grpId="0" animBg="1"/>
      <p:bldP spid="58" grpId="0" animBg="1"/>
      <p:bldP spid="59" grpId="0" autoUpdateAnimBg="0"/>
      <p:bldP spid="60" grpId="0" autoUpdateAnimBg="0"/>
      <p:bldP spid="63" grpId="0" autoUpdateAnimBg="0"/>
      <p:bldP spid="64" grpId="0" autoUpdateAnimBg="0"/>
      <p:bldP spid="68" grpId="0"/>
      <p:bldP spid="72" grpId="0"/>
      <p:bldP spid="73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5499" y="1494484"/>
            <a:ext cx="4407470" cy="4678363"/>
          </a:xfrm>
        </p:spPr>
        <p:txBody>
          <a:bodyPr>
            <a:noAutofit/>
          </a:bodyPr>
          <a:lstStyle/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2400" spc="-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সংখ্যাটির </a:t>
            </a:r>
            <a:r>
              <a:rPr lang="en-US" sz="2400" spc="-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MSD (Most Significant Digit) </a:t>
            </a:r>
            <a:r>
              <a:rPr lang="bn-BD" sz="2400" spc="-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শুরু করে </a:t>
            </a:r>
            <a:r>
              <a:rPr lang="en-US" sz="2400" spc="-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LSD(List Significant Digit)</a:t>
            </a:r>
            <a:r>
              <a:rPr lang="bn-BD" sz="2400" spc="-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পর্যন্ত প্রতিটি অংককে পর্যায়ক্রমে </a:t>
            </a:r>
            <a:r>
              <a:rPr lang="en-US" sz="2400" spc="-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Base</a:t>
            </a:r>
            <a:r>
              <a:rPr lang="en-US" sz="2400" spc="-50" baseline="60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n-1 </a:t>
            </a:r>
            <a:r>
              <a:rPr lang="bn-BD" sz="2400" spc="-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অর্থাৎ </a:t>
            </a:r>
            <a:r>
              <a:rPr lang="en-US" sz="2400" spc="-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en-US" sz="2400" spc="-50" baseline="60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n-1 </a:t>
            </a:r>
            <a:r>
              <a:rPr lang="bn-BD" sz="2400" spc="-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গুন করতে হবে। (বাইনারি থেকে দশমিকে রুপান্তরের মত)   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অতপর গুণফলগুলোর যোগফল নির্ণয় করতে হবে।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 যোগফলই হবে অক্ট্যাল (পূর্ণসংখ্যা) সংখ্যাটির সমতূল্য দশমিক মান।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6037008" y="2304107"/>
            <a:ext cx="26055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7         0         2         5</a:t>
            </a:r>
          </a:p>
        </p:txBody>
      </p:sp>
      <p:sp>
        <p:nvSpPr>
          <p:cNvPr id="39" name="Freeform 12"/>
          <p:cNvSpPr>
            <a:spLocks/>
          </p:cNvSpPr>
          <p:nvPr/>
        </p:nvSpPr>
        <p:spPr bwMode="auto">
          <a:xfrm>
            <a:off x="8308260" y="2866511"/>
            <a:ext cx="182880" cy="13716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1088707500 h 432"/>
              <a:gd name="T4" fmla="*/ 967740000 w 384"/>
              <a:gd name="T5" fmla="*/ 1088707500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8416638" y="2762442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8</a:t>
            </a:r>
            <a:r>
              <a:rPr lang="en-US" sz="20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0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9250632" y="2762442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1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      5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Freeform 18"/>
          <p:cNvSpPr>
            <a:spLocks/>
          </p:cNvSpPr>
          <p:nvPr/>
        </p:nvSpPr>
        <p:spPr bwMode="auto">
          <a:xfrm>
            <a:off x="7573788" y="2866511"/>
            <a:ext cx="914400" cy="517668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8398494" y="3172470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8</a:t>
            </a:r>
            <a:r>
              <a:rPr lang="en-US" sz="20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1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9232488" y="317247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8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    16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8416644" y="3615156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8</a:t>
            </a:r>
            <a:r>
              <a:rPr lang="en-US" sz="20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2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9250638" y="3615156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64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    0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Freeform 23"/>
          <p:cNvSpPr>
            <a:spLocks/>
          </p:cNvSpPr>
          <p:nvPr/>
        </p:nvSpPr>
        <p:spPr bwMode="auto">
          <a:xfrm>
            <a:off x="6889956" y="2866511"/>
            <a:ext cx="1607570" cy="992076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Freeform 24"/>
          <p:cNvSpPr>
            <a:spLocks/>
          </p:cNvSpPr>
          <p:nvPr/>
        </p:nvSpPr>
        <p:spPr bwMode="auto">
          <a:xfrm>
            <a:off x="6223824" y="2866512"/>
            <a:ext cx="2277027" cy="1449275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8431152" y="4090500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8</a:t>
            </a:r>
            <a:r>
              <a:rPr lang="en-US" sz="20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3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Line 27"/>
          <p:cNvSpPr>
            <a:spLocks noChangeShapeType="1"/>
          </p:cNvSpPr>
          <p:nvPr/>
        </p:nvSpPr>
        <p:spPr bwMode="auto">
          <a:xfrm>
            <a:off x="8564880" y="4544070"/>
            <a:ext cx="210312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0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9940638" y="4515939"/>
            <a:ext cx="7273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3605</a:t>
            </a:r>
          </a:p>
        </p:txBody>
      </p:sp>
      <p:sp>
        <p:nvSpPr>
          <p:cNvPr id="55" name="Line 33"/>
          <p:cNvSpPr>
            <a:spLocks noChangeShapeType="1"/>
          </p:cNvSpPr>
          <p:nvPr/>
        </p:nvSpPr>
        <p:spPr bwMode="auto">
          <a:xfrm flipV="1">
            <a:off x="6196786" y="2059950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6889956" y="2067219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V="1">
            <a:off x="7573788" y="2070766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8" name="Line 33"/>
          <p:cNvSpPr>
            <a:spLocks noChangeShapeType="1"/>
          </p:cNvSpPr>
          <p:nvPr/>
        </p:nvSpPr>
        <p:spPr bwMode="auto">
          <a:xfrm flipV="1">
            <a:off x="8286142" y="2075681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6982610" y="1737516"/>
            <a:ext cx="3645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6304121" y="1744825"/>
            <a:ext cx="276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6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4105" y="1816110"/>
            <a:ext cx="501443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3240" y="1786614"/>
            <a:ext cx="48669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8375452" y="1764552"/>
            <a:ext cx="3645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7689589" y="1757113"/>
            <a:ext cx="276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99573" y="1843146"/>
            <a:ext cx="501443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10830" y="1813650"/>
            <a:ext cx="48669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46260" y="4113482"/>
            <a:ext cx="1280160" cy="37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8239" y="744661"/>
            <a:ext cx="4616798" cy="43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2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3214" y="5090362"/>
            <a:ext cx="4151105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556888" y="375590"/>
            <a:ext cx="5666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অক্টাল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পূর্ণসংখ্যাকে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718885" y="1273209"/>
            <a:ext cx="272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সংখাটিতে</a:t>
            </a:r>
            <a:r>
              <a:rPr lang="en-US" dirty="0"/>
              <a:t> </a:t>
            </a:r>
            <a:r>
              <a:rPr lang="en-US" dirty="0" err="1"/>
              <a:t>মোট</a:t>
            </a:r>
            <a:r>
              <a:rPr lang="en-US" dirty="0"/>
              <a:t> </a:t>
            </a:r>
            <a:r>
              <a:rPr lang="en-US" dirty="0" err="1"/>
              <a:t>অংক</a:t>
            </a:r>
            <a:r>
              <a:rPr lang="en-US" dirty="0"/>
              <a:t> n=4</a:t>
            </a:r>
          </a:p>
        </p:txBody>
      </p:sp>
    </p:spTree>
    <p:extLst>
      <p:ext uri="{BB962C8B-B14F-4D97-AF65-F5344CB8AC3E}">
        <p14:creationId xmlns:p14="http://schemas.microsoft.com/office/powerpoint/2010/main" val="160378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38" grpId="0" uiExpand="1" autoUpdateAnimBg="0"/>
      <p:bldP spid="39" grpId="0" uiExpand="1" animBg="1"/>
      <p:bldP spid="40" grpId="0" uiExpand="1" autoUpdateAnimBg="0"/>
      <p:bldP spid="41" grpId="0" uiExpand="1" autoUpdateAnimBg="0"/>
      <p:bldP spid="42" grpId="0" uiExpand="1" animBg="1"/>
      <p:bldP spid="43" grpId="0" uiExpand="1" autoUpdateAnimBg="0"/>
      <p:bldP spid="44" grpId="0" uiExpand="1" autoUpdateAnimBg="0"/>
      <p:bldP spid="45" grpId="0" uiExpand="1" autoUpdateAnimBg="0"/>
      <p:bldP spid="46" grpId="0" uiExpand="1" autoUpdateAnimBg="0"/>
      <p:bldP spid="47" grpId="0" uiExpand="1" animBg="1"/>
      <p:bldP spid="48" grpId="0" uiExpand="1" animBg="1"/>
      <p:bldP spid="49" grpId="0" uiExpand="1" autoUpdateAnimBg="0"/>
      <p:bldP spid="51" grpId="0" uiExpand="1" animBg="1"/>
      <p:bldP spid="52" grpId="0" uiExpand="1" autoUpdateAnimBg="0"/>
      <p:bldP spid="55" grpId="0" uiExpand="1" animBg="1"/>
      <p:bldP spid="56" grpId="0" uiExpand="1" animBg="1"/>
      <p:bldP spid="57" grpId="0" uiExpand="1" animBg="1"/>
      <p:bldP spid="58" grpId="0" uiExpand="1" animBg="1"/>
      <p:bldP spid="59" grpId="0" uiExpand="1" autoUpdateAnimBg="0"/>
      <p:bldP spid="60" grpId="0" uiExpand="1" autoUpdateAnimBg="0"/>
      <p:bldP spid="63" grpId="0" uiExpand="1" autoUpdateAnimBg="0"/>
      <p:bldP spid="64" grpId="0" uiExpand="1" autoUpdateAnimBg="0"/>
      <p:bldP spid="68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</TotalTime>
  <Words>788</Words>
  <Application>Microsoft Office PowerPoint</Application>
  <PresentationFormat>Custom</PresentationFormat>
  <Paragraphs>136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</dc:creator>
  <cp:lastModifiedBy>Mouno</cp:lastModifiedBy>
  <cp:revision>54</cp:revision>
  <dcterms:created xsi:type="dcterms:W3CDTF">2016-06-10T04:16:18Z</dcterms:created>
  <dcterms:modified xsi:type="dcterms:W3CDTF">2019-11-04T02:40:32Z</dcterms:modified>
</cp:coreProperties>
</file>