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3" r:id="rId17"/>
    <p:sldId id="274" r:id="rId18"/>
    <p:sldId id="272" r:id="rId19"/>
    <p:sldId id="271" r:id="rId20"/>
    <p:sldId id="281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13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783B6-C8C0-4879-9B67-613B19891F48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0C0A2-FF34-4DB5-8C0E-BD2D27116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8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এখানে প্রশ্ন করতে পারেন, চিত্রে কী দেখা যাচ্ছে? শিক্ষার্থী</a:t>
            </a:r>
            <a:r>
              <a:rPr lang="bn-IN" baseline="0" dirty="0" smtClean="0"/>
              <a:t>রা</a:t>
            </a:r>
            <a:r>
              <a:rPr lang="bn-BD" baseline="0" dirty="0" smtClean="0"/>
              <a:t> জবাব </a:t>
            </a:r>
            <a:r>
              <a:rPr lang="bn-IN" baseline="0" dirty="0" smtClean="0"/>
              <a:t>দিতে</a:t>
            </a:r>
            <a:r>
              <a:rPr lang="bn-BD" baseline="0" dirty="0" smtClean="0"/>
              <a:t> পারে,</a:t>
            </a:r>
            <a:r>
              <a:rPr lang="bn-IN" baseline="0" dirty="0" smtClean="0"/>
              <a:t>” এভাবে প্রশ্ন করে পাঠ শিরোনাম শিক্ষার্থীদের নিকট হতে বের করার চেষ্টা করবে;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 </a:t>
            </a:r>
            <a:r>
              <a:rPr lang="bn-BD" baseline="0" dirty="0" smtClean="0"/>
              <a:t>এরপর পাঠ ঘোষণা করা যেতে পারে।</a:t>
            </a:r>
            <a:r>
              <a:rPr lang="bn-IN" baseline="0" dirty="0" smtClean="0"/>
              <a:t>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0C0A2-FF34-4DB5-8C0E-BD2D271161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2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শিক্ষক</a:t>
            </a:r>
            <a:r>
              <a:rPr lang="bn-IN" baseline="0" dirty="0" smtClean="0"/>
              <a:t> চিত্র দেখিয়ে নগদান বই সম্পর্কে আলোচনা করবেন এবং প্রয়োজনে বোড ব্যবহার করে ব্যাখ্যা করবেন।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0C0A2-FF34-4DB5-8C0E-BD2D271161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6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এখানে।একক</a:t>
            </a:r>
            <a:r>
              <a:rPr lang="bn-IN" baseline="0" dirty="0" smtClean="0"/>
              <a:t> কাজে সময় উল্লেখ করা নেই।সম্মানিত স্যারেরা তাদের প্রয়োজমত সময় নিবেন,কাজটি করার জন্য । প্রয়োজনীয় উত্তরের জন্য শিক্ষক বোর্ড ব্যবহার করবেন।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0C0A2-FF34-4DB5-8C0E-BD2D271161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38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শিক্ষক</a:t>
            </a:r>
            <a:r>
              <a:rPr lang="bn-IN" baseline="0" dirty="0" smtClean="0"/>
              <a:t> চিত্রগুলো দেখিয়ে নগদান বই এর প্রকারভেদ সম্পর্কে আলোচনা করবেন এবং প্রয়োজন অনুযায়ী বোড ব্যবহার করে বুঝিয়ে দিবেন।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0C0A2-FF34-4DB5-8C0E-BD2D271161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17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এখানে।জোড়য়</a:t>
            </a:r>
            <a:r>
              <a:rPr lang="bn-IN" baseline="0" dirty="0" smtClean="0"/>
              <a:t> কাজে সময় উল্লেখ করা নেই।সম্মানিত স্যারেরা তাদের প্রয়োজমত সময় নিবেন,কাজটি করার জন্য । প্রয়োজনীয় উত্তরের জন্য শিক্ষক বোর্ড ব্যবহার করবেন।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0C0A2-FF34-4DB5-8C0E-BD2D271161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53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সম্মানিত শিক্ষক</a:t>
            </a:r>
            <a:r>
              <a:rPr lang="bn-IN" baseline="0" dirty="0" smtClean="0"/>
              <a:t> চিত্রগুলো দেখিয়ে একঘরা নগদান বই সম্পর্কে আলোচনা করবেন এবং প্রয়োজান অনুযায়ী বোড ব্যবহার করে বুঝিয়ে দিবেন।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0C0A2-FF34-4DB5-8C0E-BD2D271161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58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এখানে।</a:t>
            </a:r>
            <a:r>
              <a:rPr lang="bn-IN" baseline="0" dirty="0" smtClean="0"/>
              <a:t> দলগত কাজে সময় উল্লেখ করা নেই।সম্মানিত স্যারেরা তাদের প্রয়োজমত সময় নিবেন,কাজটি করার জন্য । প্রয়োজনীয় উত্তরের জন্য শিক্ষক বোর্ড ব্যবহার করবেন।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0C0A2-FF34-4DB5-8C0E-BD2D271161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9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FBFA-D67E-4396-B51D-D7DF386C1767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6C41-C1B5-41BE-8BC5-277411A5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0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FBFA-D67E-4396-B51D-D7DF386C1767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6C41-C1B5-41BE-8BC5-277411A5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6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FBFA-D67E-4396-B51D-D7DF386C1767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6C41-C1B5-41BE-8BC5-277411A5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2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FBFA-D67E-4396-B51D-D7DF386C1767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6C41-C1B5-41BE-8BC5-277411A5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2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FBFA-D67E-4396-B51D-D7DF386C1767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6C41-C1B5-41BE-8BC5-277411A5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1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FBFA-D67E-4396-B51D-D7DF386C1767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6C41-C1B5-41BE-8BC5-277411A5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2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FBFA-D67E-4396-B51D-D7DF386C1767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6C41-C1B5-41BE-8BC5-277411A5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0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FBFA-D67E-4396-B51D-D7DF386C1767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6C41-C1B5-41BE-8BC5-277411A5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FBFA-D67E-4396-B51D-D7DF386C1767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6C41-C1B5-41BE-8BC5-277411A5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0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FBFA-D67E-4396-B51D-D7DF386C1767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6C41-C1B5-41BE-8BC5-277411A5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6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FBFA-D67E-4396-B51D-D7DF386C1767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6C41-C1B5-41BE-8BC5-277411A5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4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DFBFA-D67E-4396-B51D-D7DF386C1767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D6C41-C1B5-41BE-8BC5-277411A5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0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0" y="-95539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0" y="6625987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 rot="16200000">
            <a:off x="-3498377" y="3250442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 rot="16200000">
            <a:off x="8715230" y="3250440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81083" y="1983882"/>
            <a:ext cx="4408227" cy="221599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8741">
            <a:off x="1808301" y="2459082"/>
            <a:ext cx="946917" cy="12655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1629">
            <a:off x="9275876" y="2413361"/>
            <a:ext cx="946917" cy="12655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152">
            <a:off x="5622541" y="858413"/>
            <a:ext cx="946917" cy="12655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235" y="4320679"/>
            <a:ext cx="946917" cy="12655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81281" y="6267806"/>
            <a:ext cx="7949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1081">
            <a:off x="-4452" y="6179829"/>
            <a:ext cx="676559" cy="7057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65164">
            <a:off x="-4455" y="-37256"/>
            <a:ext cx="676559" cy="7057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96062">
            <a:off x="11524451" y="-16440"/>
            <a:ext cx="676559" cy="7057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00208">
            <a:off x="11519357" y="6082479"/>
            <a:ext cx="676559" cy="70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1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0" y="-95539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0" y="6625987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 rot="16200000">
            <a:off x="-3498377" y="3250442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 rot="16200000">
            <a:off x="8715230" y="3250440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96062">
            <a:off x="11524451" y="-16440"/>
            <a:ext cx="676559" cy="7057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81281" y="6267806"/>
            <a:ext cx="7949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sp>
        <p:nvSpPr>
          <p:cNvPr id="15" name="Flowchart: Punched Tape 14"/>
          <p:cNvSpPr/>
          <p:nvPr/>
        </p:nvSpPr>
        <p:spPr>
          <a:xfrm>
            <a:off x="4022251" y="871414"/>
            <a:ext cx="3111691" cy="1111604"/>
          </a:xfrm>
          <a:prstGeom prst="flowChartPunchedTape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6301" y="3381229"/>
            <a:ext cx="9971907" cy="120032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সকল লেনদেন দ্বারা নগদ অর্থের প্রাপ্তি ও প্রদান ঘটে, ঐ লেনদেন সমুহকে একত্রিত করে যে বই প্রস্তুত করা হয়,তা-ই নগদান বই।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2754633">
            <a:off x="-125219" y="596163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3968762">
            <a:off x="11504035" y="-174853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8174754">
            <a:off x="11451966" y="601771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7958886">
            <a:off x="-124436" y="-164831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1846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0" y="-95539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0" y="6625987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 rot="16200000">
            <a:off x="-3498377" y="3250442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 rot="16200000">
            <a:off x="8715230" y="3250440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81281" y="6267806"/>
            <a:ext cx="7949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26" y="1253671"/>
            <a:ext cx="5028231" cy="2602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7462914" y="4310046"/>
            <a:ext cx="324589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দেনাদার হতে নগদ প্রাপ্তি ১,৬০০ টাকা।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98" y="1253670"/>
            <a:ext cx="4647713" cy="2602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1461587" y="4314663"/>
            <a:ext cx="2632741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নগদে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পন্য ক্রয় ১১,৬০০ টাকা।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2754633">
            <a:off x="-125219" y="596163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3968762">
            <a:off x="11504035" y="-174853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8174754">
            <a:off x="11451966" y="601771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7958886">
            <a:off x="-124436" y="-164831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1120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0" y="-95539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0" y="6625987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 rot="16200000">
            <a:off x="-3498377" y="3250442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 rot="16200000">
            <a:off x="8715230" y="3250440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81281" y="6267806"/>
            <a:ext cx="7949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31" y="1023583"/>
            <a:ext cx="5028231" cy="2657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7292671" y="4012442"/>
            <a:ext cx="3357349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নগদে আসবাব পত্র ক্রয় ১২,০০০ টাকা।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0" y="1023583"/>
            <a:ext cx="4853135" cy="2657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00" y="2238478"/>
            <a:ext cx="1204667" cy="1035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1520373" y="3944044"/>
            <a:ext cx="3357349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 হতে উত্তোলন ১০,০০০ টাকা।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2754633">
            <a:off x="-125219" y="596163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3968762">
            <a:off x="11504035" y="-174853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8174754">
            <a:off x="11451966" y="601771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7958886">
            <a:off x="-124436" y="-164831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3287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0" y="-95539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0" y="6625987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 rot="16200000">
            <a:off x="-3498377" y="3250442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 rot="16200000">
            <a:off x="8715230" y="3250440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81281" y="6267806"/>
            <a:ext cx="7949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70" y="828503"/>
            <a:ext cx="4915690" cy="33886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22" y="825215"/>
            <a:ext cx="5110235" cy="3391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98" y="2435883"/>
            <a:ext cx="1395482" cy="1289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7633865" y="4438130"/>
            <a:ext cx="2847616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 জমাদান ৫,০০০ টাকা।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4055" y="4434490"/>
            <a:ext cx="499423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৫% বাট্টায় ৪,০০০ টাকা দেনার পূর্ণ নিষ্পত্তি করা হল।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2754633">
            <a:off x="-125219" y="596163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3968762">
            <a:off x="11504035" y="-174853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8174754">
            <a:off x="11451966" y="601771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7958886">
            <a:off x="-124436" y="-164831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4434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-158905" y="-54596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0" y="6625987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 rot="16200000">
            <a:off x="-3498377" y="3250442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 rot="16200000">
            <a:off x="8715230" y="3250440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81281" y="6267806"/>
            <a:ext cx="7949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sp>
        <p:nvSpPr>
          <p:cNvPr id="15" name="Flowchart: Decision 14"/>
          <p:cNvSpPr/>
          <p:nvPr/>
        </p:nvSpPr>
        <p:spPr>
          <a:xfrm>
            <a:off x="2718776" y="751036"/>
            <a:ext cx="6754447" cy="829432"/>
          </a:xfrm>
          <a:prstGeom prst="flowChartDecis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2258702" y="4489441"/>
            <a:ext cx="7902054" cy="750627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নগদান বইয়ের প্রকারভেদ লিখ।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89" b="9851"/>
          <a:stretch/>
        </p:blipFill>
        <p:spPr>
          <a:xfrm>
            <a:off x="4928356" y="1938649"/>
            <a:ext cx="2474671" cy="2150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2754633">
            <a:off x="-125219" y="596163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3968762">
            <a:off x="11504035" y="-174853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8174754">
            <a:off x="11451966" y="601771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7958886">
            <a:off x="-124436" y="-164831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1732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-10604" y="-121481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-22267" y="6600396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 rot="16200000">
            <a:off x="-3497979" y="3193601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 rot="16200000">
            <a:off x="8715230" y="3250440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81281" y="6267806"/>
            <a:ext cx="7949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25429" y="275438"/>
            <a:ext cx="9775444" cy="11068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143000" indent="-1143000" algn="ctr">
              <a:buFont typeface="Wingdings" panose="05000000000000000000" pitchFamily="2" charset="2"/>
              <a:buChar char="v"/>
            </a:pPr>
            <a:r>
              <a:rPr lang="bn-BD" sz="8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নগদান ব</a:t>
            </a:r>
            <a:r>
              <a:rPr lang="bn-IN" sz="8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ইয়ের </a:t>
            </a:r>
            <a:r>
              <a:rPr lang="bn-BD" sz="8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প্রকারভেদ</a:t>
            </a:r>
            <a:r>
              <a:rPr lang="bn-IN" sz="8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8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1204" y="4175581"/>
            <a:ext cx="2057400" cy="1676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একঘরা নগদান ব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51930" y="4165972"/>
            <a:ext cx="2133600" cy="1676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ঘরা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নগদান ব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56773" y="4148895"/>
            <a:ext cx="1981200" cy="16673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তিনঘরা  নগদান ব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81299" y="4142534"/>
            <a:ext cx="1828800" cy="1695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খুচরা নগদান ব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99571" y="1725332"/>
            <a:ext cx="9144000" cy="109105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নগদান ব</a:t>
            </a:r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 </a:t>
            </a:r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2576658" y="2856709"/>
            <a:ext cx="685800" cy="127476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4900214" y="2843416"/>
            <a:ext cx="637032" cy="133309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7260559" y="2834407"/>
            <a:ext cx="642198" cy="1310291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9364782" y="2834407"/>
            <a:ext cx="666321" cy="131448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6200000">
            <a:off x="-340104" y="2651860"/>
            <a:ext cx="2115403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0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2754633">
            <a:off x="-125219" y="596163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3968762">
            <a:off x="11504035" y="-174853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8174754">
            <a:off x="11451966" y="601771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7958886">
            <a:off x="-124436" y="-164831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715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0" y="-95539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0" y="6625987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 rot="16200000">
            <a:off x="-3498377" y="3250442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 rot="16200000">
            <a:off x="8715230" y="3250440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81281" y="6267806"/>
            <a:ext cx="7949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2914" y="4214571"/>
            <a:ext cx="324589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দেনাদার হতে নগদ প্রাপ্তি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,৬০০ টাকা।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8" y="1285275"/>
            <a:ext cx="4844955" cy="2563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1241948" y="4105153"/>
            <a:ext cx="2825086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নগদে পন্য বিক্রয় ৫,০০০ টাকা।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3"/>
          <a:stretch/>
        </p:blipFill>
        <p:spPr>
          <a:xfrm>
            <a:off x="6411886" y="1282178"/>
            <a:ext cx="4962671" cy="2624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2754633">
            <a:off x="-125219" y="596163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3968762">
            <a:off x="11504035" y="-174853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8174754">
            <a:off x="11451966" y="601771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7958886">
            <a:off x="-124436" y="-164831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5196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0" y="-95539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0" y="6625987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 rot="16200000">
            <a:off x="-3498377" y="3250442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 rot="16200000">
            <a:off x="8715230" y="3250440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81281" y="6267806"/>
            <a:ext cx="7949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1587" y="4275871"/>
            <a:ext cx="2632741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নগদ পন্য ক্রয় ১১,৬০০ টাকা।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6845" y="4262185"/>
            <a:ext cx="4091787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কর্মচারীদের নগদে বেতন পরিশোধ ৪,০০০ টাকা।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522" y="1197197"/>
            <a:ext cx="4666432" cy="2602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7" y="1193758"/>
            <a:ext cx="4894815" cy="2606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2754633">
            <a:off x="-125219" y="596163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3968762">
            <a:off x="11504035" y="-174853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8174754">
            <a:off x="11451966" y="601771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7958886">
            <a:off x="-124436" y="-164831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002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0" y="-168059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0" y="6625987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 rot="16200000">
            <a:off x="-3498377" y="3250442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 rot="16200000">
            <a:off x="8715230" y="3250440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81281" y="6267806"/>
            <a:ext cx="7949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682821"/>
              </p:ext>
            </p:extLst>
          </p:nvPr>
        </p:nvGraphicFramePr>
        <p:xfrm>
          <a:off x="503255" y="1500601"/>
          <a:ext cx="11151080" cy="4082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2592"/>
                <a:gridCol w="2102633"/>
                <a:gridCol w="552717"/>
                <a:gridCol w="566536"/>
                <a:gridCol w="1367975"/>
                <a:gridCol w="992584"/>
                <a:gridCol w="2102634"/>
                <a:gridCol w="594170"/>
                <a:gridCol w="538900"/>
                <a:gridCol w="1340339"/>
              </a:tblGrid>
              <a:tr h="39931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প্রাপ্তি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ভা:</a:t>
                      </a:r>
                      <a:r>
                        <a:rPr lang="bn-IN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</a:t>
                      </a:r>
                    </a:p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পৃ: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টাকা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ভা:</a:t>
                      </a:r>
                      <a:r>
                        <a:rPr lang="bn-IN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</a:t>
                      </a:r>
                    </a:p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পৃ: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টাকা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137436">
                <a:tc>
                  <a:txBody>
                    <a:bodyPr/>
                    <a:lstStyle/>
                    <a:p>
                      <a:endParaRPr lang="bn-IN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46101" y="173435"/>
            <a:ext cx="34514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একঘরা নগদান বই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3081" y="1106594"/>
            <a:ext cx="1419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38424" y="1060764"/>
            <a:ext cx="1419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2754633">
            <a:off x="-125219" y="596163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3968762">
            <a:off x="11504035" y="-174853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8174754">
            <a:off x="11451966" y="601771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7958886">
            <a:off x="-124436" y="-164831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889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0" y="-95539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0" y="6625987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 rot="16200000">
            <a:off x="-3498377" y="3250442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 rot="16200000">
            <a:off x="8715230" y="3250440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81281" y="6267806"/>
            <a:ext cx="7949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sp>
        <p:nvSpPr>
          <p:cNvPr id="15" name="Flowchart: Decision 14"/>
          <p:cNvSpPr/>
          <p:nvPr/>
        </p:nvSpPr>
        <p:spPr>
          <a:xfrm>
            <a:off x="2713088" y="300463"/>
            <a:ext cx="6686208" cy="829432"/>
          </a:xfrm>
          <a:prstGeom prst="flowChartDecis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194" y="1374159"/>
            <a:ext cx="115164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আবু তালেব নগদ ২০,০০০ টাকা নিয়ে ২০১৮সালের ০১ জুন মাসে ব্যবসায় শুরু করলেন। উক্ত মাসে তাঁর ব্যবসায়ের লেনদেন ছিল নিম্নরূপ:  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জুন  ২    নগদে পন্য ক্রয় ১৫,০০০ টাকা।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জুন ৮     বিজ্ঞাপন বাবদ ব্যয় ২,০০০ টাকা। 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জুন  ১৯   নগদে পন্য বিক্রয় ১২,০০০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টাকা।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জুন  ৩০  কর্মচারীর বেতন পরিশোধ ৫,০০০ টাকা।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লেনদেনের ভিত্তিতে একঘরা নগদান বই প্রস্তুত কর। 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6" y="240389"/>
            <a:ext cx="1495745" cy="1024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59" y="251593"/>
            <a:ext cx="1620114" cy="1110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2754633">
            <a:off x="-125219" y="596163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3968762">
            <a:off x="11504035" y="-174853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8174754">
            <a:off x="11451966" y="601771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7958886">
            <a:off x="-124436" y="-164831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4328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0" y="-95539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0" y="6625987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 rot="16200000">
            <a:off x="-3498377" y="3250442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 rot="16200000">
            <a:off x="8715230" y="3250440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00208">
            <a:off x="11519357" y="6082479"/>
            <a:ext cx="676559" cy="7057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94462" y="1097596"/>
            <a:ext cx="5223425" cy="455509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72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pPr lvl="0"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 শহিদুল ইসলাম</a:t>
            </a:r>
          </a:p>
          <a:p>
            <a:pPr lvl="0"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ক্ষক(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শিক্ষা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আমইল এ, এম উচ্চ বিদ্যালয়</a:t>
            </a:r>
          </a:p>
          <a:p>
            <a:pPr lvl="0"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নিয়ামতপুর,নওগাঁ।</a:t>
            </a:r>
          </a:p>
          <a:p>
            <a:pPr lvl="0"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০১৭৫১৭৬২৯৭৬ </a:t>
            </a:r>
          </a:p>
          <a:p>
            <a:pPr lvl="0"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E mail-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shahidulislammd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1980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24"/>
          <a:stretch/>
        </p:blipFill>
        <p:spPr>
          <a:xfrm>
            <a:off x="7120061" y="1106414"/>
            <a:ext cx="1262946" cy="1357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Left-Right-Up Arrow 15"/>
          <p:cNvSpPr/>
          <p:nvPr/>
        </p:nvSpPr>
        <p:spPr>
          <a:xfrm>
            <a:off x="1958455" y="2033516"/>
            <a:ext cx="343914" cy="3687633"/>
          </a:xfrm>
          <a:prstGeom prst="leftRigh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-Up Arrow 16"/>
          <p:cNvSpPr/>
          <p:nvPr/>
        </p:nvSpPr>
        <p:spPr>
          <a:xfrm>
            <a:off x="2302368" y="2327551"/>
            <a:ext cx="343914" cy="3687633"/>
          </a:xfrm>
          <a:prstGeom prst="leftRigh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-Up Arrow 17"/>
          <p:cNvSpPr/>
          <p:nvPr/>
        </p:nvSpPr>
        <p:spPr>
          <a:xfrm>
            <a:off x="1626357" y="1714974"/>
            <a:ext cx="343914" cy="3687633"/>
          </a:xfrm>
          <a:prstGeom prst="leftRigh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-Up Arrow 18"/>
          <p:cNvSpPr/>
          <p:nvPr/>
        </p:nvSpPr>
        <p:spPr>
          <a:xfrm>
            <a:off x="9595655" y="1714975"/>
            <a:ext cx="343914" cy="3687633"/>
          </a:xfrm>
          <a:prstGeom prst="leftRigh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-Up Arrow 19"/>
          <p:cNvSpPr/>
          <p:nvPr/>
        </p:nvSpPr>
        <p:spPr>
          <a:xfrm>
            <a:off x="9216156" y="2033515"/>
            <a:ext cx="343914" cy="3687633"/>
          </a:xfrm>
          <a:prstGeom prst="leftRigh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-Up Arrow 20"/>
          <p:cNvSpPr/>
          <p:nvPr/>
        </p:nvSpPr>
        <p:spPr>
          <a:xfrm>
            <a:off x="8863868" y="2327550"/>
            <a:ext cx="343914" cy="3687633"/>
          </a:xfrm>
          <a:prstGeom prst="leftRigh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81281" y="6267806"/>
            <a:ext cx="7949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2754633">
            <a:off x="-125219" y="596163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3968762">
            <a:off x="11504035" y="-174853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8174754">
            <a:off x="11451966" y="601771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7958886">
            <a:off x="-124436" y="-164831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7790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0" y="-168059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0" y="6625987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 rot="16200000">
            <a:off x="-3498377" y="3250442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 rot="16200000">
            <a:off x="8715230" y="3250440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81281" y="6267806"/>
            <a:ext cx="7949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435373"/>
              </p:ext>
            </p:extLst>
          </p:nvPr>
        </p:nvGraphicFramePr>
        <p:xfrm>
          <a:off x="503255" y="1500601"/>
          <a:ext cx="11151080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2592"/>
                <a:gridCol w="2102633"/>
                <a:gridCol w="552717"/>
                <a:gridCol w="566536"/>
                <a:gridCol w="1367975"/>
                <a:gridCol w="992584"/>
                <a:gridCol w="2102634"/>
                <a:gridCol w="594170"/>
                <a:gridCol w="538900"/>
                <a:gridCol w="1340339"/>
              </a:tblGrid>
              <a:tr h="39931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প্রাপ্তি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ভা:</a:t>
                      </a:r>
                      <a:r>
                        <a:rPr lang="bn-IN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</a:t>
                      </a:r>
                    </a:p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পৃ: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টাকা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ভা:</a:t>
                      </a:r>
                      <a:r>
                        <a:rPr lang="bn-IN" sz="2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খ:</a:t>
                      </a:r>
                    </a:p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পৃ: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টাকা 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137436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২০১৮</a:t>
                      </a:r>
                    </a:p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জুন   ১</a:t>
                      </a:r>
                    </a:p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জুন  ১২</a:t>
                      </a:r>
                    </a:p>
                    <a:p>
                      <a:endParaRPr lang="bn-IN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জুলাই ১ </a:t>
                      </a:r>
                    </a:p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 বিডি</a:t>
                      </a: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</a:p>
                    <a:p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 হিসাব </a:t>
                      </a:r>
                    </a:p>
                    <a:p>
                      <a:endParaRPr lang="bn-IN" sz="2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 বিডি</a:t>
                      </a: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</a:p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২০,০০০/= </a:t>
                      </a:r>
                    </a:p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১২,০০০/=</a:t>
                      </a:r>
                    </a:p>
                    <a:p>
                      <a:endParaRPr lang="bn-IN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৩২,০০০/=</a:t>
                      </a:r>
                    </a:p>
                    <a:p>
                      <a:endParaRPr lang="bn-IN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১০,০০০/=</a:t>
                      </a:r>
                    </a:p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২০১৮</a:t>
                      </a:r>
                    </a:p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জুন   ২</a:t>
                      </a:r>
                    </a:p>
                    <a:p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জুন   ৮ </a:t>
                      </a:r>
                    </a:p>
                    <a:p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জুন ৩০</a:t>
                      </a:r>
                    </a:p>
                    <a:p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জুন ৩০  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 হিসাব </a:t>
                      </a:r>
                    </a:p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বিজ্ঞাপন</a:t>
                      </a: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হিসাব </a:t>
                      </a:r>
                    </a:p>
                    <a:p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বেতন হিসাব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 সিডি </a:t>
                      </a:r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</a:p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১৫,০০০/=</a:t>
                      </a:r>
                    </a:p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২,০০০/=  </a:t>
                      </a:r>
                    </a:p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৫,০০০/=</a:t>
                      </a:r>
                    </a:p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১০,০০০/= </a:t>
                      </a:r>
                    </a:p>
                    <a:p>
                      <a:endParaRPr lang="bn-IN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IN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৩২,০০০/=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46101" y="173435"/>
            <a:ext cx="302018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আবু তালেব এর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একঘরা নগদান বই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742412" y="5042848"/>
            <a:ext cx="13535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42412" y="4913196"/>
            <a:ext cx="13535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319136" y="5042850"/>
            <a:ext cx="13535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319136" y="4913196"/>
            <a:ext cx="13535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28045" y="134827"/>
            <a:ext cx="2033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0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742412" y="4619772"/>
            <a:ext cx="13535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319136" y="4624319"/>
            <a:ext cx="13535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3081" y="1106594"/>
            <a:ext cx="1419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38424" y="1060764"/>
            <a:ext cx="1419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2754633">
            <a:off x="-125219" y="596163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3968762">
            <a:off x="11504035" y="-174853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8174754">
            <a:off x="11451966" y="601771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7958886">
            <a:off x="-124436" y="-164831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9580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0" y="-95539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0" y="6625987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 rot="16200000">
            <a:off x="-3498377" y="3250442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 rot="16200000">
            <a:off x="8715230" y="3250440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81281" y="6267806"/>
            <a:ext cx="7949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4558352" y="356659"/>
            <a:ext cx="2852382" cy="777923"/>
          </a:xfrm>
          <a:prstGeom prst="flowChartTermina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3138246" y="1804732"/>
            <a:ext cx="4872250" cy="750627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নগদান বই কি তা বল?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2195681" y="3005917"/>
            <a:ext cx="6757381" cy="750627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নগদান বই কত প্রকার বল?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1833918" y="4415926"/>
            <a:ext cx="7902054" cy="750627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একঘরা নগদান বইয়ে কতটি ঘর থাকে?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2754633">
            <a:off x="-125219" y="596163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3968762">
            <a:off x="11504035" y="-174853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8174754">
            <a:off x="11451966" y="601771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7958886">
            <a:off x="-124436" y="-164831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548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0" y="-95539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0" y="6625987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 rot="16200000">
            <a:off x="-3498377" y="3250442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 rot="16200000">
            <a:off x="8715230" y="3250440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81281" y="6267806"/>
            <a:ext cx="7949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6" y="336418"/>
            <a:ext cx="3084003" cy="1111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ardrop 15"/>
          <p:cNvSpPr/>
          <p:nvPr/>
        </p:nvSpPr>
        <p:spPr>
          <a:xfrm>
            <a:off x="4399698" y="316405"/>
            <a:ext cx="3370997" cy="1018454"/>
          </a:xfrm>
          <a:prstGeom prst="teardrop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505" y="1616078"/>
            <a:ext cx="115069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আরমান নগদ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০,০০০ টাকা নিয়ে ২০১৮সালের ০১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মে-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মাসে ব্যবসায় শুরু করলেন। উক্ত মাসে তাঁর ব্যবসায়ে লেনদেন ছিল নিম্নরূপ: 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মে-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৩      নগদে আসবাবপত্র ক্রয় ১০,০০০ টাকা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মে-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৯      নগদে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পন্য বিক্রয় ২২,০০০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মে-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১৮    কমিশন প্রাপ্তি ৩,০০০ টাকা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মে-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৩০    পাওনাদার পরিশোধ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,০০০ টাকা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লেনদেনের ভিত্তিতে একঘরা নগদান বই প্রস্তুত করে আনবে।  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807" y="193315"/>
            <a:ext cx="3509608" cy="13659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2754633">
            <a:off x="-125219" y="596163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3968762">
            <a:off x="11504035" y="-174853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8174754">
            <a:off x="11451966" y="601771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7958886">
            <a:off x="-124436" y="-164831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396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0" y="-95539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0" y="6625987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 rot="16200000">
            <a:off x="-3498377" y="3250442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 rot="16200000">
            <a:off x="8715230" y="3250440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1081">
            <a:off x="-4452" y="6179829"/>
            <a:ext cx="676559" cy="7057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65164">
            <a:off x="-4455" y="-37256"/>
            <a:ext cx="676559" cy="7057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96062">
            <a:off x="11524451" y="-16440"/>
            <a:ext cx="676559" cy="7057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00208">
            <a:off x="11519357" y="6082479"/>
            <a:ext cx="676559" cy="705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94078" y="655093"/>
            <a:ext cx="4339988" cy="221599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33" y="2646719"/>
            <a:ext cx="4531433" cy="35642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81281" y="6267806"/>
            <a:ext cx="7949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1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0" y="-95539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0" y="6625987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 rot="16200000">
            <a:off x="-3498377" y="3250442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 rot="16200000">
            <a:off x="8715230" y="3250440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76300" y="1026740"/>
            <a:ext cx="4414288" cy="470898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8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হিসাববিজ্ঞান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শ্রেণীঃনবম / দশম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৮ম  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তারিখঃ------------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Left-Right Arrow 14"/>
          <p:cNvSpPr/>
          <p:nvPr/>
        </p:nvSpPr>
        <p:spPr>
          <a:xfrm rot="5400000">
            <a:off x="1231858" y="3112114"/>
            <a:ext cx="3000767" cy="234539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 rot="5400000">
            <a:off x="776365" y="3469588"/>
            <a:ext cx="3000767" cy="234539"/>
          </a:xfrm>
          <a:prstGeom prst="left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 rot="5400000">
            <a:off x="7371055" y="3469588"/>
            <a:ext cx="3000767" cy="234539"/>
          </a:xfrm>
          <a:prstGeom prst="left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 rot="5400000">
            <a:off x="1627514" y="3469588"/>
            <a:ext cx="3000767" cy="234539"/>
          </a:xfrm>
          <a:prstGeom prst="left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 rot="5400000">
            <a:off x="8410986" y="3469588"/>
            <a:ext cx="3000767" cy="234539"/>
          </a:xfrm>
          <a:prstGeom prst="leftRight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 rot="5400000">
            <a:off x="7926778" y="3008268"/>
            <a:ext cx="3000767" cy="234539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93" y="3325658"/>
            <a:ext cx="1060752" cy="1404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Rectangle 21"/>
          <p:cNvSpPr/>
          <p:nvPr/>
        </p:nvSpPr>
        <p:spPr>
          <a:xfrm>
            <a:off x="2081281" y="6267806"/>
            <a:ext cx="7949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2754633">
            <a:off x="-125219" y="596163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3968762">
            <a:off x="11504035" y="-174853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8174754">
            <a:off x="11451966" y="601771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7958886">
            <a:off x="-124436" y="-164831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7523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0" y="-95539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0" y="6625987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 rot="16200000">
            <a:off x="-3498377" y="3250442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 rot="16200000">
            <a:off x="8715230" y="3250440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81281" y="6267806"/>
            <a:ext cx="7949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8" y="1285275"/>
            <a:ext cx="4844955" cy="2563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26" y="1253671"/>
            <a:ext cx="5028231" cy="2602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241948" y="4105153"/>
            <a:ext cx="2825086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নগদে পন্য বিক্রয় ৫,০০০ টাকা।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2914" y="4103557"/>
            <a:ext cx="324589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দেনাদার হতে নগদ প্রাপ্তি ১,৬০০ টাকা।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2754633">
            <a:off x="-125219" y="596163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3968762">
            <a:off x="11504035" y="-174853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8174754">
            <a:off x="11451966" y="601771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7958886">
            <a:off x="-124436" y="-164831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0334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0" y="-95539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0" y="6625987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 rot="16200000">
            <a:off x="-3498377" y="3250442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 rot="16200000">
            <a:off x="8715230" y="3250440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81281" y="6267806"/>
            <a:ext cx="7949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9" y="1023583"/>
            <a:ext cx="5196553" cy="2669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31" y="1023583"/>
            <a:ext cx="5028231" cy="2657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1237311" y="4015812"/>
            <a:ext cx="4091787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কর্মচারীদের নগদে বেতন পরিশোধ ৪,০০০ টাকা।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92671" y="4012442"/>
            <a:ext cx="3357349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নগদে আসবাব পত্র ক্রয় ১২,০০০ টাকা।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2754633">
            <a:off x="-125219" y="596163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3968762">
            <a:off x="11504035" y="-174853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8174754">
            <a:off x="11451966" y="601771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7958886">
            <a:off x="-124436" y="-164831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3778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0" y="-95539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0" y="6625987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 rot="16200000">
            <a:off x="-3498377" y="3250442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 rot="16200000">
            <a:off x="8715230" y="3250440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73256" y="1259443"/>
            <a:ext cx="1057872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39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নগদান বই </a:t>
            </a:r>
            <a:endParaRPr lang="en-US" sz="239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81281" y="6267806"/>
            <a:ext cx="7949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2754633">
            <a:off x="-125219" y="596163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3968762">
            <a:off x="11504035" y="-174853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8174754">
            <a:off x="11451966" y="601771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7958886">
            <a:off x="-124436" y="-164831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1611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0" y="-95539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0" y="6625987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 rot="16200000">
            <a:off x="-3498377" y="3250442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 rot="16200000">
            <a:off x="8715230" y="3250440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96062">
            <a:off x="11524451" y="-16440"/>
            <a:ext cx="676559" cy="705716"/>
          </a:xfrm>
          <a:prstGeom prst="rect">
            <a:avLst/>
          </a:prstGeom>
        </p:spPr>
      </p:pic>
      <p:sp>
        <p:nvSpPr>
          <p:cNvPr id="14" name="Flowchart: Terminator 13"/>
          <p:cNvSpPr/>
          <p:nvPr/>
        </p:nvSpPr>
        <p:spPr>
          <a:xfrm>
            <a:off x="2681836" y="2599661"/>
            <a:ext cx="6735138" cy="750627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নগদান বই কি তা লিখতে পারবে;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2098378" y="3812952"/>
            <a:ext cx="7902054" cy="750627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নগদান বইয়ের প্রকারভেদ লিখতে পারবে;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1487606" y="5132028"/>
            <a:ext cx="8993875" cy="750627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একঘরা নগদান বই প্রস্তুত করতে পারবে।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3374" y="336914"/>
            <a:ext cx="79702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IN" sz="4800" dirty="0" smtClean="0"/>
              <a:t>--- </a:t>
            </a:r>
            <a:endParaRPr lang="en-US" sz="4800" dirty="0"/>
          </a:p>
        </p:txBody>
      </p:sp>
      <p:sp>
        <p:nvSpPr>
          <p:cNvPr id="18" name="Rectangle 17"/>
          <p:cNvSpPr/>
          <p:nvPr/>
        </p:nvSpPr>
        <p:spPr>
          <a:xfrm>
            <a:off x="2081281" y="6267806"/>
            <a:ext cx="7949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2754633">
            <a:off x="-125219" y="596163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3968762">
            <a:off x="11504035" y="-174853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8174754">
            <a:off x="11451966" y="601771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7958886">
            <a:off x="-124436" y="-164831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7139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0" y="-95539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0" y="6625987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 rot="16200000">
            <a:off x="-3498377" y="3250442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 rot="16200000">
            <a:off x="8715230" y="3250440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81281" y="6267806"/>
            <a:ext cx="7949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50" y="1014542"/>
            <a:ext cx="4927275" cy="2671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241948" y="4105153"/>
            <a:ext cx="2825086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নগদে পন্য বিক্রয় ৫,০০০ টাকা।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77" y="963780"/>
            <a:ext cx="5232571" cy="2669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6821377" y="4042131"/>
            <a:ext cx="4091787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কর্মচারীদের নগদে বেতন পরিশোধ ৪,০০০ টাকা।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2754633">
            <a:off x="-125219" y="596163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3968762">
            <a:off x="11504035" y="-174853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8174754">
            <a:off x="11451966" y="601771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7958886">
            <a:off x="-124436" y="-164831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7575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0" y="-95539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lowchart: Terminator 5"/>
          <p:cNvSpPr/>
          <p:nvPr/>
        </p:nvSpPr>
        <p:spPr>
          <a:xfrm>
            <a:off x="0" y="6625987"/>
            <a:ext cx="12192000" cy="232013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 rot="16200000">
            <a:off x="-3498377" y="3250442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 rot="16200000">
            <a:off x="8715230" y="3250440"/>
            <a:ext cx="6953539" cy="261579"/>
          </a:xfrm>
          <a:prstGeom prst="flowChartTerminator">
            <a:avLst/>
          </a:prstGeom>
          <a:solidFill>
            <a:srgbClr val="B51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81281" y="6267806"/>
            <a:ext cx="7949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lackadder ITC" panose="04020505051007020D02" pitchFamily="82" charset="0"/>
                <a:cs typeface="NikoshBAN" panose="02000000000000000000" pitchFamily="2" charset="0"/>
              </a:rPr>
              <a:t>Md. Shahidul Islam, Assistant Teacher(BST), Amoil A.M High School, Niamatpur,Naogaon.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lackadder ITC" panose="04020505051007020D02" pitchFamily="82" charset="0"/>
              <a:cs typeface="NikoshBAN" panose="02000000000000000000" pitchFamily="2" charset="0"/>
            </a:endParaRPr>
          </a:p>
        </p:txBody>
      </p:sp>
      <p:sp>
        <p:nvSpPr>
          <p:cNvPr id="15" name="Flowchart: Decision 14"/>
          <p:cNvSpPr/>
          <p:nvPr/>
        </p:nvSpPr>
        <p:spPr>
          <a:xfrm>
            <a:off x="2786040" y="842198"/>
            <a:ext cx="5718412" cy="829432"/>
          </a:xfrm>
          <a:prstGeom prst="flowChartDecis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8183" y="3936551"/>
            <a:ext cx="52341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নগদান বই কি তা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লিখ?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7" t="21891" r="24428" b="11244"/>
          <a:stretch/>
        </p:blipFill>
        <p:spPr>
          <a:xfrm>
            <a:off x="4635311" y="2025322"/>
            <a:ext cx="2019868" cy="1659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2754633">
            <a:off x="-125219" y="596163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3968762">
            <a:off x="11504035" y="-174853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18174754">
            <a:off x="11451966" y="6017714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9"/>
          <a:stretch/>
        </p:blipFill>
        <p:spPr>
          <a:xfrm rot="7958886">
            <a:off x="-124436" y="-164831"/>
            <a:ext cx="826852" cy="966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4818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1069</Words>
  <Application>Microsoft Office PowerPoint</Application>
  <PresentationFormat>Widescreen</PresentationFormat>
  <Paragraphs>222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Blackadder ITC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</dc:creator>
  <cp:lastModifiedBy>com</cp:lastModifiedBy>
  <cp:revision>54</cp:revision>
  <dcterms:created xsi:type="dcterms:W3CDTF">2019-08-15T02:57:30Z</dcterms:created>
  <dcterms:modified xsi:type="dcterms:W3CDTF">2019-11-30T06:00:01Z</dcterms:modified>
</cp:coreProperties>
</file>