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1"/>
  </p:notesMasterIdLst>
  <p:sldIdLst>
    <p:sldId id="257" r:id="rId2"/>
    <p:sldId id="286" r:id="rId3"/>
    <p:sldId id="277" r:id="rId4"/>
    <p:sldId id="262" r:id="rId5"/>
    <p:sldId id="263" r:id="rId6"/>
    <p:sldId id="264" r:id="rId7"/>
    <p:sldId id="284" r:id="rId8"/>
    <p:sldId id="267" r:id="rId9"/>
    <p:sldId id="280" r:id="rId10"/>
    <p:sldId id="289" r:id="rId11"/>
    <p:sldId id="268" r:id="rId12"/>
    <p:sldId id="269" r:id="rId13"/>
    <p:sldId id="270" r:id="rId14"/>
    <p:sldId id="271" r:id="rId15"/>
    <p:sldId id="273" r:id="rId16"/>
    <p:sldId id="281" r:id="rId17"/>
    <p:sldId id="287" r:id="rId18"/>
    <p:sldId id="274" r:id="rId19"/>
    <p:sldId id="272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0" d="100"/>
          <a:sy n="70" d="100"/>
        </p:scale>
        <p:origin x="180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AF5294B-B7AC-416A-B2D3-396B47E324B4}" type="doc">
      <dgm:prSet loTypeId="urn:microsoft.com/office/officeart/2008/layout/LinedList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922EB6D-9BE5-4B07-96E1-6750B13A244D}">
      <dgm:prSet custT="1"/>
      <dgm:spPr/>
      <dgm:t>
        <a:bodyPr/>
        <a:lstStyle/>
        <a:p>
          <a:pPr algn="ctr" rtl="0"/>
          <a:r>
            <a: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rPr>
            <a:t> </a:t>
          </a:r>
          <a:r>
            <a:rPr lang="en-US" sz="3600" b="1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rPr>
            <a:t>কম্পিউটারের</a:t>
          </a:r>
          <a:r>
            <a: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rPr>
            <a:t> </a:t>
          </a:r>
          <a:r>
            <a:rPr lang="en-US" sz="3600" b="1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rPr>
            <a:t>তথ্য-উপাত্ত</a:t>
          </a:r>
          <a:r>
            <a: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rPr>
            <a:t> ও   Software </a:t>
          </a:r>
          <a:r>
            <a:rPr lang="en-US" sz="3600" b="1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rPr>
            <a:t>এর</a:t>
          </a:r>
          <a:r>
            <a: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rPr>
            <a:t>  </a:t>
          </a:r>
          <a:r>
            <a:rPr lang="en-US" sz="3600" b="1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rPr>
            <a:t>গুরুত্ব</a:t>
          </a:r>
          <a:r>
            <a: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rPr>
            <a:t> </a:t>
          </a:r>
          <a:r>
            <a:rPr lang="en-US" sz="3600" b="1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rPr>
            <a:t>ব্যাখ্যা</a:t>
          </a:r>
          <a:r>
            <a: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rPr>
            <a:t> </a:t>
          </a:r>
          <a:r>
            <a:rPr lang="en-US" sz="3600" b="1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rPr>
            <a:t>কর</a:t>
          </a:r>
          <a:r>
            <a: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rPr>
            <a:t> । </a:t>
          </a:r>
        </a:p>
      </dgm:t>
    </dgm:pt>
    <dgm:pt modelId="{D5C745B1-BBD4-4592-B69D-AD668EE57E6D}" type="parTrans" cxnId="{729D504B-895C-44E5-A54A-7EF2B7931FCB}">
      <dgm:prSet/>
      <dgm:spPr/>
      <dgm:t>
        <a:bodyPr/>
        <a:lstStyle/>
        <a:p>
          <a:pPr algn="ctr"/>
          <a:endParaRPr lang="en-US"/>
        </a:p>
      </dgm:t>
    </dgm:pt>
    <dgm:pt modelId="{852A791A-F31A-495B-9643-04D17C3ADF3A}" type="sibTrans" cxnId="{729D504B-895C-44E5-A54A-7EF2B7931FCB}">
      <dgm:prSet/>
      <dgm:spPr/>
      <dgm:t>
        <a:bodyPr/>
        <a:lstStyle/>
        <a:p>
          <a:pPr algn="ctr"/>
          <a:endParaRPr lang="en-US"/>
        </a:p>
      </dgm:t>
    </dgm:pt>
    <dgm:pt modelId="{A9BB5106-4215-4AEA-B938-07C2AF7677EA}" type="pres">
      <dgm:prSet presAssocID="{5AF5294B-B7AC-416A-B2D3-396B47E324B4}" presName="vert0" presStyleCnt="0">
        <dgm:presLayoutVars>
          <dgm:dir/>
          <dgm:animOne val="branch"/>
          <dgm:animLvl val="lvl"/>
        </dgm:presLayoutVars>
      </dgm:prSet>
      <dgm:spPr/>
    </dgm:pt>
    <dgm:pt modelId="{4D0F773F-9F22-4D1D-ABD9-03E160D2A66E}" type="pres">
      <dgm:prSet presAssocID="{D922EB6D-9BE5-4B07-96E1-6750B13A244D}" presName="thickLine" presStyleLbl="alignNode1" presStyleIdx="0" presStyleCnt="1"/>
      <dgm:spPr/>
    </dgm:pt>
    <dgm:pt modelId="{9EA46B46-D1AC-454E-B95C-151C050E8711}" type="pres">
      <dgm:prSet presAssocID="{D922EB6D-9BE5-4B07-96E1-6750B13A244D}" presName="horz1" presStyleCnt="0"/>
      <dgm:spPr/>
    </dgm:pt>
    <dgm:pt modelId="{922C740E-9E22-4F8E-A9AE-3D938B3F06BB}" type="pres">
      <dgm:prSet presAssocID="{D922EB6D-9BE5-4B07-96E1-6750B13A244D}" presName="tx1" presStyleLbl="revTx" presStyleIdx="0" presStyleCnt="1"/>
      <dgm:spPr/>
    </dgm:pt>
    <dgm:pt modelId="{1F14E809-98F4-4C6F-A71B-EF1F57D4EAE9}" type="pres">
      <dgm:prSet presAssocID="{D922EB6D-9BE5-4B07-96E1-6750B13A244D}" presName="vert1" presStyleCnt="0"/>
      <dgm:spPr/>
    </dgm:pt>
  </dgm:ptLst>
  <dgm:cxnLst>
    <dgm:cxn modelId="{729D504B-895C-44E5-A54A-7EF2B7931FCB}" srcId="{5AF5294B-B7AC-416A-B2D3-396B47E324B4}" destId="{D922EB6D-9BE5-4B07-96E1-6750B13A244D}" srcOrd="0" destOrd="0" parTransId="{D5C745B1-BBD4-4592-B69D-AD668EE57E6D}" sibTransId="{852A791A-F31A-495B-9643-04D17C3ADF3A}"/>
    <dgm:cxn modelId="{AE033877-8E36-4253-8D12-C8E9F22842CC}" type="presOf" srcId="{5AF5294B-B7AC-416A-B2D3-396B47E324B4}" destId="{A9BB5106-4215-4AEA-B938-07C2AF7677EA}" srcOrd="0" destOrd="0" presId="urn:microsoft.com/office/officeart/2008/layout/LinedList"/>
    <dgm:cxn modelId="{D09D408A-5768-4351-9005-E27FE880FC97}" type="presOf" srcId="{D922EB6D-9BE5-4B07-96E1-6750B13A244D}" destId="{922C740E-9E22-4F8E-A9AE-3D938B3F06BB}" srcOrd="0" destOrd="0" presId="urn:microsoft.com/office/officeart/2008/layout/LinedList"/>
    <dgm:cxn modelId="{63F08EEC-9DD9-4A94-AFD0-2FBA881575BB}" type="presParOf" srcId="{A9BB5106-4215-4AEA-B938-07C2AF7677EA}" destId="{4D0F773F-9F22-4D1D-ABD9-03E160D2A66E}" srcOrd="0" destOrd="0" presId="urn:microsoft.com/office/officeart/2008/layout/LinedList"/>
    <dgm:cxn modelId="{28EB905D-4EBA-4F1E-8013-D850C73250E4}" type="presParOf" srcId="{A9BB5106-4215-4AEA-B938-07C2AF7677EA}" destId="{9EA46B46-D1AC-454E-B95C-151C050E8711}" srcOrd="1" destOrd="0" presId="urn:microsoft.com/office/officeart/2008/layout/LinedList"/>
    <dgm:cxn modelId="{DF393B25-CBB3-4B8E-958C-229B0AE5342A}" type="presParOf" srcId="{9EA46B46-D1AC-454E-B95C-151C050E8711}" destId="{922C740E-9E22-4F8E-A9AE-3D938B3F06BB}" srcOrd="0" destOrd="0" presId="urn:microsoft.com/office/officeart/2008/layout/LinedList"/>
    <dgm:cxn modelId="{603EA731-C436-43BD-8ED3-48C23B81C159}" type="presParOf" srcId="{9EA46B46-D1AC-454E-B95C-151C050E8711}" destId="{1F14E809-98F4-4C6F-A71B-EF1F57D4EAE9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0F773F-9F22-4D1D-ABD9-03E160D2A66E}">
      <dsp:nvSpPr>
        <dsp:cNvPr id="0" name=""/>
        <dsp:cNvSpPr/>
      </dsp:nvSpPr>
      <dsp:spPr>
        <a:xfrm>
          <a:off x="0" y="0"/>
          <a:ext cx="6119637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 w="635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22C740E-9E22-4F8E-A9AE-3D938B3F06BB}">
      <dsp:nvSpPr>
        <dsp:cNvPr id="0" name=""/>
        <dsp:cNvSpPr/>
      </dsp:nvSpPr>
      <dsp:spPr>
        <a:xfrm>
          <a:off x="0" y="0"/>
          <a:ext cx="6119637" cy="13517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rPr>
            <a:t> </a:t>
          </a:r>
          <a:r>
            <a:rPr lang="en-US" sz="3600" b="1" kern="12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rPr>
            <a:t>কম্পিউটারের</a:t>
          </a:r>
          <a:r>
            <a:rPr lang="en-US" sz="36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rPr>
            <a:t> </a:t>
          </a:r>
          <a:r>
            <a:rPr lang="en-US" sz="3600" b="1" kern="12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rPr>
            <a:t>তথ্য-উপাত্ত</a:t>
          </a:r>
          <a:r>
            <a:rPr lang="en-US" sz="36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rPr>
            <a:t> ও   Software </a:t>
          </a:r>
          <a:r>
            <a:rPr lang="en-US" sz="3600" b="1" kern="12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rPr>
            <a:t>এর</a:t>
          </a:r>
          <a:r>
            <a:rPr lang="en-US" sz="36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rPr>
            <a:t>  </a:t>
          </a:r>
          <a:r>
            <a:rPr lang="en-US" sz="3600" b="1" kern="12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rPr>
            <a:t>গুরুত্ব</a:t>
          </a:r>
          <a:r>
            <a:rPr lang="en-US" sz="36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rPr>
            <a:t> </a:t>
          </a:r>
          <a:r>
            <a:rPr lang="en-US" sz="3600" b="1" kern="12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rPr>
            <a:t>ব্যাখ্যা</a:t>
          </a:r>
          <a:r>
            <a:rPr lang="en-US" sz="36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rPr>
            <a:t> </a:t>
          </a:r>
          <a:r>
            <a:rPr lang="en-US" sz="3600" b="1" kern="12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rPr>
            <a:t>কর</a:t>
          </a:r>
          <a:r>
            <a:rPr lang="en-US" sz="36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rPr>
            <a:t> । </a:t>
          </a:r>
        </a:p>
      </dsp:txBody>
      <dsp:txXfrm>
        <a:off x="0" y="0"/>
        <a:ext cx="6119637" cy="13517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409AE0-368E-4177-AD71-44F5C5620925}" type="datetimeFigureOut">
              <a:rPr lang="en-GB" smtClean="0"/>
              <a:t>30/11/2019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93E85D-0348-4116-BC1C-663DFABEAD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5227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165F9D-7AE3-4F0F-8F4F-6F4A9AEA2E7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236216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165F9D-7AE3-4F0F-8F4F-6F4A9AEA2E7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975258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165F9D-7AE3-4F0F-8F4F-6F4A9AEA2E7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632379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165F9D-7AE3-4F0F-8F4F-6F4A9AEA2E7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07993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165F9D-7AE3-4F0F-8F4F-6F4A9AEA2E7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72006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7397136-F70F-49D4-A1F6-98B64E0C64C8}" type="datetimeFigureOut">
              <a:rPr lang="en-US" smtClean="0"/>
              <a:t>11/30/2019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0559FDB9-A16C-42C3-AA4C-086F600735D6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0925540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97136-F70F-49D4-A1F6-98B64E0C64C8}" type="datetimeFigureOut">
              <a:rPr lang="en-US" smtClean="0"/>
              <a:t>11/30/2019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FDB9-A16C-42C3-AA4C-086F600735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596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97136-F70F-49D4-A1F6-98B64E0C64C8}" type="datetimeFigureOut">
              <a:rPr lang="en-US" smtClean="0"/>
              <a:t>11/30/2019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FDB9-A16C-42C3-AA4C-086F600735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528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97136-F70F-49D4-A1F6-98B64E0C64C8}" type="datetimeFigureOut">
              <a:rPr lang="en-US" smtClean="0"/>
              <a:t>11/30/2019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FDB9-A16C-42C3-AA4C-086F600735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713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7397136-F70F-49D4-A1F6-98B64E0C64C8}" type="datetimeFigureOut">
              <a:rPr lang="en-US" smtClean="0"/>
              <a:t>11/30/2019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559FDB9-A16C-42C3-AA4C-086F600735D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69924213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97136-F70F-49D4-A1F6-98B64E0C64C8}" type="datetimeFigureOut">
              <a:rPr lang="en-US" smtClean="0"/>
              <a:t>11/30/2019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FDB9-A16C-42C3-AA4C-086F600735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039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97136-F70F-49D4-A1F6-98B64E0C64C8}" type="datetimeFigureOut">
              <a:rPr lang="en-US" smtClean="0"/>
              <a:t>11/30/2019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FDB9-A16C-42C3-AA4C-086F600735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486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97136-F70F-49D4-A1F6-98B64E0C64C8}" type="datetimeFigureOut">
              <a:rPr lang="en-US" smtClean="0"/>
              <a:t>11/30/2019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FDB9-A16C-42C3-AA4C-086F600735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336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97136-F70F-49D4-A1F6-98B64E0C64C8}" type="datetimeFigureOut">
              <a:rPr lang="en-US" smtClean="0"/>
              <a:t>11/30/2019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FDB9-A16C-42C3-AA4C-086F600735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414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7397136-F70F-49D4-A1F6-98B64E0C64C8}" type="datetimeFigureOut">
              <a:rPr lang="en-US" smtClean="0"/>
              <a:t>11/30/2019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559FDB9-A16C-42C3-AA4C-086F600735D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72098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7397136-F70F-49D4-A1F6-98B64E0C64C8}" type="datetimeFigureOut">
              <a:rPr lang="en-US" smtClean="0"/>
              <a:t>11/30/2019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559FDB9-A16C-42C3-AA4C-086F600735D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73129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77397136-F70F-49D4-A1F6-98B64E0C64C8}" type="datetimeFigureOut">
              <a:rPr lang="en-US" smtClean="0"/>
              <a:t>11/30/2019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0559FDB9-A16C-42C3-AA4C-086F600735D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723814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microsoft.com/office/2007/relationships/hdphoto" Target="../media/hdphoto1.wdp"/><Relationship Id="rId7" Type="http://schemas.openxmlformats.org/officeDocument/2006/relationships/diagramColors" Target="../diagrams/colors1.xml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774450" y="1447801"/>
            <a:ext cx="66294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5400" dirty="0" err="1">
                <a:effectLst>
                  <a:outerShdw blurRad="76200" dist="63500" dir="5400000" algn="ctr" rotWithShape="0">
                    <a:srgbClr val="000000">
                      <a:alpha val="99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আজকের</a:t>
            </a:r>
            <a:r>
              <a:rPr lang="en-US" sz="5400" dirty="0">
                <a:effectLst>
                  <a:outerShdw blurRad="76200" dist="63500" dir="5400000" algn="ctr" rotWithShape="0">
                    <a:srgbClr val="000000">
                      <a:alpha val="99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>
                <a:effectLst>
                  <a:outerShdw blurRad="76200" dist="63500" dir="5400000" algn="ctr" rotWithShape="0">
                    <a:srgbClr val="000000">
                      <a:alpha val="99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ক্লাসের</a:t>
            </a:r>
            <a:r>
              <a:rPr lang="en-US" sz="5400" dirty="0">
                <a:effectLst>
                  <a:outerShdw blurRad="76200" dist="63500" dir="5400000" algn="ctr" rotWithShape="0">
                    <a:srgbClr val="000000">
                      <a:alpha val="99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bn-BD" sz="5400" dirty="0">
                <a:effectLst>
                  <a:outerShdw blurRad="76200" dist="63500" dir="5400000" algn="ctr" rotWithShape="0">
                    <a:srgbClr val="000000">
                      <a:alpha val="99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সবাইকে</a:t>
            </a:r>
            <a:endParaRPr lang="bn-IN" sz="4000" dirty="0">
              <a:effectLst>
                <a:outerShdw blurRad="76200" dist="63500" dir="5400000" algn="ctr" rotWithShape="0">
                  <a:srgbClr val="000000">
                    <a:alpha val="99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6582E40-6CFF-49AE-9685-DDDA5D29865C}"/>
              </a:ext>
            </a:extLst>
          </p:cNvPr>
          <p:cNvSpPr/>
          <p:nvPr/>
        </p:nvSpPr>
        <p:spPr>
          <a:xfrm>
            <a:off x="4750905" y="2705725"/>
            <a:ext cx="269019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bn-BD" sz="8800" dirty="0">
                <a:solidFill>
                  <a:srgbClr val="00B0F0"/>
                </a:solidFill>
                <a:effectLst>
                  <a:outerShdw blurRad="76200" dist="63500" dir="5400000" algn="ctr" rotWithShape="0">
                    <a:srgbClr val="000000">
                      <a:alpha val="99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শু</a:t>
            </a:r>
            <a:r>
              <a:rPr lang="bn-BD" sz="8800" dirty="0">
                <a:solidFill>
                  <a:srgbClr val="FFFF00"/>
                </a:solidFill>
                <a:effectLst>
                  <a:outerShdw blurRad="76200" dist="63500" dir="5400000" algn="ctr" rotWithShape="0">
                    <a:srgbClr val="000000">
                      <a:alpha val="99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ভে</a:t>
            </a:r>
            <a:r>
              <a:rPr lang="bn-BD" sz="8800" dirty="0">
                <a:solidFill>
                  <a:srgbClr val="00B0F0"/>
                </a:solidFill>
                <a:effectLst>
                  <a:outerShdw blurRad="76200" dist="63500" dir="5400000" algn="ctr" rotWithShape="0">
                    <a:srgbClr val="000000">
                      <a:alpha val="99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চ্ছা</a:t>
            </a:r>
            <a:endParaRPr lang="en-US" sz="8800" dirty="0">
              <a:solidFill>
                <a:srgbClr val="00B0F0"/>
              </a:solidFill>
              <a:effectLst>
                <a:outerShdw blurRad="76200" dist="63500" dir="5400000" algn="ctr" rotWithShape="0">
                  <a:srgbClr val="000000">
                    <a:alpha val="99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1813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 pattern="rectang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362807" y="3568876"/>
            <a:ext cx="5729454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ikoshBAN" panose="02000000000000000000" pitchFamily="2" charset="0"/>
                <a:ea typeface="+mn-ea"/>
                <a:cs typeface="NikoshBAN" panose="02000000000000000000" pitchFamily="2" charset="0"/>
              </a:rPr>
              <a:t>1.ভাইরাস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ikoshBAN" panose="02000000000000000000" pitchFamily="2" charset="0"/>
                <a:ea typeface="+mn-ea"/>
                <a:cs typeface="NikoshBAN" panose="02000000000000000000" pitchFamily="2" charset="0"/>
              </a:rPr>
              <a:t>কি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ikoshBAN" panose="02000000000000000000" pitchFamily="2" charset="0"/>
                <a:ea typeface="+mn-ea"/>
                <a:cs typeface="NikoshBAN" panose="02000000000000000000" pitchFamily="2" charset="0"/>
              </a:rPr>
              <a:t>? </a:t>
            </a:r>
            <a:r>
              <a:rPr lang="en-US" sz="3200" noProof="0" dirty="0" err="1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এটি</a:t>
            </a:r>
            <a:r>
              <a:rPr lang="en-US" sz="3200" noProof="0" dirty="0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noProof="0" dirty="0" err="1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কিভাবে</a:t>
            </a:r>
            <a:r>
              <a:rPr lang="en-US" sz="3200" noProof="0" dirty="0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noProof="0" dirty="0" err="1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সংক্রমিত</a:t>
            </a:r>
            <a:r>
              <a:rPr lang="en-US" sz="3200" noProof="0" dirty="0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noProof="0" dirty="0" err="1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হয়</a:t>
            </a:r>
            <a:r>
              <a:rPr lang="en-US" sz="3200" noProof="0" dirty="0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ikoshBAN" panose="02000000000000000000" pitchFamily="2" charset="0"/>
                <a:ea typeface="+mn-ea"/>
                <a:cs typeface="NikoshBAN" panose="02000000000000000000" pitchFamily="2" charset="0"/>
              </a:rPr>
              <a:t>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794289" y="1256744"/>
            <a:ext cx="2866490" cy="923330"/>
          </a:xfrm>
          <a:prstGeom prst="rect">
            <a:avLst/>
          </a:prstGeom>
          <a:noFill/>
        </p:spPr>
        <p:txBody>
          <a:bodyPr wrap="none" lIns="91440" tIns="45720" rIns="91440" bIns="45720" numCol="1">
            <a:prstTxWarp prst="textWave2">
              <a:avLst/>
            </a:prstTxWarp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400" b="1" cap="all" dirty="0" err="1">
                <a:ln/>
                <a:effectLst>
                  <a:outerShdw blurRad="19685" dist="12700" dir="5400000" algn="tl" rotWithShape="0">
                    <a:srgbClr val="4F81BD">
                      <a:satMod val="130000"/>
                      <a:alpha val="60000"/>
                    </a:srgbClr>
                  </a:outerShdw>
                  <a:reflection blurRad="10000" stA="55000" endPos="48000" dist="500" dir="5400000" sy="-100000" algn="bl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জোড়ায়</a:t>
            </a:r>
            <a:r>
              <a:rPr kumimoji="0" lang="en-US" sz="5400" b="1" i="0" u="none" strike="noStrike" kern="1200" cap="all" spc="0" normalizeH="0" baseline="0" noProof="0" dirty="0">
                <a:ln/>
                <a:solidFill>
                  <a:srgbClr val="4F81BD"/>
                </a:solidFill>
                <a:effectLst>
                  <a:outerShdw blurRad="19685" dist="12700" dir="5400000" algn="tl" rotWithShape="0">
                    <a:srgbClr val="4F81BD">
                      <a:satMod val="130000"/>
                      <a:alpha val="60000"/>
                    </a:srgbClr>
                  </a:outerShdw>
                  <a:reflection blurRad="10000" stA="55000" endPos="48000" dist="500" dir="5400000" sy="-100000" algn="bl" rotWithShape="0"/>
                </a:effectLst>
                <a:uLnTx/>
                <a:uFillTx/>
                <a:latin typeface="NikoshBAN" panose="02000000000000000000" pitchFamily="2" charset="0"/>
                <a:ea typeface="+mn-ea"/>
                <a:cs typeface="NikoshBAN" panose="02000000000000000000" pitchFamily="2" charset="0"/>
              </a:rPr>
              <a:t> </a:t>
            </a:r>
            <a:r>
              <a:rPr kumimoji="0" lang="en-US" sz="5400" b="1" i="0" u="none" strike="noStrike" kern="1200" cap="all" spc="0" normalizeH="0" baseline="0" noProof="0" dirty="0" err="1">
                <a:ln/>
                <a:effectLst>
                  <a:outerShdw blurRad="19685" dist="12700" dir="5400000" algn="tl" rotWithShape="0">
                    <a:srgbClr val="4F81BD">
                      <a:satMod val="130000"/>
                      <a:alpha val="60000"/>
                    </a:srgbClr>
                  </a:outerShdw>
                  <a:reflection blurRad="10000" stA="55000" endPos="48000" dist="500" dir="5400000" sy="-100000" algn="bl" rotWithShape="0"/>
                </a:effectLst>
                <a:uLnTx/>
                <a:uFillTx/>
                <a:latin typeface="NikoshBAN" panose="02000000000000000000" pitchFamily="2" charset="0"/>
                <a:ea typeface="+mn-ea"/>
                <a:cs typeface="NikoshBAN" panose="02000000000000000000" pitchFamily="2" charset="0"/>
              </a:rPr>
              <a:t>কাজ</a:t>
            </a:r>
            <a:r>
              <a:rPr kumimoji="0" lang="en-US" sz="5400" b="1" i="0" u="none" strike="noStrike" kern="1200" cap="all" spc="0" normalizeH="0" baseline="0" noProof="0" dirty="0">
                <a:ln/>
                <a:solidFill>
                  <a:srgbClr val="4F81BD"/>
                </a:solidFill>
                <a:effectLst>
                  <a:outerShdw blurRad="19685" dist="12700" dir="5400000" algn="tl" rotWithShape="0">
                    <a:srgbClr val="4F81BD">
                      <a:satMod val="130000"/>
                      <a:alpha val="60000"/>
                    </a:srgbClr>
                  </a:outerShdw>
                  <a:reflection blurRad="10000" stA="55000" endPos="48000" dist="500" dir="5400000" sy="-100000" algn="bl" rotWithShape="0"/>
                </a:effectLst>
                <a:uLnTx/>
                <a:uFillTx/>
                <a:latin typeface="NikoshBAN" panose="02000000000000000000" pitchFamily="2" charset="0"/>
                <a:ea typeface="+mn-ea"/>
                <a:cs typeface="NikoshBAN" panose="02000000000000000000" pitchFamily="2" charset="0"/>
              </a:rPr>
              <a:t>  </a:t>
            </a:r>
            <a:endParaRPr kumimoji="0" lang="en-US" sz="5400" b="1" i="0" u="none" strike="noStrike" kern="1200" cap="all" spc="0" normalizeH="0" baseline="0" noProof="0" dirty="0">
              <a:ln/>
              <a:solidFill>
                <a:srgbClr val="4F81BD"/>
              </a:solidFill>
              <a:effectLst>
                <a:outerShdw blurRad="19685" dist="12700" dir="5400000" algn="tl" rotWithShape="0">
                  <a:srgbClr val="4F81BD">
                    <a:satMod val="130000"/>
                    <a:alpha val="60000"/>
                  </a:srgbClr>
                </a:outerShdw>
                <a:reflection blurRad="10000" stA="55000" endPos="48000" dist="500" dir="5400000" sy="-100000" algn="bl" rotWithShape="0"/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6146" name="Picture 2" descr="C:\Users\B.C.C-1\Desktop\wrrww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5787" y="1208523"/>
            <a:ext cx="1657139" cy="1495825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C:\Users\B.C.C-1\Desktop\wrrww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8053" y="1208524"/>
            <a:ext cx="1657141" cy="1495826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293194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65509" y="1129508"/>
            <a:ext cx="10293354" cy="56015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8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প্রোগাম</a:t>
            </a:r>
            <a:r>
              <a:rPr lang="en-US" sz="28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ও </a:t>
            </a:r>
            <a:r>
              <a:rPr lang="en-US" sz="28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ফাইল</a:t>
            </a:r>
            <a:r>
              <a:rPr lang="en-US" sz="28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Open </a:t>
            </a:r>
            <a:r>
              <a:rPr lang="en-US" sz="28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করতে</a:t>
            </a:r>
            <a:r>
              <a:rPr lang="en-US" sz="28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স্বাভাবিক</a:t>
            </a:r>
            <a:r>
              <a:rPr lang="en-US" sz="28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সময়ের</a:t>
            </a:r>
            <a:r>
              <a:rPr lang="en-US" sz="28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চেয়ে</a:t>
            </a:r>
            <a:r>
              <a:rPr lang="en-US" sz="28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বেশি</a:t>
            </a:r>
            <a:r>
              <a:rPr lang="en-US" sz="28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সময়</a:t>
            </a:r>
            <a:r>
              <a:rPr lang="en-US" sz="28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লাগছে</a:t>
            </a:r>
            <a:endParaRPr lang="en-US" sz="2800" dirty="0">
              <a:solidFill>
                <a:srgbClr val="BE12AA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1600" dirty="0">
              <a:solidFill>
                <a:srgbClr val="BE12AA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8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মেমোরি</a:t>
            </a:r>
            <a:r>
              <a:rPr lang="en-US" sz="28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কম</a:t>
            </a:r>
            <a:r>
              <a:rPr lang="en-US" sz="28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দেখাচ্ছে</a:t>
            </a:r>
            <a:r>
              <a:rPr lang="en-US" sz="28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r>
              <a:rPr lang="en-US" sz="28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ফলে</a:t>
            </a:r>
            <a:r>
              <a:rPr lang="en-US" sz="28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গতি</a:t>
            </a:r>
            <a:r>
              <a:rPr lang="en-US" sz="28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কমে</a:t>
            </a:r>
            <a:r>
              <a:rPr lang="en-US" sz="28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গেছে</a:t>
            </a:r>
            <a:r>
              <a:rPr lang="en-US" sz="28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1600" dirty="0">
              <a:solidFill>
                <a:srgbClr val="BE12AA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8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কম্পিউটার</a:t>
            </a:r>
            <a:r>
              <a:rPr lang="en-US" sz="28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চালু</a:t>
            </a:r>
            <a:r>
              <a:rPr lang="en-US" sz="28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অবস্থায়</a:t>
            </a:r>
            <a:r>
              <a:rPr lang="en-US" sz="28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চলমান</a:t>
            </a:r>
            <a:r>
              <a:rPr lang="en-US" sz="28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কাজের</a:t>
            </a:r>
            <a:r>
              <a:rPr lang="en-US" sz="28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সাথে</a:t>
            </a:r>
            <a:r>
              <a:rPr lang="en-US" sz="28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সংশ্লিষ্ট</a:t>
            </a:r>
            <a:r>
              <a:rPr lang="en-US" sz="28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নয়</a:t>
            </a:r>
            <a:r>
              <a:rPr lang="en-US" sz="28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এমন</a:t>
            </a:r>
            <a:r>
              <a:rPr lang="en-US" sz="28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কিছু</a:t>
            </a:r>
            <a:r>
              <a:rPr lang="en-US" sz="28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অপ্রত্যাশিত</a:t>
            </a:r>
            <a:r>
              <a:rPr lang="en-US" sz="28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বার্তা</a:t>
            </a:r>
            <a:r>
              <a:rPr lang="en-US" sz="28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প্রদশিত</a:t>
            </a:r>
            <a:r>
              <a:rPr lang="en-US" sz="28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হচ্ছে</a:t>
            </a:r>
            <a:endParaRPr lang="en-US" sz="2800" dirty="0">
              <a:solidFill>
                <a:srgbClr val="BE12AA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dirty="0">
              <a:solidFill>
                <a:srgbClr val="BE12AA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8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নতুন</a:t>
            </a:r>
            <a:r>
              <a:rPr lang="en-US" sz="28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প্রোগ্রাম</a:t>
            </a:r>
            <a:r>
              <a:rPr lang="en-US" sz="28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ইনস্টলের</a:t>
            </a:r>
            <a:r>
              <a:rPr lang="en-US" sz="28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ক্ষেত্রে</a:t>
            </a:r>
            <a:r>
              <a:rPr lang="en-US" sz="28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বেশি</a:t>
            </a:r>
            <a:r>
              <a:rPr lang="en-US" sz="28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সময়</a:t>
            </a:r>
            <a:r>
              <a:rPr lang="en-US" sz="28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লাগছে</a:t>
            </a:r>
            <a:endParaRPr lang="en-US" sz="2800" dirty="0">
              <a:solidFill>
                <a:srgbClr val="BE12AA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dirty="0">
              <a:solidFill>
                <a:srgbClr val="BE12AA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8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চলমান</a:t>
            </a:r>
            <a:r>
              <a:rPr lang="en-US" sz="28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কাজের</a:t>
            </a:r>
            <a:r>
              <a:rPr lang="en-US" sz="28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ফাইলগুলো</a:t>
            </a:r>
            <a:r>
              <a:rPr lang="en-US" sz="28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বেশি</a:t>
            </a:r>
            <a:r>
              <a:rPr lang="en-US" sz="28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জায়গা</a:t>
            </a:r>
            <a:r>
              <a:rPr lang="en-US" sz="28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দখল</a:t>
            </a:r>
            <a:r>
              <a:rPr lang="en-US" sz="28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করছে</a:t>
            </a:r>
            <a:endParaRPr lang="en-US" sz="2800" dirty="0">
              <a:solidFill>
                <a:srgbClr val="BE12AA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dirty="0">
              <a:solidFill>
                <a:srgbClr val="BE12AA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8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যন্ত্র</a:t>
            </a:r>
            <a:r>
              <a:rPr lang="en-US" sz="28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চালু</a:t>
            </a:r>
            <a:r>
              <a:rPr lang="en-US" sz="28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করার</a:t>
            </a:r>
            <a:r>
              <a:rPr lang="en-US" sz="28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সময়</a:t>
            </a:r>
            <a:r>
              <a:rPr lang="en-US" sz="28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চালু</a:t>
            </a:r>
            <a:r>
              <a:rPr lang="en-US" sz="28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হতে</a:t>
            </a:r>
            <a:r>
              <a:rPr lang="en-US" sz="28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বন্ধ</a:t>
            </a:r>
            <a:r>
              <a:rPr lang="en-US" sz="28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</a:t>
            </a:r>
            <a:r>
              <a:rPr lang="en-US" sz="28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শাট</a:t>
            </a:r>
            <a:r>
              <a:rPr lang="en-US" sz="28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ডাউন</a:t>
            </a:r>
            <a:r>
              <a:rPr lang="en-US" sz="28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হয়ে</a:t>
            </a:r>
            <a:r>
              <a:rPr lang="en-US" sz="28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যাচ্ছে</a:t>
            </a:r>
            <a:r>
              <a:rPr lang="en-US" sz="28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কিংবা</a:t>
            </a:r>
            <a:r>
              <a:rPr lang="en-US" sz="28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কাজ</a:t>
            </a:r>
            <a:r>
              <a:rPr lang="en-US" sz="28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করতে</a:t>
            </a:r>
            <a:r>
              <a:rPr lang="en-US" sz="28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করতে</a:t>
            </a:r>
            <a:r>
              <a:rPr lang="en-US" sz="28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হঠা</a:t>
            </a:r>
            <a:r>
              <a:rPr lang="en-US" sz="28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ৎ </a:t>
            </a:r>
            <a:r>
              <a:rPr lang="en-US" sz="28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বন্ধ</a:t>
            </a:r>
            <a:r>
              <a:rPr lang="en-US" sz="28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হয়ে</a:t>
            </a:r>
            <a:r>
              <a:rPr lang="en-US" sz="28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যাচ্ছে</a:t>
            </a:r>
            <a:endParaRPr lang="en-US" sz="2800" dirty="0">
              <a:solidFill>
                <a:srgbClr val="BE12AA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2000" dirty="0">
              <a:solidFill>
                <a:srgbClr val="BE12AA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8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ফোল্ডারে</a:t>
            </a:r>
            <a:r>
              <a:rPr lang="en-US" sz="28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বিদ্যমান</a:t>
            </a:r>
            <a:r>
              <a:rPr lang="en-US" sz="28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ফাইলগুলো</a:t>
            </a:r>
            <a:r>
              <a:rPr lang="en-US" sz="28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নাম</a:t>
            </a:r>
            <a:r>
              <a:rPr lang="en-US" sz="28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পরিবর্তন</a:t>
            </a:r>
            <a:r>
              <a:rPr lang="en-US" sz="28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হয়ে</a:t>
            </a:r>
            <a:r>
              <a:rPr lang="en-US" sz="28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পড়া</a:t>
            </a:r>
            <a:r>
              <a:rPr lang="en-US" sz="28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যায়</a:t>
            </a:r>
            <a:r>
              <a:rPr lang="en-US" sz="28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না</a:t>
            </a:r>
            <a:r>
              <a:rPr lang="en-US" sz="28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এমন</a:t>
            </a:r>
            <a:r>
              <a:rPr lang="en-US" sz="28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ধারণ</a:t>
            </a:r>
            <a:r>
              <a:rPr lang="en-US" sz="28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করছে</a:t>
            </a:r>
            <a:r>
              <a:rPr lang="en-US" sz="28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en-US" sz="28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ইত্যাদি</a:t>
            </a:r>
            <a:r>
              <a:rPr lang="en-US" sz="28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en-US" sz="28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41708" y="245159"/>
            <a:ext cx="9108584" cy="707886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8100000" scaled="1"/>
            <a:tileRect/>
          </a:gradFill>
        </p:spPr>
        <p:txBody>
          <a:bodyPr wrap="none">
            <a:spAutoFit/>
          </a:bodyPr>
          <a:lstStyle/>
          <a:p>
            <a:pPr algn="ctr"/>
            <a:r>
              <a:rPr lang="en-US" sz="4000" dirty="0" err="1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ভাইরাস</a:t>
            </a:r>
            <a:r>
              <a:rPr lang="en-US" sz="40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আক্রান্ত</a:t>
            </a:r>
            <a:r>
              <a:rPr lang="en-US" sz="40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কম্পিউটার</a:t>
            </a:r>
            <a:r>
              <a:rPr lang="en-US" sz="40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বা</a:t>
            </a:r>
            <a:r>
              <a:rPr lang="en-US" sz="40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আইসিটি</a:t>
            </a:r>
            <a:r>
              <a:rPr lang="en-US" sz="40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যন্ত্রের</a:t>
            </a:r>
            <a:r>
              <a:rPr lang="en-US" sz="40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লক্ষণসমুহ</a:t>
            </a:r>
            <a:r>
              <a:rPr lang="en-US" sz="40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53126420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519645" y="3156023"/>
            <a:ext cx="9717725" cy="298543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lnSpc>
                <a:spcPct val="150000"/>
              </a:lnSpc>
              <a:buBlip>
                <a:blip r:embed="rId2"/>
              </a:buBlip>
            </a:pP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কম্পিউটারে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সংরক্ষিত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কোন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ফাইল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মুছে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দিতে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পারে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285750" indent="-285750">
              <a:lnSpc>
                <a:spcPct val="150000"/>
              </a:lnSpc>
              <a:buBlip>
                <a:blip r:embed="rId2"/>
              </a:buBlip>
            </a:pP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ডেটা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‍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বিকৃত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বা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Corrupt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করে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দিতে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পারে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285750" indent="-285750">
              <a:lnSpc>
                <a:spcPct val="150000"/>
              </a:lnSpc>
              <a:buBlip>
                <a:blip r:embed="rId2"/>
              </a:buBlip>
            </a:pP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কম্পিউটারে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কাজ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করার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সময়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আচমকা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অবাঞ্ছিত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বার্তা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প্রদর্শন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করতে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পারে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285750" indent="-285750">
              <a:lnSpc>
                <a:spcPct val="150000"/>
              </a:lnSpc>
              <a:buBlip>
                <a:blip r:embed="rId2"/>
              </a:buBlip>
            </a:pP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সিস্টেমের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কাজকে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ধীরগতি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সম্পন্ন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করে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দিতে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পারে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</p:txBody>
      </p:sp>
      <p:sp>
        <p:nvSpPr>
          <p:cNvPr id="2" name="Rectangle 1"/>
          <p:cNvSpPr/>
          <p:nvPr/>
        </p:nvSpPr>
        <p:spPr>
          <a:xfrm>
            <a:off x="2982808" y="2509692"/>
            <a:ext cx="6226384" cy="64633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en-US" sz="3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ভাইরাস</a:t>
            </a:r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সাধারণত</a:t>
            </a:r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যা</a:t>
            </a:r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যা</a:t>
            </a:r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ক্ষতি</a:t>
            </a:r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করতে</a:t>
            </a:r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পারে</a:t>
            </a:r>
            <a:endParaRPr lang="en-US" sz="3600" dirty="0">
              <a:solidFill>
                <a:schemeClr val="tx1">
                  <a:lumMod val="75000"/>
                  <a:lumOff val="2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1027" name="Picture 3" descr="D:\New folder (2)\bnnnnnnnnnnnnnnnn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5988" y="221196"/>
            <a:ext cx="2260179" cy="2064804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991193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813415" y="1282620"/>
            <a:ext cx="9730549" cy="35394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>
                <a:solidFill>
                  <a:srgbClr val="F79646">
                    <a:lumMod val="75000"/>
                  </a:srgb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rgbClr val="F79646">
                    <a:lumMod val="75000"/>
                  </a:srgb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এন্টিভাইরাস</a:t>
            </a:r>
            <a:r>
              <a:rPr lang="en-US" sz="3200" dirty="0">
                <a:solidFill>
                  <a:srgbClr val="F79646">
                    <a:lumMod val="75000"/>
                  </a:srgb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rgbClr val="F79646">
                    <a:lumMod val="75000"/>
                  </a:srgb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ব্যবহার</a:t>
            </a:r>
            <a:r>
              <a:rPr lang="en-US" sz="3200" dirty="0">
                <a:solidFill>
                  <a:srgbClr val="F79646">
                    <a:lumMod val="75000"/>
                  </a:srgb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rgbClr val="F79646">
                    <a:lumMod val="75000"/>
                  </a:srgb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করা</a:t>
            </a:r>
            <a:endParaRPr lang="en-US" sz="3200" dirty="0">
              <a:solidFill>
                <a:srgbClr val="F79646">
                  <a:lumMod val="75000"/>
                </a:srgb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3200" dirty="0" err="1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সিস্টেম</a:t>
            </a:r>
            <a:r>
              <a:rPr lang="en-US" sz="3200" dirty="0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ভাইরাস</a:t>
            </a:r>
            <a:r>
              <a:rPr lang="en-US" sz="3200" dirty="0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দ্বারা</a:t>
            </a:r>
            <a:r>
              <a:rPr lang="en-US" sz="3200" dirty="0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আক্রান্ত</a:t>
            </a:r>
            <a:r>
              <a:rPr lang="en-US" sz="3200" dirty="0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হলে</a:t>
            </a:r>
            <a:r>
              <a:rPr lang="en-US" sz="3200" dirty="0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এটি</a:t>
            </a:r>
            <a:r>
              <a:rPr lang="en-US" sz="3200" dirty="0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নির্মুল</a:t>
            </a:r>
            <a:r>
              <a:rPr lang="en-US" sz="3200" dirty="0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করা</a:t>
            </a:r>
            <a:endParaRPr lang="en-US" sz="3200" dirty="0">
              <a:solidFill>
                <a:prstClr val="black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3200" dirty="0">
                <a:solidFill>
                  <a:srgbClr val="F79646">
                    <a:lumMod val="75000"/>
                  </a:srgb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rgbClr val="F79646">
                    <a:lumMod val="75000"/>
                  </a:srgb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ভাইরাসের</a:t>
            </a:r>
            <a:r>
              <a:rPr lang="en-US" sz="3200" dirty="0">
                <a:solidFill>
                  <a:srgbClr val="F79646">
                    <a:lumMod val="75000"/>
                  </a:srgb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rgbClr val="F79646">
                    <a:lumMod val="75000"/>
                  </a:srgb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আক্রমন</a:t>
            </a:r>
            <a:r>
              <a:rPr lang="en-US" sz="3200" dirty="0">
                <a:solidFill>
                  <a:srgbClr val="F79646">
                    <a:lumMod val="75000"/>
                  </a:srgb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rgbClr val="F79646">
                    <a:lumMod val="75000"/>
                  </a:srgb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থেকে</a:t>
            </a:r>
            <a:r>
              <a:rPr lang="en-US" sz="3200" dirty="0">
                <a:solidFill>
                  <a:srgbClr val="F79646">
                    <a:lumMod val="75000"/>
                  </a:srgb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rgbClr val="F79646">
                    <a:lumMod val="75000"/>
                  </a:srgb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রক্ষা</a:t>
            </a:r>
            <a:r>
              <a:rPr lang="en-US" sz="3200" dirty="0">
                <a:solidFill>
                  <a:srgbClr val="F79646">
                    <a:lumMod val="75000"/>
                  </a:srgb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rgbClr val="F79646">
                    <a:lumMod val="75000"/>
                  </a:srgb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পেতে</a:t>
            </a:r>
            <a:r>
              <a:rPr lang="en-US" sz="3200" dirty="0">
                <a:solidFill>
                  <a:srgbClr val="F79646">
                    <a:lumMod val="75000"/>
                  </a:srgb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rgbClr val="F79646">
                    <a:lumMod val="75000"/>
                  </a:srgb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এন্টিভাইরাস</a:t>
            </a:r>
            <a:r>
              <a:rPr lang="en-US" sz="3200" dirty="0">
                <a:solidFill>
                  <a:srgbClr val="F79646">
                    <a:lumMod val="75000"/>
                  </a:srgb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rgbClr val="F79646">
                    <a:lumMod val="75000"/>
                  </a:srgb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ইউটিলিটি</a:t>
            </a:r>
            <a:r>
              <a:rPr lang="en-US" sz="3200" dirty="0">
                <a:solidFill>
                  <a:srgbClr val="F79646">
                    <a:lumMod val="75000"/>
                  </a:srgb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rgbClr val="F79646">
                    <a:lumMod val="75000"/>
                  </a:srgb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ব্যবহার</a:t>
            </a:r>
            <a:r>
              <a:rPr lang="en-US" sz="3200" dirty="0">
                <a:solidFill>
                  <a:srgbClr val="F79646">
                    <a:lumMod val="75000"/>
                  </a:srgb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rgbClr val="F79646">
                    <a:lumMod val="75000"/>
                  </a:srgb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করা</a:t>
            </a:r>
            <a:endParaRPr lang="en-US" sz="3200" dirty="0">
              <a:solidFill>
                <a:srgbClr val="F79646">
                  <a:lumMod val="75000"/>
                </a:srgb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3200" dirty="0" err="1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নতুন</a:t>
            </a:r>
            <a:r>
              <a:rPr lang="en-US" sz="3200" dirty="0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ভাইরাস</a:t>
            </a:r>
            <a:r>
              <a:rPr lang="en-US" sz="3200" dirty="0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আবিস্কৃত</a:t>
            </a:r>
            <a:r>
              <a:rPr lang="en-US" sz="3200" dirty="0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হওয়ার</a:t>
            </a:r>
            <a:r>
              <a:rPr lang="en-US" sz="3200" dirty="0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সাথে</a:t>
            </a:r>
            <a:r>
              <a:rPr lang="en-US" sz="3200" dirty="0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সাথে</a:t>
            </a:r>
            <a:r>
              <a:rPr lang="en-US" sz="3200" dirty="0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এন্টিভাইরাস</a:t>
            </a:r>
            <a:r>
              <a:rPr lang="en-US" sz="3200" dirty="0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Update </a:t>
            </a:r>
            <a:r>
              <a:rPr lang="en-US" sz="3200" dirty="0" err="1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করা</a:t>
            </a:r>
            <a:endParaRPr lang="en-US" sz="3200" dirty="0">
              <a:solidFill>
                <a:prstClr val="black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3200" dirty="0" err="1">
                <a:solidFill>
                  <a:srgbClr val="F79646">
                    <a:lumMod val="75000"/>
                  </a:srgb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কম্পিউটার</a:t>
            </a:r>
            <a:r>
              <a:rPr lang="en-US" sz="3200" dirty="0">
                <a:solidFill>
                  <a:srgbClr val="F79646">
                    <a:lumMod val="75000"/>
                  </a:srgb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rgbClr val="F79646">
                    <a:lumMod val="75000"/>
                  </a:srgb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ব্যবহারকারী</a:t>
            </a:r>
            <a:r>
              <a:rPr lang="en-US" sz="3200" dirty="0">
                <a:solidFill>
                  <a:srgbClr val="F79646">
                    <a:lumMod val="75000"/>
                  </a:srgb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rgbClr val="F79646">
                    <a:lumMod val="75000"/>
                  </a:srgb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সতর্ক</a:t>
            </a:r>
            <a:r>
              <a:rPr lang="en-US" sz="3200" dirty="0">
                <a:solidFill>
                  <a:srgbClr val="F79646">
                    <a:lumMod val="75000"/>
                  </a:srgb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rgbClr val="F79646">
                    <a:lumMod val="75000"/>
                  </a:srgb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থাকা</a:t>
            </a:r>
            <a:endParaRPr lang="en-US" sz="3200" dirty="0">
              <a:solidFill>
                <a:srgbClr val="F79646">
                  <a:lumMod val="75000"/>
                </a:srgb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3200" dirty="0" err="1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কম্পিউটারকে</a:t>
            </a:r>
            <a:r>
              <a:rPr lang="en-US" sz="3200" dirty="0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নিয়মিত</a:t>
            </a:r>
            <a:r>
              <a:rPr lang="en-US" sz="3200" dirty="0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স্ক্যান</a:t>
            </a:r>
            <a:r>
              <a:rPr lang="en-US" sz="3200" dirty="0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করা</a:t>
            </a:r>
            <a:r>
              <a:rPr lang="en-US" sz="3200" dirty="0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3200" dirty="0" err="1">
                <a:solidFill>
                  <a:srgbClr val="F79646">
                    <a:lumMod val="75000"/>
                  </a:srgb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এন্টিভাইরাস</a:t>
            </a:r>
            <a:r>
              <a:rPr lang="en-US" sz="3200" dirty="0">
                <a:solidFill>
                  <a:srgbClr val="F79646">
                    <a:lumMod val="75000"/>
                  </a:srgb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rgbClr val="F79646">
                    <a:lumMod val="75000"/>
                  </a:srgb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সফটওয়্যার</a:t>
            </a:r>
            <a:r>
              <a:rPr lang="en-US" sz="3200" dirty="0">
                <a:solidFill>
                  <a:srgbClr val="F79646">
                    <a:lumMod val="75000"/>
                  </a:srgb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rgbClr val="F79646">
                    <a:lumMod val="75000"/>
                  </a:srgb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হালনাগাদ</a:t>
            </a:r>
            <a:r>
              <a:rPr lang="en-US" sz="3200" dirty="0">
                <a:solidFill>
                  <a:srgbClr val="F79646">
                    <a:lumMod val="75000"/>
                  </a:srgb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(Update) </a:t>
            </a:r>
            <a:r>
              <a:rPr lang="en-US" sz="3200" dirty="0" err="1">
                <a:solidFill>
                  <a:srgbClr val="F79646">
                    <a:lumMod val="75000"/>
                  </a:srgb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করা</a:t>
            </a:r>
            <a:r>
              <a:rPr lang="en-US" sz="3200" dirty="0">
                <a:solidFill>
                  <a:srgbClr val="F79646">
                    <a:lumMod val="75000"/>
                  </a:srgb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en-US" sz="3200" dirty="0" err="1">
                <a:solidFill>
                  <a:srgbClr val="F79646">
                    <a:lumMod val="75000"/>
                  </a:srgb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ইত্যাদি</a:t>
            </a:r>
            <a:r>
              <a:rPr lang="en-US" sz="3200" dirty="0">
                <a:solidFill>
                  <a:srgbClr val="F79646">
                    <a:lumMod val="75000"/>
                  </a:srgb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</p:txBody>
      </p:sp>
      <p:sp>
        <p:nvSpPr>
          <p:cNvPr id="2" name="Rectangle 1"/>
          <p:cNvSpPr/>
          <p:nvPr/>
        </p:nvSpPr>
        <p:spPr>
          <a:xfrm>
            <a:off x="3983882" y="512426"/>
            <a:ext cx="4224233" cy="646331"/>
          </a:xfrm>
          <a:prstGeom prst="rect">
            <a:avLst/>
          </a:prstGeom>
        </p:spPr>
        <p:style>
          <a:lnRef idx="2">
            <a:schemeClr val="dk1"/>
          </a:lnRef>
          <a:fillRef idx="1001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36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 </a:t>
            </a:r>
            <a:r>
              <a:rPr lang="en-US" sz="36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অবস্থা</a:t>
            </a:r>
            <a:r>
              <a:rPr lang="en-US" sz="36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থেকে</a:t>
            </a:r>
            <a:r>
              <a:rPr lang="en-US" sz="36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মুক্তির</a:t>
            </a:r>
            <a:r>
              <a:rPr lang="en-US" sz="36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উপায়</a:t>
            </a:r>
            <a:r>
              <a:rPr lang="en-US" sz="36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21639" y="4985826"/>
            <a:ext cx="9348717" cy="1569660"/>
          </a:xfrm>
          <a:prstGeom prst="rect">
            <a:avLst/>
          </a:prstGeom>
        </p:spPr>
        <p:style>
          <a:lnRef idx="2">
            <a:schemeClr val="accent1"/>
          </a:lnRef>
          <a:fillRef idx="1001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ভাইরাসের</a:t>
            </a:r>
            <a:r>
              <a:rPr lang="en-US" sz="3200" dirty="0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হাত</a:t>
            </a:r>
            <a:r>
              <a:rPr lang="en-US" sz="3200" dirty="0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থেকে</a:t>
            </a:r>
            <a:r>
              <a:rPr lang="en-US" sz="3200" dirty="0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রক্ষা</a:t>
            </a:r>
            <a:r>
              <a:rPr lang="en-US" sz="3200" dirty="0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পাওয়ার</a:t>
            </a:r>
            <a:r>
              <a:rPr lang="en-US" sz="3200" dirty="0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জন্য</a:t>
            </a:r>
            <a:r>
              <a:rPr lang="en-US" sz="3200" dirty="0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আজকাল</a:t>
            </a:r>
            <a:r>
              <a:rPr lang="en-US" sz="3200" dirty="0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বিন্যমূল্যে</a:t>
            </a:r>
            <a:r>
              <a:rPr lang="en-US" sz="3200" dirty="0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ইন্টারনেট</a:t>
            </a:r>
            <a:r>
              <a:rPr lang="en-US" sz="3200" dirty="0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থেকে</a:t>
            </a:r>
            <a:r>
              <a:rPr lang="en-US" sz="3200" dirty="0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এন্টিভাইরাস</a:t>
            </a:r>
            <a:r>
              <a:rPr lang="en-US" sz="3200" dirty="0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সফটওয়্যার</a:t>
            </a:r>
            <a:r>
              <a:rPr lang="en-US" sz="3200" dirty="0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ডাউনলোড</a:t>
            </a:r>
            <a:r>
              <a:rPr lang="en-US" sz="3200" dirty="0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এবং</a:t>
            </a:r>
            <a:r>
              <a:rPr lang="en-US" sz="3200" dirty="0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ইনস্টল</a:t>
            </a:r>
            <a:r>
              <a:rPr lang="en-US" sz="3200" dirty="0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করে</a:t>
            </a:r>
            <a:r>
              <a:rPr lang="en-US" sz="3200" dirty="0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আইসিটি</a:t>
            </a:r>
            <a:r>
              <a:rPr lang="en-US" sz="3200" dirty="0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যন্ত্রপাতির</a:t>
            </a:r>
            <a:r>
              <a:rPr lang="en-US" sz="3200" dirty="0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নিরাপত্তা</a:t>
            </a:r>
            <a:r>
              <a:rPr lang="en-US" sz="3200" dirty="0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অনেকাংশ</a:t>
            </a:r>
            <a:r>
              <a:rPr lang="en-US" sz="3200" dirty="0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নিশ্চিত</a:t>
            </a:r>
            <a:r>
              <a:rPr lang="en-US" sz="3200" dirty="0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করা</a:t>
            </a:r>
            <a:r>
              <a:rPr lang="en-US" sz="3200" dirty="0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যায়</a:t>
            </a:r>
            <a:r>
              <a:rPr lang="en-US" sz="3200" dirty="0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endParaRPr lang="en-US" sz="3200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0888944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992573" y="2315103"/>
            <a:ext cx="8655734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ctr">
              <a:lnSpc>
                <a:spcPct val="200000"/>
              </a:lnSpc>
              <a:buBlip>
                <a:blip r:embed="rId2"/>
              </a:buBlip>
            </a:pPr>
            <a:r>
              <a:rPr lang="en-US" sz="32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এভিজি</a:t>
            </a:r>
            <a:r>
              <a:rPr lang="en-US" sz="32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এন্টিভাইরাস</a:t>
            </a:r>
            <a:r>
              <a:rPr lang="en-US" sz="32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সফটওয়্যার</a:t>
            </a:r>
            <a:r>
              <a:rPr lang="en-US" sz="32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( www.avg.com)</a:t>
            </a:r>
          </a:p>
          <a:p>
            <a:pPr marL="285750" indent="-285750" algn="ctr">
              <a:lnSpc>
                <a:spcPct val="200000"/>
              </a:lnSpc>
              <a:buBlip>
                <a:blip r:embed="rId2"/>
              </a:buBlip>
            </a:pPr>
            <a:r>
              <a:rPr lang="en-US" sz="32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এভিরা</a:t>
            </a:r>
            <a:r>
              <a:rPr lang="en-US" sz="32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এন্টিভাইরাস</a:t>
            </a:r>
            <a:r>
              <a:rPr lang="en-US" sz="32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সফটওয়্যার</a:t>
            </a:r>
            <a:r>
              <a:rPr lang="en-US" sz="32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(www.avira.com)</a:t>
            </a:r>
          </a:p>
          <a:p>
            <a:pPr marL="285750" indent="-285750" algn="ctr">
              <a:lnSpc>
                <a:spcPct val="200000"/>
              </a:lnSpc>
              <a:buBlip>
                <a:blip r:embed="rId2"/>
              </a:buBlip>
            </a:pPr>
            <a:r>
              <a:rPr lang="en-US" sz="32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এভাস্ট</a:t>
            </a:r>
            <a:r>
              <a:rPr lang="en-US" sz="32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এন্টিভাইরাস</a:t>
            </a:r>
            <a:r>
              <a:rPr lang="en-US" sz="32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সফটওয়্যার</a:t>
            </a:r>
            <a:r>
              <a:rPr lang="en-US" sz="32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(www.avast.com),  </a:t>
            </a:r>
          </a:p>
        </p:txBody>
      </p:sp>
      <p:sp>
        <p:nvSpPr>
          <p:cNvPr id="3" name="Rectangle 2"/>
          <p:cNvSpPr/>
          <p:nvPr/>
        </p:nvSpPr>
        <p:spPr>
          <a:xfrm>
            <a:off x="1318356" y="856061"/>
            <a:ext cx="1065890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উল্লেখযোগ্য</a:t>
            </a:r>
            <a:r>
              <a:rPr lang="en-US" sz="36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কিছু</a:t>
            </a:r>
            <a:r>
              <a:rPr lang="en-US" sz="36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এন্টিভাইরাস</a:t>
            </a:r>
            <a:r>
              <a:rPr lang="en-US" sz="36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প্রোগ্রামের</a:t>
            </a:r>
            <a:r>
              <a:rPr lang="en-US" sz="36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নাম</a:t>
            </a:r>
            <a:r>
              <a:rPr lang="en-US" sz="36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ও </a:t>
            </a:r>
            <a:r>
              <a:rPr lang="en-US" sz="36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ডাউনলোড</a:t>
            </a:r>
            <a:r>
              <a:rPr lang="en-US" sz="36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করার</a:t>
            </a:r>
            <a:r>
              <a:rPr lang="en-US" sz="36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ঠিকানা</a:t>
            </a:r>
            <a:r>
              <a:rPr lang="en-US" sz="36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82059161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62585" y="1769702"/>
            <a:ext cx="9785445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অন্য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যন্ত্রে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ব্যবহৃত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সিডি,ডিক্স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ইত্যাদি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ব্যবহারের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পূর্বে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ভাইরাস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মুক্ত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করা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  <a:p>
            <a:pPr marL="342900" indent="-342900">
              <a:buFontTx/>
              <a:buAutoNum type="arabicPeriod"/>
            </a:pP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অন্য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কম্পিউটার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থেকে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কপিকৃত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সফটওয়্যার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ব্যবহারের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পূর্বে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ভাইরাস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মুক্ত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করে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নেওয়া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  <a:p>
            <a:pPr marL="342900" indent="-342900">
              <a:buFontTx/>
              <a:buAutoNum type="arabicPeriod"/>
            </a:pP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ইন্টারনেট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থেকে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কোনো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সফটওয়্যার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ডাউনলোড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করার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সময়ে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সতর্ক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থাকা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  <a:p>
            <a:pPr marL="342900" indent="-342900">
              <a:buFontTx/>
              <a:buAutoNum type="arabicPeriod"/>
            </a:pP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অন্যান্য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কম্পিউটারে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বা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যন্ত্রে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ব্যবহৃত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সফটওয়্যার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কপি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না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করা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  <a:p>
            <a:pPr marL="342900" indent="-342900">
              <a:buFontTx/>
              <a:buAutoNum type="arabicPeriod"/>
            </a:pP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এন্টিভাইরাস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সর্বদা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আপডেট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করে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রাখা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।</a:t>
            </a:r>
          </a:p>
          <a:p>
            <a:pPr marL="342900" indent="-342900">
              <a:buFontTx/>
              <a:buAutoNum type="arabicPeriod"/>
            </a:pP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প্রতিদিনের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ব্যবহৃত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ফাইলগুলো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 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ভাইরাস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মুক্ত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ডিক্স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বা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পেন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ড্রাইভে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ব্যাকআপ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রাখা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  <a:p>
            <a:pPr marL="342900" indent="-342900">
              <a:buFontTx/>
              <a:buAutoNum type="arabicPeriod"/>
            </a:pP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ই-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মেইল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আদান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–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প্রদানে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সতর্কতা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অবলম্বন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করা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সন্দেহভাজন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কোন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ফাইল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ভাইরাস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মুক্ত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করে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খোলা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  <a:p>
            <a:pPr marL="342900" indent="-342900">
              <a:buFontTx/>
              <a:buAutoNum type="arabicPeriod"/>
            </a:pP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গেম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ফাইল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ব্যবহারে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অতিরিক্ত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সতর্ক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থাকা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গেম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ফাইল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ব্যবহারের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আগে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অবশ্যই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ভাইরাস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চেক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করা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</p:txBody>
      </p:sp>
      <p:sp>
        <p:nvSpPr>
          <p:cNvPr id="3" name="Rectangle 2"/>
          <p:cNvSpPr/>
          <p:nvPr/>
        </p:nvSpPr>
        <p:spPr>
          <a:xfrm>
            <a:off x="1828800" y="396586"/>
            <a:ext cx="8534400" cy="95410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28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কম্পিউটার</a:t>
            </a:r>
            <a:r>
              <a:rPr lang="en-US" sz="28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</a:t>
            </a:r>
            <a:r>
              <a:rPr lang="en-US" sz="28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আমাদের</a:t>
            </a:r>
            <a:r>
              <a:rPr lang="en-US" sz="28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আইসিটি</a:t>
            </a:r>
            <a:r>
              <a:rPr lang="en-US" sz="28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যন্ত্রগুলোকে</a:t>
            </a:r>
            <a:r>
              <a:rPr lang="en-US" sz="28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ভাইরাস</a:t>
            </a:r>
            <a:r>
              <a:rPr lang="en-US" sz="28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মুক্ত</a:t>
            </a:r>
            <a:r>
              <a:rPr lang="en-US" sz="28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রাখতে</a:t>
            </a:r>
            <a:r>
              <a:rPr lang="en-US" sz="28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নিচের</a:t>
            </a:r>
            <a:r>
              <a:rPr lang="en-US" sz="28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পদ্ধতিগুলো</a:t>
            </a:r>
            <a:r>
              <a:rPr lang="en-US" sz="28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অনুসরণ</a:t>
            </a:r>
            <a:r>
              <a:rPr lang="en-US" sz="28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করব</a:t>
            </a:r>
            <a:r>
              <a:rPr lang="en-US" sz="28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endParaRPr lang="en-US" sz="2800" dirty="0">
              <a:solidFill>
                <a:schemeClr val="tx1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2073692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 rot="523565">
            <a:off x="4434736" y="1877645"/>
            <a:ext cx="3793518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isometricOffAxis1Right"/>
              <a:lightRig rig="flat" dir="tl"/>
            </a:scene3d>
            <a:sp3d contourW="19050" prstMaterial="clear">
              <a:bevelT w="50800" h="50800"/>
              <a:contourClr>
                <a:schemeClr val="accent5">
                  <a:tint val="70000"/>
                  <a:satMod val="180000"/>
                  <a:alpha val="70000"/>
                </a:schemeClr>
              </a:contourClr>
            </a:sp3d>
          </a:bodyPr>
          <a:lstStyle/>
          <a:p>
            <a:pPr algn="ctr"/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দলীয়</a:t>
            </a:r>
            <a:r>
              <a:rPr lang="en-US" sz="4800" b="1" dirty="0">
                <a:ln/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কাজ</a:t>
            </a:r>
            <a:r>
              <a:rPr lang="en-US" sz="4800" b="1" dirty="0">
                <a:ln/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endParaRPr lang="en-US" sz="4800" b="1" dirty="0">
              <a:ln/>
              <a:latin typeface="Calibri"/>
            </a:endParaRPr>
          </a:p>
        </p:txBody>
      </p:sp>
      <p:pic>
        <p:nvPicPr>
          <p:cNvPr id="5123" name="Picture 3" descr="C:\Users\B.C.C-1\Desktop\yryrtyryrt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7403" y="1273996"/>
            <a:ext cx="1731038" cy="892996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3" descr="C:\Users\B.C.C-1\Desktop\yryrtyryrt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9335" y="1273996"/>
            <a:ext cx="1731038" cy="892996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5098685-F50C-4DEB-AA52-305E7F60B7C2}"/>
              </a:ext>
            </a:extLst>
          </p:cNvPr>
          <p:cNvSpPr/>
          <p:nvPr/>
        </p:nvSpPr>
        <p:spPr>
          <a:xfrm>
            <a:off x="2338229" y="3512466"/>
            <a:ext cx="760657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4000" dirty="0" err="1">
                <a:latin typeface="NikoshBAN" pitchFamily="2" charset="0"/>
                <a:cs typeface="NikoshBAN" pitchFamily="2" charset="0"/>
              </a:rPr>
              <a:t>কীভাবে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>
                <a:latin typeface="NikoshBAN" pitchFamily="2" charset="0"/>
                <a:cs typeface="NikoshBAN" pitchFamily="2" charset="0"/>
              </a:rPr>
              <a:t>তুমি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>
                <a:latin typeface="NikoshBAN" pitchFamily="2" charset="0"/>
                <a:cs typeface="NikoshBAN" pitchFamily="2" charset="0"/>
              </a:rPr>
              <a:t>এন্টিভাইরাস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 Update </a:t>
            </a:r>
            <a:r>
              <a:rPr lang="en-US" sz="4000" dirty="0" err="1">
                <a:latin typeface="NikoshBAN" pitchFamily="2" charset="0"/>
                <a:cs typeface="NikoshBAN" pitchFamily="2" charset="0"/>
              </a:rPr>
              <a:t>করবে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116764877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975681" y="346644"/>
            <a:ext cx="7860250" cy="769441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8100000" scaled="1"/>
            <a:tileRect/>
          </a:gradFill>
        </p:spPr>
        <p:txBody>
          <a:bodyPr wrap="square">
            <a:spAutoFit/>
          </a:bodyPr>
          <a:lstStyle/>
          <a:p>
            <a:pPr algn="ctr"/>
            <a:r>
              <a:rPr lang="en-US" sz="4400" b="1" dirty="0" err="1">
                <a:ln/>
                <a:latin typeface="NikoshBAN" panose="02000000000000000000" pitchFamily="2" charset="0"/>
                <a:cs typeface="NikoshBAN" panose="02000000000000000000" pitchFamily="2" charset="0"/>
              </a:rPr>
              <a:t>মূল্যায়ন</a:t>
            </a:r>
            <a:r>
              <a:rPr lang="en-US" sz="4400" b="1" dirty="0">
                <a:ln/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endParaRPr lang="en-US" sz="1200" b="1" dirty="0">
              <a:ln/>
              <a:latin typeface="Calibri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892895" y="1591705"/>
            <a:ext cx="486703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latin typeface="NikoshBAN" pitchFamily="2" charset="0"/>
                <a:cs typeface="NikoshBAN" pitchFamily="2" charset="0"/>
              </a:rPr>
              <a:t>(1)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নিচের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কোনটি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ভাইরাসের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লক্ষণ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?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878578" y="2251388"/>
            <a:ext cx="36840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(ক) </a:t>
            </a:r>
            <a:r>
              <a:rPr lang="en-US" sz="3200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কম্পিউটার</a:t>
            </a:r>
            <a:r>
              <a:rPr lang="en-US" sz="3200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ভেঙে</a:t>
            </a:r>
            <a:r>
              <a:rPr lang="en-US" sz="3200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গেছে</a:t>
            </a:r>
            <a:r>
              <a:rPr lang="en-US" sz="3200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757024" y="1945251"/>
            <a:ext cx="3278462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200000"/>
              </a:lnSpc>
            </a:pPr>
            <a:r>
              <a:rPr lang="en-US" sz="3200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(খ)  </a:t>
            </a:r>
            <a:r>
              <a:rPr lang="en-US" sz="3200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কম্পিউটার</a:t>
            </a:r>
            <a:r>
              <a:rPr lang="en-US" sz="3200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পুরাতন</a:t>
            </a:r>
            <a:r>
              <a:rPr lang="en-US" sz="3200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892895" y="2947882"/>
            <a:ext cx="469391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(গ) </a:t>
            </a:r>
            <a:r>
              <a:rPr lang="en-US" sz="3200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কম্পিউটারে</a:t>
            </a:r>
            <a:r>
              <a:rPr lang="en-US" sz="3200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3200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কাজের</a:t>
            </a:r>
            <a:r>
              <a:rPr lang="en-US" sz="3200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গতি</a:t>
            </a:r>
            <a:r>
              <a:rPr lang="en-US" sz="3200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বেশি</a:t>
            </a:r>
            <a:r>
              <a:rPr lang="en-US" sz="3200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757024" y="2561543"/>
            <a:ext cx="5514651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200000"/>
              </a:lnSpc>
            </a:pPr>
            <a:r>
              <a:rPr lang="en-US" sz="3200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(ঘ) </a:t>
            </a:r>
            <a:r>
              <a:rPr lang="en-US" sz="3200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কম্পিউটার</a:t>
            </a:r>
            <a:r>
              <a:rPr lang="en-US" sz="3200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চালু</a:t>
            </a:r>
            <a:r>
              <a:rPr lang="en-US" sz="3200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হতে</a:t>
            </a:r>
            <a:r>
              <a:rPr lang="en-US" sz="3200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সময়</a:t>
            </a:r>
            <a:r>
              <a:rPr lang="en-US" sz="3200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লাগে</a:t>
            </a:r>
            <a:r>
              <a:rPr lang="en-US" sz="3200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বেশি</a:t>
            </a:r>
            <a:r>
              <a:rPr lang="en-US" sz="3200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892895" y="3665329"/>
            <a:ext cx="618953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latin typeface="NikoshBAN" pitchFamily="2" charset="0"/>
                <a:cs typeface="NikoshBAN" pitchFamily="2" charset="0"/>
              </a:rPr>
              <a:t>(2) Update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বোঝ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?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892895" y="4609587"/>
            <a:ext cx="413125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(ক) Software  </a:t>
            </a:r>
            <a:r>
              <a:rPr lang="en-US" sz="3200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মুছে</a:t>
            </a:r>
            <a:r>
              <a:rPr lang="en-US" sz="3200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ফেলা</a:t>
            </a:r>
            <a:endParaRPr lang="en-US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757024" y="4245274"/>
            <a:ext cx="4089581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200000"/>
              </a:lnSpc>
            </a:pPr>
            <a:r>
              <a:rPr lang="en-US" sz="3200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(খ) Software  </a:t>
            </a:r>
            <a:r>
              <a:rPr lang="en-US" sz="3200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ইন্টল</a:t>
            </a:r>
            <a:r>
              <a:rPr lang="en-US" sz="3200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করা</a:t>
            </a:r>
            <a:endParaRPr lang="en-US" sz="3200" dirty="0">
              <a:solidFill>
                <a:prstClr val="black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892895" y="5412347"/>
            <a:ext cx="501291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(গ) Software </a:t>
            </a:r>
            <a:r>
              <a:rPr lang="en-US" sz="3200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কে</a:t>
            </a:r>
            <a:r>
              <a:rPr lang="en-US" sz="3200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হালনাগদ</a:t>
            </a:r>
            <a:r>
              <a:rPr lang="en-US" sz="3200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3200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6314163" y="5397677"/>
            <a:ext cx="551465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	(ঘ) Software remove </a:t>
            </a:r>
            <a:r>
              <a:rPr lang="en-US" sz="3200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করা</a:t>
            </a:r>
            <a:endParaRPr lang="en-US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1" name="Oval 20"/>
          <p:cNvSpPr/>
          <p:nvPr/>
        </p:nvSpPr>
        <p:spPr>
          <a:xfrm rot="232985">
            <a:off x="6699150" y="2879562"/>
            <a:ext cx="688772" cy="652689"/>
          </a:xfrm>
          <a:prstGeom prst="ellipse">
            <a:avLst/>
          </a:prstGeom>
          <a:noFill/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>
              <a:solidFill>
                <a:srgbClr val="FF0000"/>
              </a:solidFill>
              <a:latin typeface="Calibri"/>
            </a:endParaRPr>
          </a:p>
        </p:txBody>
      </p:sp>
      <p:sp>
        <p:nvSpPr>
          <p:cNvPr id="22" name="Oval 21"/>
          <p:cNvSpPr/>
          <p:nvPr/>
        </p:nvSpPr>
        <p:spPr>
          <a:xfrm rot="232985">
            <a:off x="1806013" y="5363402"/>
            <a:ext cx="686466" cy="682666"/>
          </a:xfrm>
          <a:prstGeom prst="ellipse">
            <a:avLst/>
          </a:prstGeom>
          <a:noFill/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>
              <a:solidFill>
                <a:srgbClr val="FF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9290701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36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3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 animBg="1"/>
      <p:bldP spid="2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New folder (2)\dssfgsdfsff.jpg"/>
          <p:cNvPicPr>
            <a:picLocks noChangeAspect="1" noChangeArrowheads="1"/>
          </p:cNvPicPr>
          <p:nvPr/>
        </p:nvPicPr>
        <p:blipFill>
          <a:blip r:embed="rId2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7998" y="845895"/>
            <a:ext cx="5716002" cy="4763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2058308337"/>
              </p:ext>
            </p:extLst>
          </p:nvPr>
        </p:nvGraphicFramePr>
        <p:xfrm>
          <a:off x="3036180" y="3375630"/>
          <a:ext cx="6119637" cy="13517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3" name="Rectangle 2"/>
          <p:cNvSpPr/>
          <p:nvPr/>
        </p:nvSpPr>
        <p:spPr>
          <a:xfrm>
            <a:off x="4925493" y="1662754"/>
            <a:ext cx="264367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800" b="1" dirty="0" err="1">
                <a:ln/>
                <a:latin typeface="NikoshBAN" panose="02000000000000000000" pitchFamily="2" charset="0"/>
                <a:cs typeface="NikoshBAN" panose="02000000000000000000" pitchFamily="2" charset="0"/>
              </a:rPr>
              <a:t>বাড়ীর</a:t>
            </a:r>
            <a:r>
              <a:rPr lang="en-US" sz="4800" b="1" dirty="0">
                <a:ln/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b="1" dirty="0" err="1">
                <a:ln/>
                <a:latin typeface="NikoshBAN" panose="02000000000000000000" pitchFamily="2" charset="0"/>
                <a:cs typeface="NikoshBAN" panose="02000000000000000000" pitchFamily="2" charset="0"/>
              </a:rPr>
              <a:t>কাজ</a:t>
            </a:r>
            <a:r>
              <a:rPr lang="en-US" sz="4800" b="1" dirty="0">
                <a:ln/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endParaRPr lang="en-US" sz="4800" b="1" dirty="0">
              <a:ln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2607653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  <p:bldP spid="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76601" y="685801"/>
            <a:ext cx="5090285" cy="227754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800" b="1" dirty="0" err="1">
                <a:ln w="19050">
                  <a:solidFill>
                    <a:srgbClr val="1F497D">
                      <a:tint val="1000"/>
                    </a:srgb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ধন্যবাদ</a:t>
            </a:r>
            <a:r>
              <a:rPr lang="en-US" sz="5400" b="1" dirty="0">
                <a:ln w="19050">
                  <a:solidFill>
                    <a:srgbClr val="1F497D">
                      <a:tint val="1000"/>
                    </a:srgb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pPr algn="ctr"/>
            <a:r>
              <a:rPr lang="en-US" sz="5400" b="1" dirty="0" err="1">
                <a:ln w="19050">
                  <a:solidFill>
                    <a:srgbClr val="1F497D">
                      <a:tint val="1000"/>
                    </a:srgb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তোমাদের</a:t>
            </a:r>
            <a:r>
              <a:rPr lang="en-US" sz="5400" b="1" dirty="0">
                <a:ln w="19050">
                  <a:solidFill>
                    <a:srgbClr val="1F497D">
                      <a:tint val="1000"/>
                    </a:srgb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b="1" dirty="0" err="1">
                <a:ln w="19050">
                  <a:solidFill>
                    <a:srgbClr val="1F497D">
                      <a:tint val="1000"/>
                    </a:srgb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সবাইকে</a:t>
            </a:r>
            <a:endParaRPr lang="en-US" sz="5400" b="1" dirty="0">
              <a:ln w="19050">
                <a:solidFill>
                  <a:srgbClr val="1F497D">
                    <a:tint val="1000"/>
                  </a:srgbClr>
                </a:solidFill>
                <a:prstDash val="solid"/>
              </a:ln>
              <a:solidFill>
                <a:srgbClr val="7030A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Calibri"/>
            </a:endParaRPr>
          </a:p>
        </p:txBody>
      </p:sp>
      <p:pic>
        <p:nvPicPr>
          <p:cNvPr id="7171" name="Picture 3" descr="K:\Flower\tretwetert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3124200"/>
            <a:ext cx="3087642" cy="30876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6002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718210" y="3018180"/>
            <a:ext cx="4171766" cy="29084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600" b="1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শামীম</a:t>
            </a:r>
            <a:r>
              <a:rPr lang="en-US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আহম্মেদ</a:t>
            </a:r>
            <a:endParaRPr lang="en-US" sz="36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bn-BD" sz="3200" dirty="0">
                <a:solidFill>
                  <a:prstClr val="black">
                    <a:lumMod val="75000"/>
                    <a:lumOff val="25000"/>
                  </a:prst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সহকারী শিক্ষক (কম্পিউটার)</a:t>
            </a:r>
          </a:p>
          <a:p>
            <a:pPr algn="ctr"/>
            <a:r>
              <a:rPr lang="en-US" sz="32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যাদবপুর</a:t>
            </a:r>
            <a:r>
              <a:rPr lang="en-US" sz="3200" dirty="0">
                <a:solidFill>
                  <a:prstClr val="black">
                    <a:lumMod val="75000"/>
                    <a:lumOff val="25000"/>
                  </a:prst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দাখিল</a:t>
            </a:r>
            <a:r>
              <a:rPr lang="en-US" sz="3200" dirty="0">
                <a:solidFill>
                  <a:prstClr val="black">
                    <a:lumMod val="75000"/>
                    <a:lumOff val="25000"/>
                  </a:prst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মাদ্রাসা</a:t>
            </a:r>
            <a:endParaRPr lang="bn-BD" sz="3200" dirty="0">
              <a:solidFill>
                <a:prstClr val="black">
                  <a:lumMod val="75000"/>
                  <a:lumOff val="25000"/>
                </a:prst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bn-BD" sz="3200" dirty="0">
                <a:solidFill>
                  <a:prstClr val="black">
                    <a:lumMod val="75000"/>
                    <a:lumOff val="25000"/>
                  </a:prst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</a:t>
            </a:r>
            <a:r>
              <a:rPr lang="en-US" sz="32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লিয়া</a:t>
            </a:r>
            <a:r>
              <a:rPr lang="en-US" sz="3200" dirty="0">
                <a:solidFill>
                  <a:prstClr val="black">
                    <a:lumMod val="75000"/>
                    <a:lumOff val="25000"/>
                  </a:prst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,</a:t>
            </a:r>
            <a:r>
              <a:rPr lang="bn-BD" sz="3200" dirty="0">
                <a:solidFill>
                  <a:prstClr val="black">
                    <a:lumMod val="75000"/>
                    <a:lumOff val="25000"/>
                  </a:prst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নড়াইল</a:t>
            </a:r>
            <a:r>
              <a:rPr lang="bn-BD" sz="3200" dirty="0">
                <a:solidFill>
                  <a:prstClr val="black">
                    <a:lumMod val="75000"/>
                    <a:lumOff val="25000"/>
                  </a:prst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  <a:p>
            <a:pPr algn="ctr">
              <a:lnSpc>
                <a:spcPct val="150000"/>
              </a:lnSpc>
            </a:pPr>
            <a:endParaRPr lang="bn-BD" sz="2400" b="1" dirty="0">
              <a:solidFill>
                <a:prstClr val="black">
                  <a:lumMod val="75000"/>
                  <a:lumOff val="25000"/>
                </a:prst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374872" y="1023729"/>
            <a:ext cx="321754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4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শিক্ষক </a:t>
            </a:r>
            <a:r>
              <a:rPr lang="en-US" sz="4800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পরিচিতি</a:t>
            </a:r>
            <a:endParaRPr lang="en-IN" sz="48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516A2A9-BC6D-4AA7-8247-935A79EC2F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71696" y="758990"/>
            <a:ext cx="4491817" cy="136047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B40129D-DAE4-4D45-823E-F3D2C9EBF844}"/>
              </a:ext>
            </a:extLst>
          </p:cNvPr>
          <p:cNvSpPr txBox="1"/>
          <p:nvPr/>
        </p:nvSpPr>
        <p:spPr>
          <a:xfrm>
            <a:off x="7131722" y="2647121"/>
            <a:ext cx="4171766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800" dirty="0">
                <a:solidFill>
                  <a:srgbClr val="FF33CC"/>
                </a:solidFill>
                <a:latin typeface="NikoshBAN" pitchFamily="2" charset="0"/>
                <a:cs typeface="NikoshBAN" pitchFamily="2" charset="0"/>
              </a:rPr>
              <a:t>বিষয়ঃ তথ্য ও যোগাযোগ প্রযুক্তি</a:t>
            </a:r>
          </a:p>
          <a:p>
            <a:pPr algn="ctr"/>
            <a:r>
              <a:rPr lang="bn-BD" sz="2800" dirty="0">
                <a:solidFill>
                  <a:srgbClr val="0000CC"/>
                </a:solidFill>
                <a:latin typeface="NikoshBAN" pitchFamily="2" charset="0"/>
                <a:cs typeface="NikoshBAN" pitchFamily="2" charset="0"/>
              </a:rPr>
              <a:t>শ্রেণিঃ ৭ম</a:t>
            </a:r>
          </a:p>
          <a:p>
            <a:pPr algn="ctr"/>
            <a:r>
              <a:rPr lang="bn-BD" sz="2800" dirty="0">
                <a:solidFill>
                  <a:srgbClr val="FF33CC"/>
                </a:solidFill>
                <a:latin typeface="NikoshBAN" pitchFamily="2" charset="0"/>
                <a:cs typeface="NikoshBAN" pitchFamily="2" charset="0"/>
              </a:rPr>
              <a:t>অধ্যায়ঃ</a:t>
            </a:r>
            <a:r>
              <a:rPr lang="en-US" sz="2400" dirty="0">
                <a:solidFill>
                  <a:srgbClr val="FF33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>
                <a:solidFill>
                  <a:srgbClr val="FF33CC"/>
                </a:solidFill>
                <a:latin typeface="NikoshBAN" pitchFamily="2" charset="0"/>
                <a:cs typeface="NikoshBAN" pitchFamily="2" charset="0"/>
              </a:rPr>
              <a:t>প্রথম</a:t>
            </a:r>
            <a:endParaRPr lang="en-US" sz="2400" dirty="0">
              <a:solidFill>
                <a:srgbClr val="FF33CC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2400" b="1" dirty="0" err="1">
                <a:solidFill>
                  <a:prstClr val="black">
                    <a:lumMod val="75000"/>
                    <a:lumOff val="25000"/>
                  </a:prstClr>
                </a:solidFill>
                <a:latin typeface="NikoshBAN" pitchFamily="2" charset="0"/>
                <a:cs typeface="NikoshBAN" pitchFamily="2" charset="0"/>
              </a:rPr>
              <a:t>আজকের</a:t>
            </a:r>
            <a:r>
              <a:rPr lang="en-US" sz="2400" b="1" dirty="0">
                <a:solidFill>
                  <a:prstClr val="black">
                    <a:lumMod val="75000"/>
                    <a:lumOff val="25000"/>
                  </a:prstClr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2400" b="1" dirty="0" err="1">
                <a:solidFill>
                  <a:prstClr val="black">
                    <a:lumMod val="75000"/>
                    <a:lumOff val="25000"/>
                  </a:prstClr>
                </a:solidFill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2400" b="1" dirty="0">
                <a:solidFill>
                  <a:prstClr val="black">
                    <a:lumMod val="75000"/>
                    <a:lumOff val="25000"/>
                  </a:prstClr>
                </a:solidFill>
                <a:latin typeface="NikoshBAN" pitchFamily="2" charset="0"/>
                <a:cs typeface="NikoshBAN" pitchFamily="2" charset="0"/>
              </a:rPr>
              <a:t>: </a:t>
            </a:r>
            <a:r>
              <a:rPr lang="en-US" sz="2400" b="1" dirty="0" err="1">
                <a:solidFill>
                  <a:prstClr val="black">
                    <a:lumMod val="75000"/>
                    <a:lumOff val="25000"/>
                  </a:prstClr>
                </a:solidFill>
                <a:latin typeface="NikoshBAN" pitchFamily="2" charset="0"/>
                <a:cs typeface="NikoshBAN" pitchFamily="2" charset="0"/>
              </a:rPr>
              <a:t>কম্পিউটার</a:t>
            </a:r>
            <a:r>
              <a:rPr lang="en-US" sz="2400" b="1" dirty="0">
                <a:solidFill>
                  <a:prstClr val="black">
                    <a:lumMod val="75000"/>
                    <a:lumOff val="25000"/>
                  </a:prst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>
                <a:solidFill>
                  <a:prstClr val="black">
                    <a:lumMod val="75000"/>
                    <a:lumOff val="25000"/>
                  </a:prstClr>
                </a:solidFill>
                <a:latin typeface="NikoshBAN" pitchFamily="2" charset="0"/>
                <a:cs typeface="NikoshBAN" pitchFamily="2" charset="0"/>
              </a:rPr>
              <a:t>ভাইরাস</a:t>
            </a:r>
            <a:r>
              <a:rPr lang="en-US" sz="2400" b="1" dirty="0">
                <a:solidFill>
                  <a:prstClr val="black">
                    <a:lumMod val="75000"/>
                    <a:lumOff val="25000"/>
                  </a:prstClr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2400" b="1" dirty="0" err="1">
                <a:solidFill>
                  <a:prstClr val="black">
                    <a:lumMod val="75000"/>
                    <a:lumOff val="25000"/>
                  </a:prstClr>
                </a:solidFill>
                <a:latin typeface="NikoshBAN" pitchFamily="2" charset="0"/>
                <a:cs typeface="NikoshBAN" pitchFamily="2" charset="0"/>
              </a:rPr>
              <a:t>এন্টিভাইরাস</a:t>
            </a:r>
            <a:endParaRPr lang="bn-BD" sz="2400" b="1" dirty="0">
              <a:solidFill>
                <a:prstClr val="black">
                  <a:lumMod val="75000"/>
                  <a:lumOff val="25000"/>
                </a:prstClr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2800" b="1" dirty="0">
                <a:solidFill>
                  <a:srgbClr val="0000CC"/>
                </a:solidFill>
                <a:latin typeface="NikoshBAN" pitchFamily="2" charset="0"/>
                <a:cs typeface="NikoshBAN" pitchFamily="2" charset="0"/>
              </a:rPr>
              <a:t>সময়ঃ ৪০ মিনিট </a:t>
            </a:r>
          </a:p>
          <a:p>
            <a:pPr algn="ctr"/>
            <a:r>
              <a:rPr lang="bn-BD" sz="2800" dirty="0">
                <a:solidFill>
                  <a:srgbClr val="FF33CC"/>
                </a:solidFill>
                <a:latin typeface="NikoshBAN" pitchFamily="2" charset="0"/>
                <a:cs typeface="NikoshBAN" pitchFamily="2" charset="0"/>
              </a:rPr>
              <a:t>তারিখঃ</a:t>
            </a:r>
            <a:r>
              <a:rPr lang="en-US" sz="2800" dirty="0">
                <a:solidFill>
                  <a:srgbClr val="FF33CC"/>
                </a:solidFill>
                <a:latin typeface="NikoshBAN" pitchFamily="2" charset="0"/>
                <a:cs typeface="NikoshBAN" pitchFamily="2" charset="0"/>
              </a:rPr>
              <a:t> 11-11-2019</a:t>
            </a:r>
          </a:p>
        </p:txBody>
      </p:sp>
    </p:spTree>
    <p:extLst>
      <p:ext uri="{BB962C8B-B14F-4D97-AF65-F5344CB8AC3E}">
        <p14:creationId xmlns:p14="http://schemas.microsoft.com/office/powerpoint/2010/main" val="2290185070"/>
      </p:ext>
    </p:extLst>
  </p:cSld>
  <p:clrMapOvr>
    <a:masterClrMapping/>
  </p:clrMapOvr>
  <p:transition spd="slow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D:\New folder (2)\indexবাবাব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4476" y="198426"/>
            <a:ext cx="3240924" cy="2892645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D:\New folder (2)\ও্ররর্র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690" y="3630304"/>
            <a:ext cx="3068110" cy="2465696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3" descr="D:\New folder (2)\ওর্রওর্র্র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98426"/>
            <a:ext cx="3511247" cy="2892645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5" descr="C:\Documents and Settings\Administrator.PATHOLOGY-XP\Desktop\জটচজটজট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8746" y="3810000"/>
            <a:ext cx="3381054" cy="237926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3009555" y="6149008"/>
            <a:ext cx="5467397" cy="646331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  <a:tileRect l="-100000" t="-100000"/>
          </a:gradFill>
        </p:spPr>
        <p:txBody>
          <a:bodyPr wrap="square">
            <a:spAutoFit/>
          </a:bodyPr>
          <a:lstStyle/>
          <a:p>
            <a:pPr algn="ctr"/>
            <a:r>
              <a:rPr lang="en-US" sz="3600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3600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এরা</a:t>
            </a:r>
            <a:r>
              <a:rPr lang="en-US" sz="3600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কিসে</a:t>
            </a:r>
            <a:r>
              <a:rPr lang="en-US" sz="3600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সংক্রমিত</a:t>
            </a:r>
            <a:r>
              <a:rPr lang="en-US" sz="3600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হয়েছে</a:t>
            </a:r>
            <a:r>
              <a:rPr lang="en-US" sz="3600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?</a:t>
            </a:r>
            <a:endParaRPr lang="en-US" sz="36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149963" y="3110661"/>
            <a:ext cx="7186583" cy="646331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</p:spPr>
        <p:txBody>
          <a:bodyPr wrap="none">
            <a:spAutoFit/>
          </a:bodyPr>
          <a:lstStyle/>
          <a:p>
            <a:r>
              <a:rPr lang="bn-BD" sz="36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চিত্র</a:t>
            </a:r>
            <a:r>
              <a:rPr lang="en-US" sz="3600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গুলি</a:t>
            </a:r>
            <a:r>
              <a:rPr lang="en-US" sz="36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ভালভাবে</a:t>
            </a:r>
            <a:r>
              <a:rPr lang="en-US" sz="36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লক্ষ্য</a:t>
            </a:r>
            <a:r>
              <a:rPr lang="en-US" sz="36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</a:t>
            </a:r>
            <a:r>
              <a:rPr lang="en-US" sz="36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এবং</a:t>
            </a:r>
            <a:r>
              <a:rPr lang="en-US" sz="36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বলতে</a:t>
            </a:r>
            <a:r>
              <a:rPr lang="en-US" sz="36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চেষ্টা</a:t>
            </a:r>
            <a:r>
              <a:rPr lang="en-US" sz="36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</a:t>
            </a:r>
            <a:r>
              <a:rPr lang="bn-BD" sz="36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3600" dirty="0">
              <a:solidFill>
                <a:srgbClr val="7030A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3929269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Picture 2" descr="C:\Recycled\Dc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4117" y="158562"/>
            <a:ext cx="3893945" cy="3270438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Picture 3" descr="D:\New folder (2)\বাবা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2408" y="3495868"/>
            <a:ext cx="3897677" cy="3199552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" name="Picture 4" descr="D:\New folder (2)\রিওেরওরেওরওরওরও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2408" y="158562"/>
            <a:ext cx="3727957" cy="3164528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5" descr="D:\New folder (2)\্রর্রর্রর্র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0385" y="3545886"/>
            <a:ext cx="3897678" cy="3149534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" name="Oval 39"/>
          <p:cNvSpPr/>
          <p:nvPr/>
        </p:nvSpPr>
        <p:spPr>
          <a:xfrm>
            <a:off x="4872118" y="2022256"/>
            <a:ext cx="2946234" cy="2986266"/>
          </a:xfrm>
          <a:prstGeom prst="ellips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t="100000" r="100000"/>
            </a:path>
            <a:tileRect l="-100000" b="-100000"/>
          </a:gradFill>
        </p:spPr>
        <p:txBody>
          <a:bodyPr wrap="square">
            <a:spAutoFit/>
          </a:bodyPr>
          <a:lstStyle/>
          <a:p>
            <a:pPr algn="ctr"/>
            <a:r>
              <a:rPr lang="en-US" sz="4400" dirty="0" err="1">
                <a:solidFill>
                  <a:srgbClr val="C0504D"/>
                </a:solidFill>
                <a:latin typeface="NikoshBAN" pitchFamily="2" charset="0"/>
                <a:cs typeface="NikoshBAN" pitchFamily="2" charset="0"/>
              </a:rPr>
              <a:t>এরা</a:t>
            </a:r>
            <a:r>
              <a:rPr lang="en-US" sz="4400" dirty="0">
                <a:solidFill>
                  <a:srgbClr val="C0504D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solidFill>
                  <a:srgbClr val="C0504D"/>
                </a:solidFill>
                <a:latin typeface="NikoshBAN" pitchFamily="2" charset="0"/>
                <a:cs typeface="NikoshBAN" pitchFamily="2" charset="0"/>
              </a:rPr>
              <a:t>প্রতিষেধক</a:t>
            </a:r>
            <a:r>
              <a:rPr lang="en-US" sz="4400" dirty="0">
                <a:solidFill>
                  <a:srgbClr val="C0504D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solidFill>
                  <a:srgbClr val="C0504D"/>
                </a:solidFill>
                <a:latin typeface="NikoshBAN" pitchFamily="2" charset="0"/>
                <a:cs typeface="NikoshBAN" pitchFamily="2" charset="0"/>
              </a:rPr>
              <a:t>নিচ্ছে</a:t>
            </a:r>
            <a:endParaRPr lang="en-US" sz="7200" dirty="0">
              <a:solidFill>
                <a:srgbClr val="C0504D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743554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40830" y="2985846"/>
            <a:ext cx="7110339" cy="877163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marL="0" lvl="1"/>
            <a:r>
              <a:rPr lang="en-US" sz="4800" b="1" dirty="0" err="1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কম্পিউটার</a:t>
            </a:r>
            <a:r>
              <a:rPr lang="en-US" sz="48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b="1" dirty="0" err="1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ভাইরাস</a:t>
            </a:r>
            <a:r>
              <a:rPr lang="bn-IN" sz="48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ও </a:t>
            </a:r>
            <a:r>
              <a:rPr lang="en-US" sz="4800" b="1" dirty="0" err="1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এন্টিভাইরাস</a:t>
            </a:r>
            <a:endParaRPr lang="bn-BD" sz="4800" b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endParaRPr lang="en-US" sz="3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</a:endParaRPr>
          </a:p>
        </p:txBody>
      </p:sp>
      <p:sp>
        <p:nvSpPr>
          <p:cNvPr id="4" name="Rectangle 3"/>
          <p:cNvSpPr/>
          <p:nvPr/>
        </p:nvSpPr>
        <p:spPr>
          <a:xfrm rot="2958877">
            <a:off x="5180932" y="2001362"/>
            <a:ext cx="220254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6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9" name="Rectangle 18"/>
          <p:cNvSpPr/>
          <p:nvPr/>
        </p:nvSpPr>
        <p:spPr>
          <a:xfrm rot="20139381">
            <a:off x="5591968" y="382381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b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0" name="Rectangle 19"/>
          <p:cNvSpPr/>
          <p:nvPr/>
        </p:nvSpPr>
        <p:spPr>
          <a:xfrm rot="20345500">
            <a:off x="4828870" y="4900887"/>
            <a:ext cx="3048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/>
            <a:endParaRPr lang="bn-BD" sz="4800" b="1" dirty="0">
              <a:solidFill>
                <a:prstClr val="white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69575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225937" y="934279"/>
            <a:ext cx="374012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এই</a:t>
            </a:r>
            <a:r>
              <a:rPr lang="en-US" sz="3600" dirty="0">
                <a:solidFill>
                  <a:prstClr val="black">
                    <a:lumMod val="85000"/>
                    <a:lumOff val="15000"/>
                  </a:prst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পাঠ</a:t>
            </a:r>
            <a:r>
              <a:rPr lang="en-US" sz="3600" dirty="0">
                <a:solidFill>
                  <a:prstClr val="black">
                    <a:lumMod val="85000"/>
                    <a:lumOff val="15000"/>
                  </a:prst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শেষে</a:t>
            </a:r>
            <a:r>
              <a:rPr lang="en-US" sz="3600" dirty="0">
                <a:solidFill>
                  <a:prstClr val="black">
                    <a:lumMod val="85000"/>
                    <a:lumOff val="15000"/>
                  </a:prst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শিক্ষার্থীরা</a:t>
            </a:r>
            <a:r>
              <a:rPr lang="en-US" sz="3600" dirty="0">
                <a:solidFill>
                  <a:prstClr val="black">
                    <a:lumMod val="85000"/>
                    <a:lumOff val="15000"/>
                  </a:prst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-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B81FD9F-5048-41A1-99BC-5E37170399A9}"/>
              </a:ext>
            </a:extLst>
          </p:cNvPr>
          <p:cNvGrpSpPr/>
          <p:nvPr/>
        </p:nvGrpSpPr>
        <p:grpSpPr>
          <a:xfrm>
            <a:off x="2286000" y="2083720"/>
            <a:ext cx="7620000" cy="1230312"/>
            <a:chOff x="2286000" y="2529042"/>
            <a:chExt cx="7620000" cy="1230312"/>
          </a:xfrm>
        </p:grpSpPr>
        <p:sp>
          <p:nvSpPr>
            <p:cNvPr id="3" name="Freeform: Shape 2">
              <a:extLst>
                <a:ext uri="{FF2B5EF4-FFF2-40B4-BE49-F238E27FC236}">
                  <a16:creationId xmlns:a16="http://schemas.microsoft.com/office/drawing/2014/main" id="{FB6777B6-ABDD-4A61-965A-88136806AFC5}"/>
                </a:ext>
              </a:extLst>
            </p:cNvPr>
            <p:cNvSpPr/>
            <p:nvPr/>
          </p:nvSpPr>
          <p:spPr>
            <a:xfrm>
              <a:off x="2286000" y="2529042"/>
              <a:ext cx="7620000" cy="1230312"/>
            </a:xfrm>
            <a:custGeom>
              <a:avLst/>
              <a:gdLst>
                <a:gd name="connsiteX0" fmla="*/ 0 w 7620000"/>
                <a:gd name="connsiteY0" fmla="*/ 123031 h 1230312"/>
                <a:gd name="connsiteX1" fmla="*/ 123031 w 7620000"/>
                <a:gd name="connsiteY1" fmla="*/ 0 h 1230312"/>
                <a:gd name="connsiteX2" fmla="*/ 7496969 w 7620000"/>
                <a:gd name="connsiteY2" fmla="*/ 0 h 1230312"/>
                <a:gd name="connsiteX3" fmla="*/ 7620000 w 7620000"/>
                <a:gd name="connsiteY3" fmla="*/ 123031 h 1230312"/>
                <a:gd name="connsiteX4" fmla="*/ 7620000 w 7620000"/>
                <a:gd name="connsiteY4" fmla="*/ 1107281 h 1230312"/>
                <a:gd name="connsiteX5" fmla="*/ 7496969 w 7620000"/>
                <a:gd name="connsiteY5" fmla="*/ 1230312 h 1230312"/>
                <a:gd name="connsiteX6" fmla="*/ 123031 w 7620000"/>
                <a:gd name="connsiteY6" fmla="*/ 1230312 h 1230312"/>
                <a:gd name="connsiteX7" fmla="*/ 0 w 7620000"/>
                <a:gd name="connsiteY7" fmla="*/ 1107281 h 1230312"/>
                <a:gd name="connsiteX8" fmla="*/ 0 w 7620000"/>
                <a:gd name="connsiteY8" fmla="*/ 123031 h 12303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620000" h="1230312">
                  <a:moveTo>
                    <a:pt x="0" y="123031"/>
                  </a:moveTo>
                  <a:cubicBezTo>
                    <a:pt x="0" y="55083"/>
                    <a:pt x="55083" y="0"/>
                    <a:pt x="123031" y="0"/>
                  </a:cubicBezTo>
                  <a:lnTo>
                    <a:pt x="7496969" y="0"/>
                  </a:lnTo>
                  <a:cubicBezTo>
                    <a:pt x="7564917" y="0"/>
                    <a:pt x="7620000" y="55083"/>
                    <a:pt x="7620000" y="123031"/>
                  </a:cubicBezTo>
                  <a:lnTo>
                    <a:pt x="7620000" y="1107281"/>
                  </a:lnTo>
                  <a:cubicBezTo>
                    <a:pt x="7620000" y="1175229"/>
                    <a:pt x="7564917" y="1230312"/>
                    <a:pt x="7496969" y="1230312"/>
                  </a:cubicBezTo>
                  <a:lnTo>
                    <a:pt x="123031" y="1230312"/>
                  </a:lnTo>
                  <a:cubicBezTo>
                    <a:pt x="55083" y="1230312"/>
                    <a:pt x="0" y="1175229"/>
                    <a:pt x="0" y="1107281"/>
                  </a:cubicBezTo>
                  <a:lnTo>
                    <a:pt x="0" y="123031"/>
                  </a:lnTo>
                  <a:close/>
                </a:path>
              </a:pathLst>
            </a:cu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757521" tIns="110490" rIns="110491" bIns="110490" numCol="1" spcCol="1270" anchor="ctr" anchorCtr="0">
              <a:noAutofit/>
            </a:bodyPr>
            <a:lstStyle/>
            <a:p>
              <a:pPr marL="0" lvl="0" indent="0" algn="l" defTabSz="1289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bn-BD" sz="2900" kern="1200" dirty="0">
                  <a:solidFill>
                    <a:srgbClr val="D75B0F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(</a:t>
              </a:r>
              <a:r>
                <a:rPr lang="en-US" sz="2900" kern="1200" dirty="0">
                  <a:solidFill>
                    <a:srgbClr val="D75B0F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1</a:t>
              </a:r>
              <a:r>
                <a:rPr lang="bn-BD" sz="2900" kern="1200" dirty="0">
                  <a:solidFill>
                    <a:srgbClr val="D75B0F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) </a:t>
              </a:r>
              <a:r>
                <a:rPr lang="en-US" sz="2900" kern="1200" dirty="0" err="1">
                  <a:solidFill>
                    <a:srgbClr val="D75B0F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ভাইরাস</a:t>
              </a:r>
              <a:r>
                <a:rPr lang="en-US" sz="2900" kern="1200" dirty="0">
                  <a:solidFill>
                    <a:srgbClr val="D75B0F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 ও </a:t>
              </a:r>
              <a:r>
                <a:rPr lang="en-US" sz="2900" kern="1200" dirty="0" err="1">
                  <a:solidFill>
                    <a:srgbClr val="D75B0F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এন্টিভাইরাস</a:t>
              </a:r>
              <a:r>
                <a:rPr lang="en-US" sz="2900" kern="1200" dirty="0">
                  <a:solidFill>
                    <a:srgbClr val="D75B0F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 </a:t>
              </a:r>
              <a:r>
                <a:rPr lang="en-US" sz="2900" kern="1200" dirty="0" err="1">
                  <a:solidFill>
                    <a:srgbClr val="D75B0F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কি</a:t>
              </a:r>
              <a:r>
                <a:rPr lang="en-US" sz="2900" kern="1200" dirty="0">
                  <a:solidFill>
                    <a:srgbClr val="D75B0F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 </a:t>
              </a:r>
              <a:r>
                <a:rPr lang="en-US" sz="2900" kern="1200" dirty="0" err="1">
                  <a:solidFill>
                    <a:srgbClr val="D75B0F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তা</a:t>
              </a:r>
              <a:r>
                <a:rPr lang="en-US" sz="2900" kern="1200" dirty="0">
                  <a:solidFill>
                    <a:srgbClr val="D75B0F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 </a:t>
              </a:r>
              <a:r>
                <a:rPr lang="bn-BD" sz="2900" kern="1200" dirty="0">
                  <a:solidFill>
                    <a:srgbClr val="D75B0F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ব্যাখ্যা</a:t>
              </a:r>
              <a:endParaRPr lang="en-US" sz="2900" kern="1200" dirty="0">
                <a:solidFill>
                  <a:srgbClr val="D75B0F"/>
                </a:solidFill>
                <a:latin typeface="NikoshBAN" panose="02000000000000000000" pitchFamily="2" charset="0"/>
                <a:cs typeface="NikoshBAN" panose="02000000000000000000" pitchFamily="2" charset="0"/>
              </a:endParaRPr>
            </a:p>
            <a:p>
              <a:pPr marL="0" lvl="0" indent="0" algn="l" defTabSz="1289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bn-BD" sz="2900" kern="1200" dirty="0">
                  <a:solidFill>
                    <a:srgbClr val="D75B0F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 </a:t>
              </a:r>
              <a:r>
                <a:rPr lang="en-US" sz="2900" kern="1200" dirty="0">
                  <a:solidFill>
                    <a:srgbClr val="D75B0F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    </a:t>
              </a:r>
              <a:r>
                <a:rPr lang="bn-BD" sz="2900" kern="1200" dirty="0">
                  <a:solidFill>
                    <a:srgbClr val="D75B0F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করতে পারবে;</a:t>
              </a:r>
              <a:endParaRPr lang="en-US" sz="2900" kern="1200" dirty="0"/>
            </a:p>
          </p:txBody>
        </p:sp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64589D16-5A70-4ED9-8CD7-2A4EF9054610}"/>
                </a:ext>
              </a:extLst>
            </p:cNvPr>
            <p:cNvSpPr/>
            <p:nvPr/>
          </p:nvSpPr>
          <p:spPr>
            <a:xfrm>
              <a:off x="2409031" y="2666342"/>
              <a:ext cx="1524000" cy="984249"/>
            </a:xfrm>
            <a:prstGeom prst="roundRect">
              <a:avLst>
                <a:gd name="adj" fmla="val 10000"/>
              </a:avLst>
            </a:prstGeom>
            <a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 t="-18000" b="-18000"/>
              </a:stretch>
            </a:blip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DEB204C2-D129-4803-94DD-28A4AA844A6E}"/>
              </a:ext>
            </a:extLst>
          </p:cNvPr>
          <p:cNvGrpSpPr/>
          <p:nvPr/>
        </p:nvGrpSpPr>
        <p:grpSpPr>
          <a:xfrm>
            <a:off x="2286000" y="3574610"/>
            <a:ext cx="7620000" cy="1230312"/>
            <a:chOff x="2286000" y="3574610"/>
            <a:chExt cx="7620000" cy="1230312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5555EF2E-F4B9-42A4-80C5-919765E9BD38}"/>
                </a:ext>
              </a:extLst>
            </p:cNvPr>
            <p:cNvSpPr/>
            <p:nvPr/>
          </p:nvSpPr>
          <p:spPr>
            <a:xfrm>
              <a:off x="2286000" y="3574610"/>
              <a:ext cx="7620000" cy="1230312"/>
            </a:xfrm>
            <a:custGeom>
              <a:avLst/>
              <a:gdLst>
                <a:gd name="connsiteX0" fmla="*/ 0 w 7620000"/>
                <a:gd name="connsiteY0" fmla="*/ 123031 h 1230312"/>
                <a:gd name="connsiteX1" fmla="*/ 123031 w 7620000"/>
                <a:gd name="connsiteY1" fmla="*/ 0 h 1230312"/>
                <a:gd name="connsiteX2" fmla="*/ 7496969 w 7620000"/>
                <a:gd name="connsiteY2" fmla="*/ 0 h 1230312"/>
                <a:gd name="connsiteX3" fmla="*/ 7620000 w 7620000"/>
                <a:gd name="connsiteY3" fmla="*/ 123031 h 1230312"/>
                <a:gd name="connsiteX4" fmla="*/ 7620000 w 7620000"/>
                <a:gd name="connsiteY4" fmla="*/ 1107281 h 1230312"/>
                <a:gd name="connsiteX5" fmla="*/ 7496969 w 7620000"/>
                <a:gd name="connsiteY5" fmla="*/ 1230312 h 1230312"/>
                <a:gd name="connsiteX6" fmla="*/ 123031 w 7620000"/>
                <a:gd name="connsiteY6" fmla="*/ 1230312 h 1230312"/>
                <a:gd name="connsiteX7" fmla="*/ 0 w 7620000"/>
                <a:gd name="connsiteY7" fmla="*/ 1107281 h 1230312"/>
                <a:gd name="connsiteX8" fmla="*/ 0 w 7620000"/>
                <a:gd name="connsiteY8" fmla="*/ 123031 h 12303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620000" h="1230312">
                  <a:moveTo>
                    <a:pt x="0" y="123031"/>
                  </a:moveTo>
                  <a:cubicBezTo>
                    <a:pt x="0" y="55083"/>
                    <a:pt x="55083" y="0"/>
                    <a:pt x="123031" y="0"/>
                  </a:cubicBezTo>
                  <a:lnTo>
                    <a:pt x="7496969" y="0"/>
                  </a:lnTo>
                  <a:cubicBezTo>
                    <a:pt x="7564917" y="0"/>
                    <a:pt x="7620000" y="55083"/>
                    <a:pt x="7620000" y="123031"/>
                  </a:cubicBezTo>
                  <a:lnTo>
                    <a:pt x="7620000" y="1107281"/>
                  </a:lnTo>
                  <a:cubicBezTo>
                    <a:pt x="7620000" y="1175229"/>
                    <a:pt x="7564917" y="1230312"/>
                    <a:pt x="7496969" y="1230312"/>
                  </a:cubicBezTo>
                  <a:lnTo>
                    <a:pt x="123031" y="1230312"/>
                  </a:lnTo>
                  <a:cubicBezTo>
                    <a:pt x="55083" y="1230312"/>
                    <a:pt x="0" y="1175229"/>
                    <a:pt x="0" y="1107281"/>
                  </a:cubicBezTo>
                  <a:lnTo>
                    <a:pt x="0" y="123031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757521" tIns="110490" rIns="110491" bIns="110490" numCol="1" spcCol="1270" anchor="ctr" anchorCtr="0">
              <a:noAutofit/>
            </a:bodyPr>
            <a:lstStyle/>
            <a:p>
              <a:pPr marL="0" lvl="0" indent="0" algn="l" defTabSz="1289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900" kern="1200" dirty="0"/>
                <a:t> </a:t>
              </a:r>
              <a:r>
                <a:rPr lang="bn-BD" sz="2900" kern="1200" dirty="0">
                  <a:solidFill>
                    <a:srgbClr val="BE12AA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(</a:t>
              </a:r>
              <a:r>
                <a:rPr lang="en-US" sz="2900" kern="1200" dirty="0">
                  <a:solidFill>
                    <a:srgbClr val="BE12AA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2</a:t>
              </a:r>
              <a:r>
                <a:rPr lang="bn-BD" sz="2900" kern="1200" dirty="0">
                  <a:solidFill>
                    <a:srgbClr val="BE12AA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) </a:t>
              </a:r>
              <a:r>
                <a:rPr lang="en-US" sz="2900" kern="1200" dirty="0" err="1">
                  <a:solidFill>
                    <a:srgbClr val="BE12AA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কম্পিউটার</a:t>
              </a:r>
              <a:r>
                <a:rPr lang="en-US" sz="2900" kern="1200" dirty="0">
                  <a:solidFill>
                    <a:srgbClr val="BE12AA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 </a:t>
              </a:r>
              <a:r>
                <a:rPr lang="en-US" sz="2900" kern="1200" dirty="0" err="1">
                  <a:solidFill>
                    <a:srgbClr val="BE12AA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বা</a:t>
              </a:r>
              <a:r>
                <a:rPr lang="en-US" sz="2900" kern="1200" dirty="0">
                  <a:solidFill>
                    <a:srgbClr val="BE12AA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 </a:t>
              </a:r>
              <a:r>
                <a:rPr lang="en-US" sz="2900" kern="1200" dirty="0" err="1">
                  <a:solidFill>
                    <a:srgbClr val="BE12AA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আইসিটি</a:t>
              </a:r>
              <a:r>
                <a:rPr lang="en-US" sz="2900" kern="1200" dirty="0">
                  <a:solidFill>
                    <a:srgbClr val="BE12AA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 </a:t>
              </a:r>
              <a:r>
                <a:rPr lang="en-US" sz="2900" kern="1200" dirty="0" err="1">
                  <a:solidFill>
                    <a:srgbClr val="BE12AA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পণ্যে</a:t>
              </a:r>
              <a:r>
                <a:rPr lang="en-US" sz="2900" kern="1200" dirty="0">
                  <a:solidFill>
                    <a:srgbClr val="BE12AA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 </a:t>
              </a:r>
              <a:r>
                <a:rPr lang="en-US" sz="2900" kern="1200" dirty="0" err="1">
                  <a:solidFill>
                    <a:srgbClr val="BE12AA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ভাইরাস</a:t>
              </a:r>
              <a:endParaRPr lang="en-US" sz="2900" kern="12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endParaRPr>
            </a:p>
            <a:p>
              <a:pPr marL="0" lvl="0" indent="0" algn="l" defTabSz="1289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900" kern="1200" dirty="0">
                  <a:solidFill>
                    <a:srgbClr val="BE12AA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    </a:t>
              </a:r>
              <a:r>
                <a:rPr lang="en-US" sz="2900" kern="1200" dirty="0" err="1">
                  <a:solidFill>
                    <a:srgbClr val="BE12AA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সনাক্ত</a:t>
              </a:r>
              <a:r>
                <a:rPr lang="en-US" sz="2900" kern="1200" dirty="0">
                  <a:solidFill>
                    <a:srgbClr val="BE12AA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 </a:t>
              </a:r>
              <a:r>
                <a:rPr lang="en-US" sz="2900" kern="1200" dirty="0" err="1">
                  <a:solidFill>
                    <a:srgbClr val="BE12AA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করতে</a:t>
              </a:r>
              <a:r>
                <a:rPr lang="en-US" sz="2900" kern="1200" dirty="0">
                  <a:solidFill>
                    <a:srgbClr val="BE12AA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 </a:t>
              </a:r>
              <a:r>
                <a:rPr lang="en-US" sz="2900" kern="1200" dirty="0" err="1">
                  <a:solidFill>
                    <a:srgbClr val="BE12AA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পারবে</a:t>
              </a:r>
              <a:r>
                <a:rPr lang="en-US" sz="2900" kern="1200" dirty="0">
                  <a:solidFill>
                    <a:srgbClr val="BE12AA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;</a:t>
              </a:r>
              <a:endParaRPr lang="en-US" sz="2900" kern="1200" dirty="0"/>
            </a:p>
          </p:txBody>
        </p:sp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27C86F59-729E-4457-B24C-65C6C8B7C1CF}"/>
                </a:ext>
              </a:extLst>
            </p:cNvPr>
            <p:cNvSpPr/>
            <p:nvPr/>
          </p:nvSpPr>
          <p:spPr>
            <a:xfrm>
              <a:off x="2382527" y="3714889"/>
              <a:ext cx="1524000" cy="984249"/>
            </a:xfrm>
            <a:prstGeom prst="roundRect">
              <a:avLst>
                <a:gd name="adj" fmla="val 10000"/>
              </a:avLst>
            </a:prstGeom>
            <a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 l="-8000" r="-8000"/>
              </a:stretch>
            </a:blip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GB" dirty="0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2618FBEF-B4BD-417A-AE57-EFDD614AFCE7}"/>
              </a:ext>
            </a:extLst>
          </p:cNvPr>
          <p:cNvGrpSpPr/>
          <p:nvPr/>
        </p:nvGrpSpPr>
        <p:grpSpPr>
          <a:xfrm>
            <a:off x="2286000" y="5170485"/>
            <a:ext cx="7620000" cy="1230312"/>
            <a:chOff x="2286000" y="5170486"/>
            <a:chExt cx="7620000" cy="1230312"/>
          </a:xfrm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288CB96A-CA60-42D8-8BEA-F484AC80EF45}"/>
                </a:ext>
              </a:extLst>
            </p:cNvPr>
            <p:cNvSpPr/>
            <p:nvPr/>
          </p:nvSpPr>
          <p:spPr>
            <a:xfrm>
              <a:off x="2286000" y="5170486"/>
              <a:ext cx="7620000" cy="1230312"/>
            </a:xfrm>
            <a:custGeom>
              <a:avLst/>
              <a:gdLst>
                <a:gd name="connsiteX0" fmla="*/ 0 w 7620000"/>
                <a:gd name="connsiteY0" fmla="*/ 123031 h 1230312"/>
                <a:gd name="connsiteX1" fmla="*/ 123031 w 7620000"/>
                <a:gd name="connsiteY1" fmla="*/ 0 h 1230312"/>
                <a:gd name="connsiteX2" fmla="*/ 7496969 w 7620000"/>
                <a:gd name="connsiteY2" fmla="*/ 0 h 1230312"/>
                <a:gd name="connsiteX3" fmla="*/ 7620000 w 7620000"/>
                <a:gd name="connsiteY3" fmla="*/ 123031 h 1230312"/>
                <a:gd name="connsiteX4" fmla="*/ 7620000 w 7620000"/>
                <a:gd name="connsiteY4" fmla="*/ 1107281 h 1230312"/>
                <a:gd name="connsiteX5" fmla="*/ 7496969 w 7620000"/>
                <a:gd name="connsiteY5" fmla="*/ 1230312 h 1230312"/>
                <a:gd name="connsiteX6" fmla="*/ 123031 w 7620000"/>
                <a:gd name="connsiteY6" fmla="*/ 1230312 h 1230312"/>
                <a:gd name="connsiteX7" fmla="*/ 0 w 7620000"/>
                <a:gd name="connsiteY7" fmla="*/ 1107281 h 1230312"/>
                <a:gd name="connsiteX8" fmla="*/ 0 w 7620000"/>
                <a:gd name="connsiteY8" fmla="*/ 123031 h 12303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620000" h="1230312">
                  <a:moveTo>
                    <a:pt x="0" y="123031"/>
                  </a:moveTo>
                  <a:cubicBezTo>
                    <a:pt x="0" y="55083"/>
                    <a:pt x="55083" y="0"/>
                    <a:pt x="123031" y="0"/>
                  </a:cubicBezTo>
                  <a:lnTo>
                    <a:pt x="7496969" y="0"/>
                  </a:lnTo>
                  <a:cubicBezTo>
                    <a:pt x="7564917" y="0"/>
                    <a:pt x="7620000" y="55083"/>
                    <a:pt x="7620000" y="123031"/>
                  </a:cubicBezTo>
                  <a:lnTo>
                    <a:pt x="7620000" y="1107281"/>
                  </a:lnTo>
                  <a:cubicBezTo>
                    <a:pt x="7620000" y="1175229"/>
                    <a:pt x="7564917" y="1230312"/>
                    <a:pt x="7496969" y="1230312"/>
                  </a:cubicBezTo>
                  <a:lnTo>
                    <a:pt x="123031" y="1230312"/>
                  </a:lnTo>
                  <a:cubicBezTo>
                    <a:pt x="55083" y="1230312"/>
                    <a:pt x="0" y="1175229"/>
                    <a:pt x="0" y="1107281"/>
                  </a:cubicBezTo>
                  <a:lnTo>
                    <a:pt x="0" y="123031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757521" tIns="110490" rIns="110491" bIns="110490" numCol="1" spcCol="1270" anchor="ctr" anchorCtr="0">
              <a:noAutofit/>
            </a:bodyPr>
            <a:lstStyle/>
            <a:p>
              <a:pPr marL="0" lvl="0" indent="0" algn="l" defTabSz="1289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bn-BD" sz="2900" kern="1200" dirty="0">
                  <a:solidFill>
                    <a:schemeClr val="bg1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(</a:t>
              </a:r>
              <a:r>
                <a:rPr lang="en-US" sz="2900" kern="1200" dirty="0">
                  <a:solidFill>
                    <a:schemeClr val="bg1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3</a:t>
              </a:r>
              <a:r>
                <a:rPr lang="bn-BD" sz="2900" kern="1200" dirty="0">
                  <a:solidFill>
                    <a:schemeClr val="bg1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)</a:t>
              </a:r>
              <a:r>
                <a:rPr lang="en-US" sz="2900" kern="1200" dirty="0">
                  <a:solidFill>
                    <a:schemeClr val="bg1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 </a:t>
              </a:r>
              <a:r>
                <a:rPr lang="en-US" sz="2900" kern="1200" dirty="0" err="1">
                  <a:solidFill>
                    <a:schemeClr val="bg1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এন্টিভাইরাসের</a:t>
              </a:r>
              <a:r>
                <a:rPr lang="en-US" sz="2900" kern="1200" dirty="0">
                  <a:solidFill>
                    <a:schemeClr val="bg1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 </a:t>
              </a:r>
              <a:r>
                <a:rPr lang="en-US" sz="2900" kern="1200" dirty="0" err="1">
                  <a:solidFill>
                    <a:schemeClr val="bg1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ব্যবহার</a:t>
              </a:r>
              <a:r>
                <a:rPr lang="en-US" sz="2900" kern="1200" dirty="0">
                  <a:solidFill>
                    <a:schemeClr val="bg1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 </a:t>
              </a:r>
              <a:r>
                <a:rPr lang="en-US" sz="2900" kern="1200" dirty="0" err="1">
                  <a:solidFill>
                    <a:schemeClr val="bg1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জানতে</a:t>
              </a:r>
              <a:r>
                <a:rPr lang="en-US" sz="2900" kern="1200" dirty="0">
                  <a:solidFill>
                    <a:schemeClr val="bg1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 </a:t>
              </a:r>
              <a:r>
                <a:rPr lang="en-US" sz="2900" kern="1200" dirty="0" err="1">
                  <a:solidFill>
                    <a:schemeClr val="bg1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পারবে</a:t>
              </a:r>
              <a:r>
                <a:rPr lang="en-US" sz="2900" kern="1200" dirty="0">
                  <a:solidFill>
                    <a:schemeClr val="bg1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।</a:t>
              </a:r>
              <a:endParaRPr lang="en-US" sz="29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E95D79EB-2577-4190-93C5-3974DF55D2A7}"/>
                </a:ext>
              </a:extLst>
            </p:cNvPr>
            <p:cNvSpPr/>
            <p:nvPr/>
          </p:nvSpPr>
          <p:spPr>
            <a:xfrm>
              <a:off x="2409031" y="5293517"/>
              <a:ext cx="1524000" cy="984249"/>
            </a:xfrm>
            <a:prstGeom prst="roundRect">
              <a:avLst>
                <a:gd name="adj" fmla="val 10000"/>
              </a:avLst>
            </a:prstGeom>
            <a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 t="-12000" b="-12000"/>
              </a:stretch>
            </a:blip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</p:grpSp>
    </p:spTree>
    <p:extLst>
      <p:ext uri="{BB962C8B-B14F-4D97-AF65-F5344CB8AC3E}">
        <p14:creationId xmlns:p14="http://schemas.microsoft.com/office/powerpoint/2010/main" val="340996348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D:\New folder (2)\indexইা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9988" y="103914"/>
            <a:ext cx="1992012" cy="1486347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D:\New folder (2)\bbbbbbbbbbbbbbbbbbbbb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533" y="4856860"/>
            <a:ext cx="1822389" cy="191176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2570922" y="1404730"/>
            <a:ext cx="8454888" cy="50090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3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প্রাণীদেহে</a:t>
            </a:r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ভাইরাস</a:t>
            </a:r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আক্রমণের</a:t>
            </a:r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মতোই</a:t>
            </a:r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এ </a:t>
            </a:r>
            <a:r>
              <a:rPr lang="en-US" sz="3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ভাইরাসগুলো</a:t>
            </a:r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আমাদের</a:t>
            </a:r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আইসিটি</a:t>
            </a:r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যন্ত্রের</a:t>
            </a:r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ক্ষতি</a:t>
            </a:r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করে</a:t>
            </a:r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থাকে</a:t>
            </a:r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  <a:p>
            <a:pPr algn="just">
              <a:lnSpc>
                <a:spcPct val="150000"/>
              </a:lnSpc>
            </a:pPr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Virus: </a:t>
            </a:r>
            <a:r>
              <a:rPr lang="en-US" sz="3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শব্দের</a:t>
            </a:r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মানে</a:t>
            </a:r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হলো</a:t>
            </a:r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Vital information and Resources Under Siege</a:t>
            </a:r>
          </a:p>
          <a:p>
            <a:pPr algn="just">
              <a:lnSpc>
                <a:spcPct val="150000"/>
              </a:lnSpc>
            </a:pPr>
            <a:r>
              <a:rPr lang="en-US" sz="3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যার</a:t>
            </a:r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অর্থ</a:t>
            </a:r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দাঁড়ায়</a:t>
            </a:r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গুরুত্বপূর্ণ</a:t>
            </a:r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তথ্যসমুহ</a:t>
            </a:r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দখলে</a:t>
            </a:r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নেওয়া</a:t>
            </a:r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</a:t>
            </a:r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ক্ষতি</a:t>
            </a:r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সাধন</a:t>
            </a:r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করা</a:t>
            </a:r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en-US" sz="3600" dirty="0">
              <a:solidFill>
                <a:schemeClr val="tx1">
                  <a:lumMod val="75000"/>
                  <a:lumOff val="25000"/>
                </a:scheme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483297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605885" y="2288207"/>
            <a:ext cx="9771797" cy="255454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ভাইরাস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হল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এক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ধরনের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সফটওয়্যার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যা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তথ্য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ও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উপাত্তকে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আক্রমন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করে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এবং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যার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নিজের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সংখ্যা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বৃদ্ধির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ক্ষমতা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রয়েছে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ভাইরাস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কম্পিউটারে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প্রবেশ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করলে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সাধরণত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সংখ্যা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বৃদ্ধি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হতে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থাকে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ও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বিভিন্ন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তথ্য-উপাত্তকে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আক্রমন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করে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এবং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এক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পর্যায়ে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গোটা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কম্পিউটার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আইসিটি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যন্ত্রকে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সংক্রমিত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করে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অচল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করে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যেমন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: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বুট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ভাইরাস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ডিস্কের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বুট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সেক্টরকে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আক্রমন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করে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থাকে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r>
              <a:rPr lang="en-US" sz="3200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3200" dirty="0">
              <a:solidFill>
                <a:srgbClr val="00B050"/>
              </a:solidFill>
              <a:latin typeface="Calibri"/>
            </a:endParaRPr>
          </a:p>
        </p:txBody>
      </p:sp>
      <p:pic>
        <p:nvPicPr>
          <p:cNvPr id="2054" name="Picture 6" descr="D:\New folder (2)\bcbcbcbc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9569" y="185953"/>
            <a:ext cx="1864427" cy="1153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: Rounded Corners 1"/>
          <p:cNvSpPr/>
          <p:nvPr/>
        </p:nvSpPr>
        <p:spPr>
          <a:xfrm>
            <a:off x="4831797" y="1462187"/>
            <a:ext cx="3319972" cy="715089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sz="3600" b="1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ভাইরাস</a:t>
            </a:r>
            <a:r>
              <a:rPr lang="en-US" sz="3600" b="1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কি</a:t>
            </a:r>
            <a:r>
              <a:rPr lang="en-US" sz="3600" b="1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</a:p>
        </p:txBody>
      </p:sp>
      <p:sp>
        <p:nvSpPr>
          <p:cNvPr id="3" name="Rectangle 2"/>
          <p:cNvSpPr/>
          <p:nvPr/>
        </p:nvSpPr>
        <p:spPr>
          <a:xfrm>
            <a:off x="2687466" y="5006568"/>
            <a:ext cx="7608631" cy="144655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>
            <a:spAutoFit/>
          </a:bodyPr>
          <a:lstStyle/>
          <a:p>
            <a:pPr algn="ctr"/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পরিচিত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কিছু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ভাইরাস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:</a:t>
            </a:r>
          </a:p>
          <a:p>
            <a:pPr algn="ctr"/>
            <a:r>
              <a:rPr lang="en-US" sz="28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স্টোন</a:t>
            </a:r>
            <a:r>
              <a:rPr 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(Stone), </a:t>
            </a:r>
            <a:r>
              <a:rPr lang="en-US" sz="28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ভিয়েনা</a:t>
            </a:r>
            <a:r>
              <a:rPr 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(Vienna), </a:t>
            </a:r>
            <a:r>
              <a:rPr lang="en-US" sz="28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সিআইএইচ</a:t>
            </a:r>
            <a:r>
              <a:rPr 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(CIH), </a:t>
            </a:r>
            <a:r>
              <a:rPr lang="en-US" sz="28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ফোল্ডার</a:t>
            </a:r>
            <a:r>
              <a:rPr 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(Folder), </a:t>
            </a:r>
            <a:r>
              <a:rPr lang="en-US" sz="28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টারজান</a:t>
            </a:r>
            <a:r>
              <a:rPr 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হর্স</a:t>
            </a:r>
            <a:r>
              <a:rPr 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(</a:t>
            </a:r>
            <a:r>
              <a:rPr lang="en-US" sz="28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Torjan</a:t>
            </a:r>
            <a:r>
              <a:rPr 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Horse) </a:t>
            </a:r>
            <a:r>
              <a:rPr lang="en-US" sz="28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ইত্যাদি</a:t>
            </a:r>
            <a:r>
              <a:rPr 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en-US" sz="2800" b="1" dirty="0">
              <a:solidFill>
                <a:schemeClr val="tx1">
                  <a:lumMod val="75000"/>
                  <a:lumOff val="25000"/>
                </a:scheme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1934962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2" grpId="0" animBg="1"/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5626088" y="729064"/>
            <a:ext cx="4156907" cy="584775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3200" dirty="0" err="1">
                <a:solidFill>
                  <a:prstClr val="white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ভাইরাস</a:t>
            </a:r>
            <a:r>
              <a:rPr lang="en-US" sz="3200" dirty="0">
                <a:solidFill>
                  <a:prstClr val="white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prstClr val="white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কিভাবে</a:t>
            </a:r>
            <a:r>
              <a:rPr lang="en-US" sz="3200" dirty="0">
                <a:solidFill>
                  <a:prstClr val="white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prstClr val="white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সংক্রমিত</a:t>
            </a:r>
            <a:r>
              <a:rPr lang="en-US" sz="3200" dirty="0">
                <a:solidFill>
                  <a:prstClr val="white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prstClr val="white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হয়</a:t>
            </a:r>
            <a:r>
              <a:rPr lang="en-US" sz="3200" dirty="0">
                <a:solidFill>
                  <a:prstClr val="white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</a:p>
        </p:txBody>
      </p:sp>
      <p:pic>
        <p:nvPicPr>
          <p:cNvPr id="3074" name="Picture 2" descr="D:\New folder (2)\drrrrrrrrrrrr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1133" y="2735179"/>
            <a:ext cx="2175681" cy="1139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D:\New folder (2)\hffghfh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7333" y="144378"/>
            <a:ext cx="2024619" cy="1994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1419733" y="2049378"/>
            <a:ext cx="1604927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2800" dirty="0" err="1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সিডি</a:t>
            </a:r>
            <a:r>
              <a:rPr lang="en-US" sz="2800" dirty="0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/</a:t>
            </a:r>
            <a:r>
              <a:rPr lang="en-US" sz="2800" dirty="0" err="1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ডিভিডি</a:t>
            </a:r>
            <a:endParaRPr lang="en-US" sz="28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648332" y="4030578"/>
            <a:ext cx="1324402" cy="5232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2800" dirty="0" err="1">
                <a:solidFill>
                  <a:srgbClr val="1F497D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পেন</a:t>
            </a:r>
            <a:r>
              <a:rPr lang="en-US" sz="2800" dirty="0">
                <a:solidFill>
                  <a:srgbClr val="1F497D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rgbClr val="1F497D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ড্রাইভ</a:t>
            </a:r>
            <a:endParaRPr lang="en-US" sz="2800" dirty="0">
              <a:solidFill>
                <a:srgbClr val="1F497D"/>
              </a:solidFill>
              <a:latin typeface="Calibri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519944" y="6159714"/>
            <a:ext cx="1423788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2400" dirty="0" err="1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মেমোরি</a:t>
            </a:r>
            <a:r>
              <a:rPr lang="en-US" sz="2400" dirty="0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কার্ড</a:t>
            </a:r>
            <a:endParaRPr lang="en-US" sz="2400" dirty="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3077" name="Picture 5" descr="D:\New folder (2)\kgjgjjghjg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3532" y="4792578"/>
            <a:ext cx="182880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3480443" y="1604621"/>
            <a:ext cx="844819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সিডি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পেন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ড্রাইভ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কিংবা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অন্য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যেকোনভাবে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ভাইরাসযুক্ত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ফাইল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ভাইরাসমুক্ত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কম্পিউটার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আইসিটি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যন্ত্রে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চালালে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ফাইলের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সংক্রমিত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ভাইরাস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কম্পিউটার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আইসিটি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যন্ত্রটির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মেমোরিতে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অবস্থান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করে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কাজ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শেষ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করে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ফাইল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বন্ধ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করলেও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সংক্রমিত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ভাইরাসটি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মেমোরিতে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রয়েই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যায়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ফলে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ভাইরাসমুক্ত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কম্পিউটার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আইসিটি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যন্ত্রে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ভাইরাস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আক্রান্ত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হয়ে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পড়ে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একই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অবস্থা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ঘটে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কোনো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ভাইরাস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সংক্রমিত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প্রোগ্রাম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সফটওয়্যার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চালালেও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কোন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ভাইরাস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তাৎক্ষণিকভাবে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সকল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প্রোগ্রম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ফাইলকে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গ্রাস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করে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আবার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কিছু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ভাইরাস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শুধু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নতুন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প্রোগ্রাম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ও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ফাইলগুলিকে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আক্রান্ত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করে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</a:p>
        </p:txBody>
      </p:sp>
    </p:spTree>
    <p:extLst>
      <p:ext uri="{BB962C8B-B14F-4D97-AF65-F5344CB8AC3E}">
        <p14:creationId xmlns:p14="http://schemas.microsoft.com/office/powerpoint/2010/main" val="139338295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4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3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3" grpId="0" build="allAtOnce" animBg="1"/>
      <p:bldP spid="14" grpId="0" animBg="1"/>
    </p:bld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TM10001105[[fn=Crop]]</Template>
  <TotalTime>74</TotalTime>
  <Words>790</Words>
  <Application>Microsoft Office PowerPoint</Application>
  <PresentationFormat>Widescreen</PresentationFormat>
  <Paragraphs>100</Paragraphs>
  <Slides>19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Calibri</vt:lpstr>
      <vt:lpstr>Franklin Gothic Book</vt:lpstr>
      <vt:lpstr>NikoshBAN</vt:lpstr>
      <vt:lpstr>Wingdings</vt:lpstr>
      <vt:lpstr>Crop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UTPAL BISWAS</dc:creator>
  <cp:lastModifiedBy>UTPAL BISWAS</cp:lastModifiedBy>
  <cp:revision>36</cp:revision>
  <dcterms:created xsi:type="dcterms:W3CDTF">2019-11-30T15:20:21Z</dcterms:created>
  <dcterms:modified xsi:type="dcterms:W3CDTF">2019-11-30T16:35:19Z</dcterms:modified>
</cp:coreProperties>
</file>