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7" r:id="rId2"/>
    <p:sldId id="286" r:id="rId3"/>
    <p:sldId id="277" r:id="rId4"/>
    <p:sldId id="262" r:id="rId5"/>
    <p:sldId id="263" r:id="rId6"/>
    <p:sldId id="264" r:id="rId7"/>
    <p:sldId id="284" r:id="rId8"/>
    <p:sldId id="267" r:id="rId9"/>
    <p:sldId id="280" r:id="rId10"/>
    <p:sldId id="289" r:id="rId11"/>
    <p:sldId id="268" r:id="rId12"/>
    <p:sldId id="269" r:id="rId13"/>
    <p:sldId id="270" r:id="rId14"/>
    <p:sldId id="271" r:id="rId15"/>
    <p:sldId id="273" r:id="rId16"/>
    <p:sldId id="281" r:id="rId17"/>
    <p:sldId id="287" r:id="rId18"/>
    <p:sldId id="274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8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F5294B-B7AC-416A-B2D3-396B47E324B4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22EB6D-9BE5-4B07-96E1-6750B13A244D}">
      <dgm:prSet custT="1"/>
      <dgm:spPr/>
      <dgm:t>
        <a:bodyPr/>
        <a:lstStyle/>
        <a:p>
          <a:pPr algn="ctr" rtl="0"/>
          <a:r>
            <a: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36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কম্পিউটারের</a:t>
          </a:r>
          <a:r>
            <a: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36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তথ্য-উপাত্ত</a:t>
          </a:r>
          <a:r>
            <a: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ও   Software </a:t>
          </a:r>
          <a:r>
            <a:rPr lang="en-US" sz="36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এর</a:t>
          </a:r>
          <a:r>
            <a: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 </a:t>
          </a:r>
          <a:r>
            <a:rPr lang="en-US" sz="36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গুরুত্ব</a:t>
          </a:r>
          <a:r>
            <a: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36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ব্যাখ্যা</a:t>
          </a:r>
          <a:r>
            <a: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36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কর</a:t>
          </a:r>
          <a:r>
            <a: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। </a:t>
          </a:r>
        </a:p>
      </dgm:t>
    </dgm:pt>
    <dgm:pt modelId="{D5C745B1-BBD4-4592-B69D-AD668EE57E6D}" type="parTrans" cxnId="{729D504B-895C-44E5-A54A-7EF2B7931FCB}">
      <dgm:prSet/>
      <dgm:spPr/>
      <dgm:t>
        <a:bodyPr/>
        <a:lstStyle/>
        <a:p>
          <a:pPr algn="ctr"/>
          <a:endParaRPr lang="en-US"/>
        </a:p>
      </dgm:t>
    </dgm:pt>
    <dgm:pt modelId="{852A791A-F31A-495B-9643-04D17C3ADF3A}" type="sibTrans" cxnId="{729D504B-895C-44E5-A54A-7EF2B7931FCB}">
      <dgm:prSet/>
      <dgm:spPr/>
      <dgm:t>
        <a:bodyPr/>
        <a:lstStyle/>
        <a:p>
          <a:pPr algn="ctr"/>
          <a:endParaRPr lang="en-US"/>
        </a:p>
      </dgm:t>
    </dgm:pt>
    <dgm:pt modelId="{A9BB5106-4215-4AEA-B938-07C2AF7677EA}" type="pres">
      <dgm:prSet presAssocID="{5AF5294B-B7AC-416A-B2D3-396B47E324B4}" presName="vert0" presStyleCnt="0">
        <dgm:presLayoutVars>
          <dgm:dir/>
          <dgm:animOne val="branch"/>
          <dgm:animLvl val="lvl"/>
        </dgm:presLayoutVars>
      </dgm:prSet>
      <dgm:spPr/>
    </dgm:pt>
    <dgm:pt modelId="{4D0F773F-9F22-4D1D-ABD9-03E160D2A66E}" type="pres">
      <dgm:prSet presAssocID="{D922EB6D-9BE5-4B07-96E1-6750B13A244D}" presName="thickLine" presStyleLbl="alignNode1" presStyleIdx="0" presStyleCnt="1"/>
      <dgm:spPr/>
    </dgm:pt>
    <dgm:pt modelId="{9EA46B46-D1AC-454E-B95C-151C050E8711}" type="pres">
      <dgm:prSet presAssocID="{D922EB6D-9BE5-4B07-96E1-6750B13A244D}" presName="horz1" presStyleCnt="0"/>
      <dgm:spPr/>
    </dgm:pt>
    <dgm:pt modelId="{922C740E-9E22-4F8E-A9AE-3D938B3F06BB}" type="pres">
      <dgm:prSet presAssocID="{D922EB6D-9BE5-4B07-96E1-6750B13A244D}" presName="tx1" presStyleLbl="revTx" presStyleIdx="0" presStyleCnt="1"/>
      <dgm:spPr/>
    </dgm:pt>
    <dgm:pt modelId="{1F14E809-98F4-4C6F-A71B-EF1F57D4EAE9}" type="pres">
      <dgm:prSet presAssocID="{D922EB6D-9BE5-4B07-96E1-6750B13A244D}" presName="vert1" presStyleCnt="0"/>
      <dgm:spPr/>
    </dgm:pt>
  </dgm:ptLst>
  <dgm:cxnLst>
    <dgm:cxn modelId="{729D504B-895C-44E5-A54A-7EF2B7931FCB}" srcId="{5AF5294B-B7AC-416A-B2D3-396B47E324B4}" destId="{D922EB6D-9BE5-4B07-96E1-6750B13A244D}" srcOrd="0" destOrd="0" parTransId="{D5C745B1-BBD4-4592-B69D-AD668EE57E6D}" sibTransId="{852A791A-F31A-495B-9643-04D17C3ADF3A}"/>
    <dgm:cxn modelId="{AE033877-8E36-4253-8D12-C8E9F22842CC}" type="presOf" srcId="{5AF5294B-B7AC-416A-B2D3-396B47E324B4}" destId="{A9BB5106-4215-4AEA-B938-07C2AF7677EA}" srcOrd="0" destOrd="0" presId="urn:microsoft.com/office/officeart/2008/layout/LinedList"/>
    <dgm:cxn modelId="{D09D408A-5768-4351-9005-E27FE880FC97}" type="presOf" srcId="{D922EB6D-9BE5-4B07-96E1-6750B13A244D}" destId="{922C740E-9E22-4F8E-A9AE-3D938B3F06BB}" srcOrd="0" destOrd="0" presId="urn:microsoft.com/office/officeart/2008/layout/LinedList"/>
    <dgm:cxn modelId="{63F08EEC-9DD9-4A94-AFD0-2FBA881575BB}" type="presParOf" srcId="{A9BB5106-4215-4AEA-B938-07C2AF7677EA}" destId="{4D0F773F-9F22-4D1D-ABD9-03E160D2A66E}" srcOrd="0" destOrd="0" presId="urn:microsoft.com/office/officeart/2008/layout/LinedList"/>
    <dgm:cxn modelId="{28EB905D-4EBA-4F1E-8013-D850C73250E4}" type="presParOf" srcId="{A9BB5106-4215-4AEA-B938-07C2AF7677EA}" destId="{9EA46B46-D1AC-454E-B95C-151C050E8711}" srcOrd="1" destOrd="0" presId="urn:microsoft.com/office/officeart/2008/layout/LinedList"/>
    <dgm:cxn modelId="{DF393B25-CBB3-4B8E-958C-229B0AE5342A}" type="presParOf" srcId="{9EA46B46-D1AC-454E-B95C-151C050E8711}" destId="{922C740E-9E22-4F8E-A9AE-3D938B3F06BB}" srcOrd="0" destOrd="0" presId="urn:microsoft.com/office/officeart/2008/layout/LinedList"/>
    <dgm:cxn modelId="{603EA731-C436-43BD-8ED3-48C23B81C159}" type="presParOf" srcId="{9EA46B46-D1AC-454E-B95C-151C050E8711}" destId="{1F14E809-98F4-4C6F-A71B-EF1F57D4EAE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F773F-9F22-4D1D-ABD9-03E160D2A66E}">
      <dsp:nvSpPr>
        <dsp:cNvPr id="0" name=""/>
        <dsp:cNvSpPr/>
      </dsp:nvSpPr>
      <dsp:spPr>
        <a:xfrm>
          <a:off x="0" y="0"/>
          <a:ext cx="611963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2C740E-9E22-4F8E-A9AE-3D938B3F06BB}">
      <dsp:nvSpPr>
        <dsp:cNvPr id="0" name=""/>
        <dsp:cNvSpPr/>
      </dsp:nvSpPr>
      <dsp:spPr>
        <a:xfrm>
          <a:off x="0" y="0"/>
          <a:ext cx="6119637" cy="1351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36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কম্পিউটারের</a:t>
          </a:r>
          <a:r>
            <a:rPr lang="en-US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36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তথ্য-উপাত্ত</a:t>
          </a:r>
          <a:r>
            <a:rPr lang="en-US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ও   Software </a:t>
          </a:r>
          <a:r>
            <a:rPr lang="en-US" sz="36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এর</a:t>
          </a:r>
          <a:r>
            <a:rPr lang="en-US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 </a:t>
          </a:r>
          <a:r>
            <a:rPr lang="en-US" sz="36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গুরুত্ব</a:t>
          </a:r>
          <a:r>
            <a:rPr lang="en-US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36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ব্যাখ্যা</a:t>
          </a:r>
          <a:r>
            <a:rPr lang="en-US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36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কর</a:t>
          </a:r>
          <a:r>
            <a:rPr lang="en-US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। </a:t>
          </a:r>
        </a:p>
      </dsp:txBody>
      <dsp:txXfrm>
        <a:off x="0" y="0"/>
        <a:ext cx="6119637" cy="1351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09AE0-368E-4177-AD71-44F5C562092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3E85D-0348-4116-BC1C-663DFABEA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22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165F9D-7AE3-4F0F-8F4F-6F4A9AEA2E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621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165F9D-7AE3-4F0F-8F4F-6F4A9AEA2E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525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165F9D-7AE3-4F0F-8F4F-6F4A9AEA2E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237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165F9D-7AE3-4F0F-8F4F-6F4A9AEA2E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799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165F9D-7AE3-4F0F-8F4F-6F4A9AEA2E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200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397136-F70F-49D4-A1F6-98B64E0C64C8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559FDB9-A16C-42C3-AA4C-086F600735D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9255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9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2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1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397136-F70F-49D4-A1F6-98B64E0C64C8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59FDB9-A16C-42C3-AA4C-086F600735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99242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8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3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397136-F70F-49D4-A1F6-98B64E0C64C8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59FDB9-A16C-42C3-AA4C-086F600735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209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397136-F70F-49D4-A1F6-98B64E0C64C8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59FDB9-A16C-42C3-AA4C-086F600735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312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7397136-F70F-49D4-A1F6-98B64E0C64C8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559FDB9-A16C-42C3-AA4C-086F600735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381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74450" y="1447801"/>
            <a:ext cx="66294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 err="1"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ক্লাসের</a:t>
            </a:r>
            <a:r>
              <a:rPr lang="en-US" sz="5400" dirty="0"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bn-IN" sz="4000" dirty="0">
              <a:effectLst>
                <a:outerShdw blurRad="76200" dist="63500" dir="5400000" algn="ctr" rotWithShape="0">
                  <a:srgbClr val="000000">
                    <a:alpha val="99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582E40-6CFF-49AE-9685-DDDA5D29865C}"/>
              </a:ext>
            </a:extLst>
          </p:cNvPr>
          <p:cNvSpPr/>
          <p:nvPr/>
        </p:nvSpPr>
        <p:spPr>
          <a:xfrm>
            <a:off x="4750905" y="2705725"/>
            <a:ext cx="269019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8800" dirty="0">
                <a:solidFill>
                  <a:srgbClr val="00B0F0"/>
                </a:solidFill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r>
              <a:rPr lang="bn-BD" sz="8800" dirty="0">
                <a:solidFill>
                  <a:srgbClr val="FFFF00"/>
                </a:solidFill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</a:t>
            </a:r>
            <a:r>
              <a:rPr lang="bn-BD" sz="8800" dirty="0">
                <a:solidFill>
                  <a:srgbClr val="00B0F0"/>
                </a:solidFill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চ্ছা</a:t>
            </a:r>
            <a:endParaRPr lang="en-US" sz="8800" dirty="0">
              <a:solidFill>
                <a:srgbClr val="00B0F0"/>
              </a:solidFill>
              <a:effectLst>
                <a:outerShdw blurRad="76200" dist="63500" dir="5400000" algn="ctr" rotWithShape="0">
                  <a:srgbClr val="000000">
                    <a:alpha val="99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81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62807" y="3568876"/>
            <a:ext cx="572945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1.ভাইরাস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কি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? </a:t>
            </a:r>
            <a:r>
              <a:rPr lang="en-US" sz="32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2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2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সংক্রমিত</a:t>
            </a:r>
            <a:r>
              <a:rPr lang="en-US" sz="32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94289" y="1256744"/>
            <a:ext cx="2866490" cy="92333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Wave2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cap="all" dirty="0" err="1">
                <a:ln/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kumimoji="0" lang="en-US" sz="5400" b="1" i="0" u="none" strike="noStrike" kern="1200" cap="all" spc="0" normalizeH="0" baseline="0" noProof="0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5400" b="1" i="0" u="none" strike="noStrike" kern="1200" cap="all" spc="0" normalizeH="0" baseline="0" noProof="0" dirty="0" err="1">
                <a:ln/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কাজ</a:t>
            </a:r>
            <a:r>
              <a:rPr kumimoji="0" lang="en-US" sz="5400" b="1" i="0" u="none" strike="noStrike" kern="1200" cap="all" spc="0" normalizeH="0" baseline="0" noProof="0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</a:t>
            </a:r>
            <a:endParaRPr kumimoji="0" lang="en-US" sz="5400" b="1" i="0" u="none" strike="noStrike" kern="1200" cap="all" spc="0" normalizeH="0" baseline="0" noProof="0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146" name="Picture 2" descr="C:\Users\B.C.C-1\Desktop\wrrww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787" y="1208523"/>
            <a:ext cx="1657139" cy="14958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B.C.C-1\Desktop\wrrww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053" y="1208524"/>
            <a:ext cx="1657141" cy="149582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9319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5509" y="1129508"/>
            <a:ext cx="1029335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প্রোগাম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Open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লাগছে</a:t>
            </a:r>
            <a:endParaRPr lang="en-US" sz="2800" dirty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600" dirty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মেমোরি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দেখাচ্ছে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গতি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600" dirty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চালু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অপ্রত্যাশিত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বার্তা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প্রদশিত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endParaRPr lang="en-US" sz="2800" dirty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ইনস্টলের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লাগছে</a:t>
            </a:r>
            <a:endParaRPr lang="en-US" sz="2800" dirty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ফাইলগুলো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জায়গা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endParaRPr lang="en-US" sz="2800" dirty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চালু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চালু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শাট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ডাউন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endParaRPr lang="en-US" sz="2800" dirty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ফোল্ডারে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ফাইলগুলো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1708" y="245159"/>
            <a:ext cx="9108584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none">
            <a:spAutoFit/>
          </a:bodyPr>
          <a:lstStyle/>
          <a:p>
            <a:pPr algn="ctr"/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লক্ষণসমুহ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312642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19645" y="3156023"/>
            <a:ext cx="9717725" cy="29854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সংরক্ষিত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‍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বিকৃত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Corrupt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আচমকা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অবাঞ্ছিত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বার্তা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প্রদর্শন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সিস্টেমের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ধীরগতি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2" name="Rectangle 1"/>
          <p:cNvSpPr/>
          <p:nvPr/>
        </p:nvSpPr>
        <p:spPr>
          <a:xfrm>
            <a:off x="2982808" y="2509692"/>
            <a:ext cx="622638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7" name="Picture 3" descr="D:\New folder (2)\bnnnnnnnnnnnnnnn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988" y="221196"/>
            <a:ext cx="2260179" cy="206480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9119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13415" y="1282620"/>
            <a:ext cx="9730549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200" dirty="0">
              <a:solidFill>
                <a:srgbClr val="F79646">
                  <a:lumMod val="75000"/>
                </a:srgb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নির্মুল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ভাইরাসের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আক্রমন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ইউটিলিটি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200" dirty="0">
              <a:solidFill>
                <a:srgbClr val="F79646">
                  <a:lumMod val="75000"/>
                </a:srgb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আবিস্কৃত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Update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ব্যবহারকারী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সতর্ক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endParaRPr lang="en-US" sz="3200" dirty="0">
              <a:solidFill>
                <a:srgbClr val="F79646">
                  <a:lumMod val="75000"/>
                </a:srgb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কম্পিউটারকে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নিয়মিত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স্ক্যান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হালনাগাদ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(Update)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solidFill>
                  <a:srgbClr val="F7964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2" name="Rectangle 1"/>
          <p:cNvSpPr/>
          <p:nvPr/>
        </p:nvSpPr>
        <p:spPr>
          <a:xfrm>
            <a:off x="3983882" y="512426"/>
            <a:ext cx="4224233" cy="646331"/>
          </a:xfrm>
          <a:prstGeom prst="rect">
            <a:avLst/>
          </a:prstGeom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6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মুক্তির</a:t>
            </a:r>
            <a:r>
              <a:rPr lang="en-US" sz="36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36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1639" y="4985826"/>
            <a:ext cx="9348717" cy="1569660"/>
          </a:xfrm>
          <a:prstGeom prst="rect">
            <a:avLst/>
          </a:prstGeom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ভাইরাসের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আজকাল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বিন্যমূল্যে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ডাউনলোড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ইনস্টল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যন্ত্রপাতির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অনেকাংশ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88894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2573" y="2315103"/>
            <a:ext cx="865573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200000"/>
              </a:lnSpc>
              <a:buBlip>
                <a:blip r:embed="rId2"/>
              </a:buBlip>
            </a:pPr>
            <a:r>
              <a:rPr lang="en-US" sz="32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এভিজি</a:t>
            </a:r>
            <a:r>
              <a:rPr lang="en-US" sz="3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3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3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www.avg.com)</a:t>
            </a:r>
          </a:p>
          <a:p>
            <a:pPr marL="285750" indent="-285750" algn="ctr">
              <a:lnSpc>
                <a:spcPct val="200000"/>
              </a:lnSpc>
              <a:buBlip>
                <a:blip r:embed="rId2"/>
              </a:buBlip>
            </a:pPr>
            <a:r>
              <a:rPr lang="en-US" sz="32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এভিরা</a:t>
            </a:r>
            <a:r>
              <a:rPr lang="en-US" sz="3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3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3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(www.avira.com)</a:t>
            </a:r>
          </a:p>
          <a:p>
            <a:pPr marL="285750" indent="-285750" algn="ctr">
              <a:lnSpc>
                <a:spcPct val="200000"/>
              </a:lnSpc>
              <a:buBlip>
                <a:blip r:embed="rId2"/>
              </a:buBlip>
            </a:pPr>
            <a:r>
              <a:rPr lang="en-US" sz="32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এভাস্ট</a:t>
            </a:r>
            <a:r>
              <a:rPr lang="en-US" sz="3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3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3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(www.avast.com),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318356" y="856061"/>
            <a:ext cx="106589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36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36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প্রোগ্রামের</a:t>
            </a:r>
            <a:r>
              <a:rPr lang="en-US" sz="36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ডাউনলোড</a:t>
            </a:r>
            <a:r>
              <a:rPr lang="en-US" sz="36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ঠিকানা</a:t>
            </a:r>
            <a:r>
              <a:rPr lang="en-US" sz="36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205916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2585" y="1769702"/>
            <a:ext cx="978544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সিডি,ডিক্স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Tx/>
              <a:buAutoNum type="arabicPeriod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কপিকৃত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Tx/>
              <a:buAutoNum type="arabicPeriod"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ডাউনলোড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সতর্ক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Tx/>
              <a:buAutoNum type="arabicPeriod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কপি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Tx/>
              <a:buAutoNum type="arabicPeriod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সর্বদা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আপডেট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342900" indent="-342900">
              <a:buFontTx/>
              <a:buAutoNum type="arabicPeriod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প্রতিদিনের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ফাইলগুলো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ডিক্স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ড্রাইভে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ব্যাকআপ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Tx/>
              <a:buAutoNum type="arabicPeriod"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সতর্কতা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অবলম্বন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সন্দেহভাজন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Tx/>
              <a:buAutoNum type="arabicPeriod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সতর্ক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00" y="396586"/>
            <a:ext cx="85344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যন্ত্রগুলোকে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পদ্ধতিগুলো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অনুসরণ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07369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23565">
            <a:off x="4434736" y="1877645"/>
            <a:ext cx="379351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b="1" dirty="0">
              <a:ln/>
              <a:latin typeface="Calibri"/>
            </a:endParaRPr>
          </a:p>
        </p:txBody>
      </p:sp>
      <p:pic>
        <p:nvPicPr>
          <p:cNvPr id="5123" name="Picture 3" descr="C:\Users\B.C.C-1\Desktop\yryrtyryr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403" y="1273996"/>
            <a:ext cx="1731038" cy="89299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B.C.C-1\Desktop\yryrtyryr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335" y="1273996"/>
            <a:ext cx="1731038" cy="89299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5098685-F50C-4DEB-AA52-305E7F60B7C2}"/>
              </a:ext>
            </a:extLst>
          </p:cNvPr>
          <p:cNvSpPr/>
          <p:nvPr/>
        </p:nvSpPr>
        <p:spPr>
          <a:xfrm>
            <a:off x="2338229" y="3512466"/>
            <a:ext cx="76065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 err="1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এন্টিভাইরাস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Update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1676487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75681" y="346644"/>
            <a:ext cx="7860250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200" b="1" dirty="0">
              <a:ln/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92895" y="1591705"/>
            <a:ext cx="48670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(1)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লক্ষণ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78578" y="2251388"/>
            <a:ext cx="36840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ভেঙে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57024" y="1945251"/>
            <a:ext cx="327846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(খ) 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পুরাতন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92895" y="2947882"/>
            <a:ext cx="4693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57024" y="2561543"/>
            <a:ext cx="55146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92895" y="3665329"/>
            <a:ext cx="61895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(2) Update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92895" y="4609587"/>
            <a:ext cx="41312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(ক) Software 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মুছে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ফেলা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57024" y="4245274"/>
            <a:ext cx="40895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(খ) Software 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ইন্টল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92895" y="5412347"/>
            <a:ext cx="5012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(গ) Software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হালনাগদ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14163" y="5397677"/>
            <a:ext cx="55146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	(ঘ) Software remove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val 20"/>
          <p:cNvSpPr/>
          <p:nvPr/>
        </p:nvSpPr>
        <p:spPr>
          <a:xfrm rot="232985">
            <a:off x="6699150" y="2879562"/>
            <a:ext cx="688772" cy="652689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2" name="Oval 21"/>
          <p:cNvSpPr/>
          <p:nvPr/>
        </p:nvSpPr>
        <p:spPr>
          <a:xfrm rot="232985">
            <a:off x="1806013" y="5363402"/>
            <a:ext cx="686466" cy="682666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29070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New folder (2)\dssfgsdfsff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998" y="845895"/>
            <a:ext cx="5716002" cy="476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58308337"/>
              </p:ext>
            </p:extLst>
          </p:nvPr>
        </p:nvGraphicFramePr>
        <p:xfrm>
          <a:off x="3036180" y="3375630"/>
          <a:ext cx="6119637" cy="1351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ectangle 2"/>
          <p:cNvSpPr/>
          <p:nvPr/>
        </p:nvSpPr>
        <p:spPr>
          <a:xfrm>
            <a:off x="4925493" y="1662754"/>
            <a:ext cx="26436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b="1" dirty="0">
              <a:ln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60765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1" y="685801"/>
            <a:ext cx="5090285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err="1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5400" b="1" dirty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b="1" dirty="0" err="1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5400" b="1" dirty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5400" b="1" dirty="0">
              <a:ln w="19050">
                <a:solidFill>
                  <a:srgbClr val="1F497D">
                    <a:tint val="1000"/>
                  </a:srgb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libri"/>
            </a:endParaRPr>
          </a:p>
        </p:txBody>
      </p:sp>
      <p:pic>
        <p:nvPicPr>
          <p:cNvPr id="7171" name="Picture 3" descr="K:\Flower\tretweter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124200"/>
            <a:ext cx="3087642" cy="308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00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8210" y="3018180"/>
            <a:ext cx="4171766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শামীম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আহম্মেদ</a:t>
            </a:r>
            <a:endParaRPr lang="en-US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(কম্পিউটার)</a:t>
            </a:r>
          </a:p>
          <a:p>
            <a:pPr algn="ctr"/>
            <a:r>
              <a:rPr lang="en-US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যাদবপুর</a:t>
            </a: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bn-BD" sz="3200" dirty="0">
              <a:solidFill>
                <a:prstClr val="black">
                  <a:lumMod val="75000"/>
                  <a:lumOff val="25000"/>
                </a:prst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en-US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লিয়া</a:t>
            </a: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নড়াইল</a:t>
            </a:r>
            <a:r>
              <a:rPr lang="bn-BD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lnSpc>
                <a:spcPct val="150000"/>
              </a:lnSpc>
            </a:pPr>
            <a:endParaRPr lang="bn-BD" sz="2400" b="1" dirty="0">
              <a:solidFill>
                <a:prstClr val="black">
                  <a:lumMod val="75000"/>
                  <a:lumOff val="25000"/>
                </a:prst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74872" y="1023729"/>
            <a:ext cx="32175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en-US" sz="48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IN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16A2A9-BC6D-4AA7-8247-935A79EC2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696" y="758990"/>
            <a:ext cx="4491817" cy="13604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B40129D-DAE4-4D45-823E-F3D2C9EBF844}"/>
              </a:ext>
            </a:extLst>
          </p:cNvPr>
          <p:cNvSpPr txBox="1"/>
          <p:nvPr/>
        </p:nvSpPr>
        <p:spPr>
          <a:xfrm>
            <a:off x="7131722" y="2647121"/>
            <a:ext cx="417176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বিষয়ঃ তথ্য ও যোগাযোগ প্রযুক্তি</a:t>
            </a:r>
          </a:p>
          <a:p>
            <a:pPr algn="ctr"/>
            <a:r>
              <a:rPr lang="bn-BD" sz="28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শ্রেণিঃ ৭ম</a:t>
            </a:r>
          </a:p>
          <a:p>
            <a:pPr algn="ctr"/>
            <a:r>
              <a:rPr lang="bn-BD" sz="2800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400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endParaRPr lang="en-US" sz="2400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NikoshBAN" pitchFamily="2" charset="0"/>
                <a:cs typeface="NikoshBAN" pitchFamily="2" charset="0"/>
              </a:rPr>
              <a:t>এন্টিভাইরাস</a:t>
            </a:r>
            <a:endParaRPr lang="bn-BD" sz="2400" b="1" dirty="0">
              <a:solidFill>
                <a:prstClr val="black">
                  <a:lumMod val="75000"/>
                  <a:lumOff val="25000"/>
                </a:prst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সময়ঃ ৪০ মিনিট </a:t>
            </a:r>
          </a:p>
          <a:p>
            <a:pPr algn="ctr"/>
            <a:r>
              <a:rPr lang="bn-BD" sz="2800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2800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11-11-2019</a:t>
            </a:r>
          </a:p>
        </p:txBody>
      </p:sp>
    </p:spTree>
    <p:extLst>
      <p:ext uri="{BB962C8B-B14F-4D97-AF65-F5344CB8AC3E}">
        <p14:creationId xmlns:p14="http://schemas.microsoft.com/office/powerpoint/2010/main" val="2290185070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New folder (2)\indexবাবাব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476" y="198426"/>
            <a:ext cx="3240924" cy="289264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D:\New folder (2)\ও্ররর্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690" y="3630304"/>
            <a:ext cx="3068110" cy="246569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New folder (2)\ওর্রওর্র্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8426"/>
            <a:ext cx="3511247" cy="289264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Documents and Settings\Administrator.PATHOLOGY-XP\Desktop\জটচজটজট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746" y="3810000"/>
            <a:ext cx="3381054" cy="237926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009555" y="6149008"/>
            <a:ext cx="5467397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কিসে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সংক্রমিত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9963" y="3110661"/>
            <a:ext cx="718658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ভালভাবে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7030A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92926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C:\Recycled\Dc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7" y="158562"/>
            <a:ext cx="3893945" cy="32704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D:\New folder (2)\বাবা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408" y="3495868"/>
            <a:ext cx="3897677" cy="31995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D:\New folder (2)\রিওেরওরেওরওরওরও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408" y="158562"/>
            <a:ext cx="3727957" cy="31645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5" descr="D:\New folder (2)\্রর্রর্রর্র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385" y="3545886"/>
            <a:ext cx="3897678" cy="314953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Oval 39"/>
          <p:cNvSpPr/>
          <p:nvPr/>
        </p:nvSpPr>
        <p:spPr>
          <a:xfrm>
            <a:off x="4872118" y="2022256"/>
            <a:ext cx="2946234" cy="298626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solidFill>
                  <a:srgbClr val="C0504D"/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4400" dirty="0">
                <a:solidFill>
                  <a:srgbClr val="C0504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504D"/>
                </a:solidFill>
                <a:latin typeface="NikoshBAN" pitchFamily="2" charset="0"/>
                <a:cs typeface="NikoshBAN" pitchFamily="2" charset="0"/>
              </a:rPr>
              <a:t>প্রতিষেধক</a:t>
            </a:r>
            <a:r>
              <a:rPr lang="en-US" sz="4400" dirty="0">
                <a:solidFill>
                  <a:srgbClr val="C0504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504D"/>
                </a:solidFill>
                <a:latin typeface="NikoshBAN" pitchFamily="2" charset="0"/>
                <a:cs typeface="NikoshBAN" pitchFamily="2" charset="0"/>
              </a:rPr>
              <a:t>নিচ্ছে</a:t>
            </a:r>
            <a:endParaRPr lang="en-US" sz="7200" dirty="0">
              <a:solidFill>
                <a:srgbClr val="C0504D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4355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0830" y="2985846"/>
            <a:ext cx="7110339" cy="87716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lvl="1"/>
            <a:r>
              <a:rPr lang="en-US" sz="4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bn-IN" sz="4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এন্টিভাইরাস</a:t>
            </a:r>
            <a:endParaRPr lang="bn-BD" sz="4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 rot="2958877">
            <a:off x="5180932" y="2001362"/>
            <a:ext cx="22025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 rot="20139381">
            <a:off x="5591968" y="382381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 rot="20345500">
            <a:off x="4828870" y="4900887"/>
            <a:ext cx="304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bn-BD" sz="4800" b="1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57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25937" y="934279"/>
            <a:ext cx="37401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>
                <a:solidFill>
                  <a:prstClr val="black">
                    <a:lumMod val="85000"/>
                    <a:lumOff val="15000"/>
                  </a:prst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B81FD9F-5048-41A1-99BC-5E37170399A9}"/>
              </a:ext>
            </a:extLst>
          </p:cNvPr>
          <p:cNvGrpSpPr/>
          <p:nvPr/>
        </p:nvGrpSpPr>
        <p:grpSpPr>
          <a:xfrm>
            <a:off x="2286000" y="2083720"/>
            <a:ext cx="7620000" cy="1230312"/>
            <a:chOff x="2286000" y="2529042"/>
            <a:chExt cx="7620000" cy="1230312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FB6777B6-ABDD-4A61-965A-88136806AFC5}"/>
                </a:ext>
              </a:extLst>
            </p:cNvPr>
            <p:cNvSpPr/>
            <p:nvPr/>
          </p:nvSpPr>
          <p:spPr>
            <a:xfrm>
              <a:off x="2286000" y="2529042"/>
              <a:ext cx="7620000" cy="1230312"/>
            </a:xfrm>
            <a:custGeom>
              <a:avLst/>
              <a:gdLst>
                <a:gd name="connsiteX0" fmla="*/ 0 w 7620000"/>
                <a:gd name="connsiteY0" fmla="*/ 123031 h 1230312"/>
                <a:gd name="connsiteX1" fmla="*/ 123031 w 7620000"/>
                <a:gd name="connsiteY1" fmla="*/ 0 h 1230312"/>
                <a:gd name="connsiteX2" fmla="*/ 7496969 w 7620000"/>
                <a:gd name="connsiteY2" fmla="*/ 0 h 1230312"/>
                <a:gd name="connsiteX3" fmla="*/ 7620000 w 7620000"/>
                <a:gd name="connsiteY3" fmla="*/ 123031 h 1230312"/>
                <a:gd name="connsiteX4" fmla="*/ 7620000 w 7620000"/>
                <a:gd name="connsiteY4" fmla="*/ 1107281 h 1230312"/>
                <a:gd name="connsiteX5" fmla="*/ 7496969 w 7620000"/>
                <a:gd name="connsiteY5" fmla="*/ 1230312 h 1230312"/>
                <a:gd name="connsiteX6" fmla="*/ 123031 w 7620000"/>
                <a:gd name="connsiteY6" fmla="*/ 1230312 h 1230312"/>
                <a:gd name="connsiteX7" fmla="*/ 0 w 7620000"/>
                <a:gd name="connsiteY7" fmla="*/ 1107281 h 1230312"/>
                <a:gd name="connsiteX8" fmla="*/ 0 w 7620000"/>
                <a:gd name="connsiteY8" fmla="*/ 123031 h 1230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0000" h="1230312">
                  <a:moveTo>
                    <a:pt x="0" y="123031"/>
                  </a:moveTo>
                  <a:cubicBezTo>
                    <a:pt x="0" y="55083"/>
                    <a:pt x="55083" y="0"/>
                    <a:pt x="123031" y="0"/>
                  </a:cubicBezTo>
                  <a:lnTo>
                    <a:pt x="7496969" y="0"/>
                  </a:lnTo>
                  <a:cubicBezTo>
                    <a:pt x="7564917" y="0"/>
                    <a:pt x="7620000" y="55083"/>
                    <a:pt x="7620000" y="123031"/>
                  </a:cubicBezTo>
                  <a:lnTo>
                    <a:pt x="7620000" y="1107281"/>
                  </a:lnTo>
                  <a:cubicBezTo>
                    <a:pt x="7620000" y="1175229"/>
                    <a:pt x="7564917" y="1230312"/>
                    <a:pt x="7496969" y="1230312"/>
                  </a:cubicBezTo>
                  <a:lnTo>
                    <a:pt x="123031" y="1230312"/>
                  </a:lnTo>
                  <a:cubicBezTo>
                    <a:pt x="55083" y="1230312"/>
                    <a:pt x="0" y="1175229"/>
                    <a:pt x="0" y="1107281"/>
                  </a:cubicBezTo>
                  <a:lnTo>
                    <a:pt x="0" y="123031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57521" tIns="110490" rIns="110491" bIns="110490" numCol="1" spcCol="1270" anchor="ctr" anchorCtr="0">
              <a:noAutofit/>
            </a:bodyPr>
            <a:lstStyle/>
            <a:p>
              <a:pPr marL="0" lvl="0" indent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BD" sz="2900" kern="1200" dirty="0">
                  <a:solidFill>
                    <a:srgbClr val="D75B0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US" sz="2900" kern="1200" dirty="0">
                  <a:solidFill>
                    <a:srgbClr val="D75B0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bn-BD" sz="2900" kern="1200" dirty="0">
                  <a:solidFill>
                    <a:srgbClr val="D75B0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en-US" sz="2900" kern="1200" dirty="0" err="1">
                  <a:solidFill>
                    <a:srgbClr val="D75B0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ভাইরাস</a:t>
              </a:r>
              <a:r>
                <a:rPr lang="en-US" sz="2900" kern="1200" dirty="0">
                  <a:solidFill>
                    <a:srgbClr val="D75B0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900" kern="1200" dirty="0" err="1">
                  <a:solidFill>
                    <a:srgbClr val="D75B0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এন্টিভাইরাস</a:t>
              </a:r>
              <a:r>
                <a:rPr lang="en-US" sz="2900" kern="1200" dirty="0">
                  <a:solidFill>
                    <a:srgbClr val="D75B0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900" kern="1200" dirty="0" err="1">
                  <a:solidFill>
                    <a:srgbClr val="D75B0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কি</a:t>
              </a:r>
              <a:r>
                <a:rPr lang="en-US" sz="2900" kern="1200" dirty="0">
                  <a:solidFill>
                    <a:srgbClr val="D75B0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900" kern="1200" dirty="0" err="1">
                  <a:solidFill>
                    <a:srgbClr val="D75B0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</a:t>
              </a:r>
              <a:r>
                <a:rPr lang="en-US" sz="2900" kern="1200" dirty="0">
                  <a:solidFill>
                    <a:srgbClr val="D75B0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900" kern="1200" dirty="0">
                  <a:solidFill>
                    <a:srgbClr val="D75B0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endParaRPr lang="en-US" sz="2900" kern="1200" dirty="0">
                <a:solidFill>
                  <a:srgbClr val="D75B0F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0" lvl="0" indent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BD" sz="2900" kern="1200" dirty="0">
                  <a:solidFill>
                    <a:srgbClr val="D75B0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900" kern="1200" dirty="0">
                  <a:solidFill>
                    <a:srgbClr val="D75B0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r>
                <a:rPr lang="bn-BD" sz="2900" kern="1200" dirty="0">
                  <a:solidFill>
                    <a:srgbClr val="D75B0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 পারবে;</a:t>
              </a:r>
              <a:endParaRPr lang="en-US" sz="2900" kern="1200" dirty="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64589D16-5A70-4ED9-8CD7-2A4EF9054610}"/>
                </a:ext>
              </a:extLst>
            </p:cNvPr>
            <p:cNvSpPr/>
            <p:nvPr/>
          </p:nvSpPr>
          <p:spPr>
            <a:xfrm>
              <a:off x="2409031" y="2666342"/>
              <a:ext cx="1524000" cy="984249"/>
            </a:xfrm>
            <a:prstGeom prst="roundRect">
              <a:avLst>
                <a:gd name="adj" fmla="val 10000"/>
              </a:avLst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8000" b="-18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EB204C2-D129-4803-94DD-28A4AA844A6E}"/>
              </a:ext>
            </a:extLst>
          </p:cNvPr>
          <p:cNvGrpSpPr/>
          <p:nvPr/>
        </p:nvGrpSpPr>
        <p:grpSpPr>
          <a:xfrm>
            <a:off x="2286000" y="3574610"/>
            <a:ext cx="7620000" cy="1230312"/>
            <a:chOff x="2286000" y="3574610"/>
            <a:chExt cx="7620000" cy="123031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555EF2E-F4B9-42A4-80C5-919765E9BD38}"/>
                </a:ext>
              </a:extLst>
            </p:cNvPr>
            <p:cNvSpPr/>
            <p:nvPr/>
          </p:nvSpPr>
          <p:spPr>
            <a:xfrm>
              <a:off x="2286000" y="3574610"/>
              <a:ext cx="7620000" cy="1230312"/>
            </a:xfrm>
            <a:custGeom>
              <a:avLst/>
              <a:gdLst>
                <a:gd name="connsiteX0" fmla="*/ 0 w 7620000"/>
                <a:gd name="connsiteY0" fmla="*/ 123031 h 1230312"/>
                <a:gd name="connsiteX1" fmla="*/ 123031 w 7620000"/>
                <a:gd name="connsiteY1" fmla="*/ 0 h 1230312"/>
                <a:gd name="connsiteX2" fmla="*/ 7496969 w 7620000"/>
                <a:gd name="connsiteY2" fmla="*/ 0 h 1230312"/>
                <a:gd name="connsiteX3" fmla="*/ 7620000 w 7620000"/>
                <a:gd name="connsiteY3" fmla="*/ 123031 h 1230312"/>
                <a:gd name="connsiteX4" fmla="*/ 7620000 w 7620000"/>
                <a:gd name="connsiteY4" fmla="*/ 1107281 h 1230312"/>
                <a:gd name="connsiteX5" fmla="*/ 7496969 w 7620000"/>
                <a:gd name="connsiteY5" fmla="*/ 1230312 h 1230312"/>
                <a:gd name="connsiteX6" fmla="*/ 123031 w 7620000"/>
                <a:gd name="connsiteY6" fmla="*/ 1230312 h 1230312"/>
                <a:gd name="connsiteX7" fmla="*/ 0 w 7620000"/>
                <a:gd name="connsiteY7" fmla="*/ 1107281 h 1230312"/>
                <a:gd name="connsiteX8" fmla="*/ 0 w 7620000"/>
                <a:gd name="connsiteY8" fmla="*/ 123031 h 1230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0000" h="1230312">
                  <a:moveTo>
                    <a:pt x="0" y="123031"/>
                  </a:moveTo>
                  <a:cubicBezTo>
                    <a:pt x="0" y="55083"/>
                    <a:pt x="55083" y="0"/>
                    <a:pt x="123031" y="0"/>
                  </a:cubicBezTo>
                  <a:lnTo>
                    <a:pt x="7496969" y="0"/>
                  </a:lnTo>
                  <a:cubicBezTo>
                    <a:pt x="7564917" y="0"/>
                    <a:pt x="7620000" y="55083"/>
                    <a:pt x="7620000" y="123031"/>
                  </a:cubicBezTo>
                  <a:lnTo>
                    <a:pt x="7620000" y="1107281"/>
                  </a:lnTo>
                  <a:cubicBezTo>
                    <a:pt x="7620000" y="1175229"/>
                    <a:pt x="7564917" y="1230312"/>
                    <a:pt x="7496969" y="1230312"/>
                  </a:cubicBezTo>
                  <a:lnTo>
                    <a:pt x="123031" y="1230312"/>
                  </a:lnTo>
                  <a:cubicBezTo>
                    <a:pt x="55083" y="1230312"/>
                    <a:pt x="0" y="1175229"/>
                    <a:pt x="0" y="1107281"/>
                  </a:cubicBezTo>
                  <a:lnTo>
                    <a:pt x="0" y="123031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57521" tIns="110490" rIns="110491" bIns="110490" numCol="1" spcCol="1270" anchor="ctr" anchorCtr="0">
              <a:noAutofit/>
            </a:bodyPr>
            <a:lstStyle/>
            <a:p>
              <a:pPr marL="0" lvl="0" indent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900" kern="1200" dirty="0"/>
                <a:t> </a:t>
              </a:r>
              <a:r>
                <a:rPr lang="bn-BD" sz="2900" kern="1200" dirty="0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US" sz="2900" kern="1200" dirty="0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bn-BD" sz="2900" kern="1200" dirty="0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en-US" sz="2900" kern="1200" dirty="0" err="1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কম্পিউটার</a:t>
              </a:r>
              <a:r>
                <a:rPr lang="en-US" sz="2900" kern="1200" dirty="0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900" kern="1200" dirty="0" err="1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2900" kern="1200" dirty="0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900" kern="1200" dirty="0" err="1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আইসিটি</a:t>
              </a:r>
              <a:r>
                <a:rPr lang="en-US" sz="2900" kern="1200" dirty="0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900" kern="1200" dirty="0" err="1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পণ্যে</a:t>
              </a:r>
              <a:r>
                <a:rPr lang="en-US" sz="2900" kern="1200" dirty="0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900" kern="1200" dirty="0" err="1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ভাইরাস</a:t>
              </a:r>
              <a:endParaRPr lang="en-US" sz="2900" kern="1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0" lvl="0" indent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900" kern="1200" dirty="0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r>
                <a:rPr lang="en-US" sz="2900" kern="1200" dirty="0" err="1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সনাক্ত</a:t>
              </a:r>
              <a:r>
                <a:rPr lang="en-US" sz="2900" kern="1200" dirty="0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900" kern="1200" dirty="0" err="1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2900" kern="1200" dirty="0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900" kern="1200" dirty="0" err="1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2900" kern="1200" dirty="0">
                  <a:solidFill>
                    <a:srgbClr val="BE12AA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  <a:endParaRPr lang="en-US" sz="2900" kern="1200" dirty="0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27C86F59-729E-4457-B24C-65C6C8B7C1CF}"/>
                </a:ext>
              </a:extLst>
            </p:cNvPr>
            <p:cNvSpPr/>
            <p:nvPr/>
          </p:nvSpPr>
          <p:spPr>
            <a:xfrm>
              <a:off x="2382527" y="3714889"/>
              <a:ext cx="1524000" cy="984249"/>
            </a:xfrm>
            <a:prstGeom prst="roundRect">
              <a:avLst>
                <a:gd name="adj" fmla="val 10000"/>
              </a:avLst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8000" r="-8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618FBEF-B4BD-417A-AE57-EFDD614AFCE7}"/>
              </a:ext>
            </a:extLst>
          </p:cNvPr>
          <p:cNvGrpSpPr/>
          <p:nvPr/>
        </p:nvGrpSpPr>
        <p:grpSpPr>
          <a:xfrm>
            <a:off x="2286000" y="5170485"/>
            <a:ext cx="7620000" cy="1230312"/>
            <a:chOff x="2286000" y="5170486"/>
            <a:chExt cx="7620000" cy="1230312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88CB96A-CA60-42D8-8BEA-F484AC80EF45}"/>
                </a:ext>
              </a:extLst>
            </p:cNvPr>
            <p:cNvSpPr/>
            <p:nvPr/>
          </p:nvSpPr>
          <p:spPr>
            <a:xfrm>
              <a:off x="2286000" y="5170486"/>
              <a:ext cx="7620000" cy="1230312"/>
            </a:xfrm>
            <a:custGeom>
              <a:avLst/>
              <a:gdLst>
                <a:gd name="connsiteX0" fmla="*/ 0 w 7620000"/>
                <a:gd name="connsiteY0" fmla="*/ 123031 h 1230312"/>
                <a:gd name="connsiteX1" fmla="*/ 123031 w 7620000"/>
                <a:gd name="connsiteY1" fmla="*/ 0 h 1230312"/>
                <a:gd name="connsiteX2" fmla="*/ 7496969 w 7620000"/>
                <a:gd name="connsiteY2" fmla="*/ 0 h 1230312"/>
                <a:gd name="connsiteX3" fmla="*/ 7620000 w 7620000"/>
                <a:gd name="connsiteY3" fmla="*/ 123031 h 1230312"/>
                <a:gd name="connsiteX4" fmla="*/ 7620000 w 7620000"/>
                <a:gd name="connsiteY4" fmla="*/ 1107281 h 1230312"/>
                <a:gd name="connsiteX5" fmla="*/ 7496969 w 7620000"/>
                <a:gd name="connsiteY5" fmla="*/ 1230312 h 1230312"/>
                <a:gd name="connsiteX6" fmla="*/ 123031 w 7620000"/>
                <a:gd name="connsiteY6" fmla="*/ 1230312 h 1230312"/>
                <a:gd name="connsiteX7" fmla="*/ 0 w 7620000"/>
                <a:gd name="connsiteY7" fmla="*/ 1107281 h 1230312"/>
                <a:gd name="connsiteX8" fmla="*/ 0 w 7620000"/>
                <a:gd name="connsiteY8" fmla="*/ 123031 h 1230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20000" h="1230312">
                  <a:moveTo>
                    <a:pt x="0" y="123031"/>
                  </a:moveTo>
                  <a:cubicBezTo>
                    <a:pt x="0" y="55083"/>
                    <a:pt x="55083" y="0"/>
                    <a:pt x="123031" y="0"/>
                  </a:cubicBezTo>
                  <a:lnTo>
                    <a:pt x="7496969" y="0"/>
                  </a:lnTo>
                  <a:cubicBezTo>
                    <a:pt x="7564917" y="0"/>
                    <a:pt x="7620000" y="55083"/>
                    <a:pt x="7620000" y="123031"/>
                  </a:cubicBezTo>
                  <a:lnTo>
                    <a:pt x="7620000" y="1107281"/>
                  </a:lnTo>
                  <a:cubicBezTo>
                    <a:pt x="7620000" y="1175229"/>
                    <a:pt x="7564917" y="1230312"/>
                    <a:pt x="7496969" y="1230312"/>
                  </a:cubicBezTo>
                  <a:lnTo>
                    <a:pt x="123031" y="1230312"/>
                  </a:lnTo>
                  <a:cubicBezTo>
                    <a:pt x="55083" y="1230312"/>
                    <a:pt x="0" y="1175229"/>
                    <a:pt x="0" y="1107281"/>
                  </a:cubicBezTo>
                  <a:lnTo>
                    <a:pt x="0" y="12303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57521" tIns="110490" rIns="110491" bIns="110490" numCol="1" spcCol="1270" anchor="ctr" anchorCtr="0">
              <a:noAutofit/>
            </a:bodyPr>
            <a:lstStyle/>
            <a:p>
              <a:pPr marL="0" lvl="0" indent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BD" sz="2900" kern="1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US" sz="2900" kern="1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bn-BD" sz="2900" kern="1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r>
                <a:rPr lang="en-US" sz="2900" kern="1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900" kern="12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এন্টিভাইরাসের</a:t>
              </a:r>
              <a:r>
                <a:rPr lang="en-US" sz="2900" kern="1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900" kern="12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ব্যবহার</a:t>
              </a:r>
              <a:r>
                <a:rPr lang="en-US" sz="2900" kern="1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900" kern="12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জানতে</a:t>
              </a:r>
              <a:r>
                <a:rPr lang="en-US" sz="2900" kern="1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900" kern="12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2900" kern="1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29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E95D79EB-2577-4190-93C5-3974DF55D2A7}"/>
                </a:ext>
              </a:extLst>
            </p:cNvPr>
            <p:cNvSpPr/>
            <p:nvPr/>
          </p:nvSpPr>
          <p:spPr>
            <a:xfrm>
              <a:off x="2409031" y="5293517"/>
              <a:ext cx="1524000" cy="984249"/>
            </a:xfrm>
            <a:prstGeom prst="roundRect">
              <a:avLst>
                <a:gd name="adj" fmla="val 10000"/>
              </a:avLst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2000" b="-12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4099634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New folder (2)\indexই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988" y="103914"/>
            <a:ext cx="1992012" cy="148634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D:\New folder (2)\bbbbbbbbbbbbbbbbbbbb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33" y="4856860"/>
            <a:ext cx="1822389" cy="191176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70922" y="1404730"/>
            <a:ext cx="8454888" cy="500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প্রাণীদেহে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আক্রমণের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মতোই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ভাইরাসগুলো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Virus: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মানে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Vital information and Resources Under Siege</a:t>
            </a:r>
          </a:p>
          <a:p>
            <a:pPr algn="just">
              <a:lnSpc>
                <a:spcPct val="150000"/>
              </a:lnSpc>
            </a:pP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দাঁড়ায়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তথ্যসমুহ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দখলে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8329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05885" y="2288207"/>
            <a:ext cx="9771797" cy="25545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উপাত্তকে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আক্রমন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সাধরণত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তথ্য-উপাত্তকে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আক্রমন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গোটা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যন্ত্রকে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সংক্রমিত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অচল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বুট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ডিস্কের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বুট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সেক্টরকে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আক্রমন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00B050"/>
              </a:solidFill>
              <a:latin typeface="Calibri"/>
            </a:endParaRPr>
          </a:p>
        </p:txBody>
      </p:sp>
      <p:pic>
        <p:nvPicPr>
          <p:cNvPr id="2054" name="Picture 6" descr="D:\New folder (2)\bcbcbcb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569" y="185953"/>
            <a:ext cx="1864427" cy="115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/>
          <p:cNvSpPr/>
          <p:nvPr/>
        </p:nvSpPr>
        <p:spPr>
          <a:xfrm>
            <a:off x="4831797" y="1462187"/>
            <a:ext cx="3319972" cy="71508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600" b="1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2687466" y="5006568"/>
            <a:ext cx="7608631" cy="14465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algn="ctr"/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স্টোন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(Stone),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ভিয়েনা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(Vienna),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সিআইএইচ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(CIH),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ফোল্ডার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(Folder),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টারজান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হর্স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Torjan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Horse) </a:t>
            </a:r>
            <a:r>
              <a:rPr 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93496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26088" y="729064"/>
            <a:ext cx="4156907" cy="5847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2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সংক্রমিত</a:t>
            </a:r>
            <a:r>
              <a:rPr lang="en-US" sz="32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3074" name="Picture 2" descr="D:\New folder (2)\drrrrrrrrrrrr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133" y="2735179"/>
            <a:ext cx="2175681" cy="113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New folder (2)\hffghfh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333" y="144378"/>
            <a:ext cx="2024619" cy="199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419733" y="2049378"/>
            <a:ext cx="160492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সিডি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ডিভিডি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48332" y="4030578"/>
            <a:ext cx="132440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1F497D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পেন</a:t>
            </a:r>
            <a:r>
              <a:rPr lang="en-US" sz="2800" dirty="0">
                <a:solidFill>
                  <a:srgbClr val="1F497D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ড্রাইভ</a:t>
            </a:r>
            <a:endParaRPr lang="en-US" sz="28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19944" y="6159714"/>
            <a:ext cx="142378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মেমোরি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077" name="Picture 5" descr="D:\New folder (2)\kgjgjjghj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532" y="4792578"/>
            <a:ext cx="1828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80443" y="1604621"/>
            <a:ext cx="84481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সিডি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পেন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ড্রাইভ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যেকোনভাবে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ভাইরাসযুক্ত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ভাইরাসমুক্ত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চালালে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ফাইলের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সংক্রমিত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যন্ত্রটির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মেমোরিতে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করলেও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সংক্রমিত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ভাইরাসটি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মেমোরিতে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ভাইরাসমুক্ত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সংক্রমিত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চালালেও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তাৎক্ষণিকভাবে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প্রোগ্রম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ফাইলকে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গ্রাস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ফাইলগুলিকে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3933829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3" grpId="0" build="allAtOnce" animBg="1"/>
      <p:bldP spid="14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74</TotalTime>
  <Words>790</Words>
  <Application>Microsoft Office PowerPoint</Application>
  <PresentationFormat>Widescreen</PresentationFormat>
  <Paragraphs>100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Franklin Gothic Book</vt:lpstr>
      <vt:lpstr>NikoshBAN</vt:lpstr>
      <vt:lpstr>Wingdings</vt:lpstr>
      <vt:lpstr>Crop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UTPAL BISWAS</dc:creator>
  <cp:lastModifiedBy>UTPAL BISWAS</cp:lastModifiedBy>
  <cp:revision>36</cp:revision>
  <dcterms:created xsi:type="dcterms:W3CDTF">2019-11-30T15:20:21Z</dcterms:created>
  <dcterms:modified xsi:type="dcterms:W3CDTF">2019-11-30T16:35:19Z</dcterms:modified>
</cp:coreProperties>
</file>