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2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2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321E-D37B-469A-AFD2-3B9C7AE3B0A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8D87-3E6D-4F81-88C7-A7064AA05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microsoft.com/office/2007/relationships/hdphoto" Target="../media/hdphoto2.wdp"/><Relationship Id="rId18" Type="http://schemas.openxmlformats.org/officeDocument/2006/relationships/image" Target="../media/image44.jpg"/><Relationship Id="rId26" Type="http://schemas.openxmlformats.org/officeDocument/2006/relationships/image" Target="../media/image50.jpg"/><Relationship Id="rId3" Type="http://schemas.openxmlformats.org/officeDocument/2006/relationships/image" Target="../media/image31.jpg"/><Relationship Id="rId21" Type="http://schemas.openxmlformats.org/officeDocument/2006/relationships/image" Target="../media/image47.jpg"/><Relationship Id="rId7" Type="http://schemas.openxmlformats.org/officeDocument/2006/relationships/image" Target="../media/image35.jpg"/><Relationship Id="rId12" Type="http://schemas.openxmlformats.org/officeDocument/2006/relationships/image" Target="../media/image39.jpeg"/><Relationship Id="rId17" Type="http://schemas.openxmlformats.org/officeDocument/2006/relationships/image" Target="../media/image43.jpg"/><Relationship Id="rId25" Type="http://schemas.microsoft.com/office/2007/relationships/hdphoto" Target="../media/hdphoto4.wdp"/><Relationship Id="rId2" Type="http://schemas.openxmlformats.org/officeDocument/2006/relationships/image" Target="../media/image30.jpg"/><Relationship Id="rId16" Type="http://schemas.openxmlformats.org/officeDocument/2006/relationships/image" Target="../media/image42.jpg"/><Relationship Id="rId20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11" Type="http://schemas.microsoft.com/office/2007/relationships/hdphoto" Target="../media/hdphoto1.wdp"/><Relationship Id="rId24" Type="http://schemas.openxmlformats.org/officeDocument/2006/relationships/image" Target="../media/image49.jpeg"/><Relationship Id="rId5" Type="http://schemas.openxmlformats.org/officeDocument/2006/relationships/image" Target="../media/image33.jpg"/><Relationship Id="rId15" Type="http://schemas.openxmlformats.org/officeDocument/2006/relationships/image" Target="../media/image41.jpg"/><Relationship Id="rId23" Type="http://schemas.microsoft.com/office/2007/relationships/hdphoto" Target="../media/hdphoto3.wdp"/><Relationship Id="rId28" Type="http://schemas.openxmlformats.org/officeDocument/2006/relationships/image" Target="../media/image52.jpg"/><Relationship Id="rId10" Type="http://schemas.openxmlformats.org/officeDocument/2006/relationships/image" Target="../media/image38.jpeg"/><Relationship Id="rId19" Type="http://schemas.openxmlformats.org/officeDocument/2006/relationships/image" Target="../media/image45.jpg"/><Relationship Id="rId4" Type="http://schemas.openxmlformats.org/officeDocument/2006/relationships/image" Target="../media/image32.png"/><Relationship Id="rId9" Type="http://schemas.openxmlformats.org/officeDocument/2006/relationships/image" Target="../media/image37.jpg"/><Relationship Id="rId14" Type="http://schemas.openxmlformats.org/officeDocument/2006/relationships/image" Target="../media/image40.jpg"/><Relationship Id="rId22" Type="http://schemas.openxmlformats.org/officeDocument/2006/relationships/image" Target="../media/image48.jpeg"/><Relationship Id="rId27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13" Type="http://schemas.microsoft.com/office/2007/relationships/hdphoto" Target="../media/hdphoto6.wdp"/><Relationship Id="rId18" Type="http://schemas.openxmlformats.org/officeDocument/2006/relationships/image" Target="../media/image65.jpg"/><Relationship Id="rId3" Type="http://schemas.microsoft.com/office/2007/relationships/hdphoto" Target="../media/hdphoto5.wdp"/><Relationship Id="rId7" Type="http://schemas.openxmlformats.org/officeDocument/2006/relationships/image" Target="../media/image57.jpg"/><Relationship Id="rId12" Type="http://schemas.openxmlformats.org/officeDocument/2006/relationships/image" Target="../media/image61.jpeg"/><Relationship Id="rId17" Type="http://schemas.microsoft.com/office/2007/relationships/hdphoto" Target="../media/hdphoto7.wdp"/><Relationship Id="rId2" Type="http://schemas.openxmlformats.org/officeDocument/2006/relationships/image" Target="../media/image53.jpeg"/><Relationship Id="rId16" Type="http://schemas.openxmlformats.org/officeDocument/2006/relationships/image" Target="../media/image64.jpeg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11" Type="http://schemas.openxmlformats.org/officeDocument/2006/relationships/image" Target="../media/image60.jpg"/><Relationship Id="rId5" Type="http://schemas.openxmlformats.org/officeDocument/2006/relationships/image" Target="../media/image55.jpg"/><Relationship Id="rId15" Type="http://schemas.openxmlformats.org/officeDocument/2006/relationships/image" Target="../media/image63.jpg"/><Relationship Id="rId10" Type="http://schemas.openxmlformats.org/officeDocument/2006/relationships/image" Target="../media/image59.jpg"/><Relationship Id="rId19" Type="http://schemas.openxmlformats.org/officeDocument/2006/relationships/image" Target="../media/image66.jpeg"/><Relationship Id="rId4" Type="http://schemas.openxmlformats.org/officeDocument/2006/relationships/image" Target="../media/image54.jpg"/><Relationship Id="rId9" Type="http://schemas.openxmlformats.org/officeDocument/2006/relationships/image" Target="../media/image42.jpg"/><Relationship Id="rId14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13" Type="http://schemas.openxmlformats.org/officeDocument/2006/relationships/image" Target="../media/image74.jpeg"/><Relationship Id="rId3" Type="http://schemas.microsoft.com/office/2007/relationships/hdphoto" Target="../media/hdphoto8.wdp"/><Relationship Id="rId7" Type="http://schemas.openxmlformats.org/officeDocument/2006/relationships/image" Target="../media/image68.jpg"/><Relationship Id="rId12" Type="http://schemas.openxmlformats.org/officeDocument/2006/relationships/image" Target="../media/image73.jp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jpg"/><Relationship Id="rId5" Type="http://schemas.openxmlformats.org/officeDocument/2006/relationships/image" Target="../media/image65.jpg"/><Relationship Id="rId10" Type="http://schemas.openxmlformats.org/officeDocument/2006/relationships/image" Target="../media/image71.jpeg"/><Relationship Id="rId4" Type="http://schemas.openxmlformats.org/officeDocument/2006/relationships/image" Target="../media/image63.jpg"/><Relationship Id="rId9" Type="http://schemas.openxmlformats.org/officeDocument/2006/relationships/image" Target="../media/image70.jpg"/><Relationship Id="rId1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g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4369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6600" dirty="0" smtClean="0">
                <a:solidFill>
                  <a:srgbClr val="FF0000"/>
                </a:solidFill>
              </a:rPr>
              <a:t> 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505"/>
            <a:ext cx="12192000" cy="53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8" y="2690948"/>
            <a:ext cx="4036423" cy="1580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2" y="4232365"/>
            <a:ext cx="3762104" cy="1463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788230" y="1123405"/>
            <a:ext cx="2847702" cy="1332411"/>
            <a:chOff x="2971800" y="304800"/>
            <a:chExt cx="2971800" cy="1862048"/>
          </a:xfrm>
        </p:grpSpPr>
        <p:grpSp>
          <p:nvGrpSpPr>
            <p:cNvPr id="15" name="Group 14"/>
            <p:cNvGrpSpPr/>
            <p:nvPr/>
          </p:nvGrpSpPr>
          <p:grpSpPr>
            <a:xfrm>
              <a:off x="2971800" y="304800"/>
              <a:ext cx="2971800" cy="1862048"/>
              <a:chOff x="2886988" y="1371600"/>
              <a:chExt cx="3139739" cy="141393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886988" y="1371600"/>
                <a:ext cx="146995" cy="141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115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2400" y="1387365"/>
                <a:ext cx="2064327" cy="135583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03" r="52094"/>
            <a:stretch/>
          </p:blipFill>
          <p:spPr>
            <a:xfrm>
              <a:off x="3048000" y="325562"/>
              <a:ext cx="871538" cy="17855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2" name="Rectangle 21"/>
          <p:cNvSpPr/>
          <p:nvPr/>
        </p:nvSpPr>
        <p:spPr>
          <a:xfrm>
            <a:off x="0" y="0"/>
            <a:ext cx="12088906" cy="712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 শব্দের অর্থ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89074" y="4167051"/>
            <a:ext cx="4781007" cy="15414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৩,  চিৎকার করে।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8230" y="5534298"/>
            <a:ext cx="4393473" cy="1323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৪, ‘রুগণ।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3063" y="5590903"/>
            <a:ext cx="3670663" cy="12670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৪, ‘আজারি’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718457"/>
            <a:ext cx="3683726" cy="18549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১, ‘সাম্য’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2621280"/>
            <a:ext cx="3252651" cy="16110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২,’ঠাকুর’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41326" y="2272937"/>
            <a:ext cx="4850674" cy="1907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২, দেবতা।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245429"/>
            <a:ext cx="3278777" cy="13193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৩</a:t>
            </a:r>
            <a:r>
              <a:rPr lang="bn-IN" sz="3200" dirty="0" smtClean="0">
                <a:solidFill>
                  <a:schemeClr val="tx1"/>
                </a:solidFill>
              </a:rPr>
              <a:t>, ‘ফুকারি’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71509" y="692331"/>
            <a:ext cx="5020491" cy="1606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১,সমতা 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53" y="5617029"/>
            <a:ext cx="3955867" cy="1240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3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006" y="2769327"/>
            <a:ext cx="480713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২,’ক্ষুধার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মানিক জ্বলে’- বলতে কবি কী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বুঝিয়েছেন? 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972492"/>
            <a:ext cx="4807131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১,</a:t>
            </a:r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bn-IN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গো-ভাগাড়’- শব্দের </a:t>
            </a:r>
            <a:r>
              <a:rPr lang="bn-IN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 কী?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17566"/>
            <a:ext cx="12192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একক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</a:rPr>
              <a:t>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71154"/>
            <a:ext cx="4715691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নতুন শব্দের অর্থ লেখ, সময় = ২ মিঃ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502" y="5793379"/>
            <a:ext cx="7733212" cy="76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উত্তর=১,মৃত গরু ফেলার নির্দিষ্ট স্থান.২, ক্ষুধার্ত ব্যক্তির জঠরজ্বালা।      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1087346"/>
            <a:ext cx="6062661" cy="46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503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পাঠ-বিশ্লেষণ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069" y="1071155"/>
            <a:ext cx="6557553" cy="5982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গাহি সাম্যের গান –</a:t>
            </a:r>
          </a:p>
          <a:p>
            <a:pPr algn="ctr"/>
            <a:r>
              <a:rPr lang="bn-IN" dirty="0" smtClean="0"/>
              <a:t>মানুষের চেয়ে বড় কিছু নাই, নহে কিছু মহিয়ান</a:t>
            </a:r>
            <a:endParaRPr lang="en-US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নাই দেশ-কাল-পাত্রের ভেদ, অভেদ ধর্মজাতি,</a:t>
            </a:r>
          </a:p>
          <a:p>
            <a:pPr algn="ctr"/>
            <a:r>
              <a:rPr lang="bn-IN" dirty="0" smtClean="0"/>
              <a:t>সব দেশে সব কালে ঘরে-ঘরে তিনি মানুষের জাতি।</a:t>
            </a:r>
          </a:p>
          <a:p>
            <a:pPr algn="ctr"/>
            <a:endParaRPr lang="bn-IN" dirty="0"/>
          </a:p>
          <a:p>
            <a:pPr algn="ctr"/>
            <a:r>
              <a:rPr lang="bn-IN" dirty="0" smtClean="0"/>
              <a:t>‘ পূজারী , দুয়ার খোল,</a:t>
            </a:r>
          </a:p>
          <a:p>
            <a:pPr algn="ctr"/>
            <a:r>
              <a:rPr lang="bn-IN" dirty="0" smtClean="0"/>
              <a:t>ক্ষুধার ঠাকুর দাঁড়ায়ে দুয়ারে পূজার সময় হলো।’</a:t>
            </a:r>
            <a:endParaRPr lang="en-US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স্বপন দেখিয়া আকুল পূজারী খুলিল ভজনালয়,</a:t>
            </a:r>
          </a:p>
          <a:p>
            <a:pPr algn="ctr"/>
            <a:r>
              <a:rPr lang="bn-IN" dirty="0" smtClean="0"/>
              <a:t>দেবতার বরে আজ রাজা-টাজা হয়ে যাবে নিশ্চয়।</a:t>
            </a:r>
            <a:endParaRPr lang="en-US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জীর্ণ-বস্ত্র শীর্ণ-গাত্র, ক্ষুধায় কন্ঠ ক্ষীণ-</a:t>
            </a:r>
          </a:p>
          <a:p>
            <a:pPr algn="ctr"/>
            <a:r>
              <a:rPr lang="bn-IN" dirty="0" smtClean="0"/>
              <a:t>ডাকিল পান্থ, ‘দ্বার খোলো বাবা, খাইনি তো সাত দিন।</a:t>
            </a:r>
            <a:endParaRPr lang="en-US" dirty="0" smtClean="0"/>
          </a:p>
          <a:p>
            <a:pPr algn="ctr"/>
            <a:r>
              <a:rPr lang="bn-IN" dirty="0" smtClean="0"/>
              <a:t>’</a:t>
            </a:r>
          </a:p>
          <a:p>
            <a:pPr algn="ctr"/>
            <a:r>
              <a:rPr lang="bn-IN" dirty="0" smtClean="0"/>
              <a:t>সহসা বন্ধ হলো মন্দির, ভুখারি ফিরিয়া চলে,</a:t>
            </a:r>
          </a:p>
          <a:p>
            <a:pPr algn="ctr"/>
            <a:r>
              <a:rPr lang="bn-IN" dirty="0" smtClean="0"/>
              <a:t>তিমিররাত্রি, পথ জুড়ে তার ক্ষুধার মানিক জ্বলে।                              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27371" y="1050584"/>
            <a:ext cx="5238205" cy="5702912"/>
            <a:chOff x="281164" y="198313"/>
            <a:chExt cx="4062236" cy="5135687"/>
          </a:xfrm>
        </p:grpSpPr>
        <p:grpSp>
          <p:nvGrpSpPr>
            <p:cNvPr id="11" name="Group 10"/>
            <p:cNvGrpSpPr/>
            <p:nvPr/>
          </p:nvGrpSpPr>
          <p:grpSpPr>
            <a:xfrm>
              <a:off x="304800" y="238474"/>
              <a:ext cx="4038600" cy="5095526"/>
              <a:chOff x="304800" y="238474"/>
              <a:chExt cx="4038600" cy="509552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2819400"/>
                <a:ext cx="4038600" cy="25146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26" r="16888"/>
              <a:stretch/>
            </p:blipFill>
            <p:spPr>
              <a:xfrm>
                <a:off x="2267167" y="238474"/>
                <a:ext cx="2076233" cy="256014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81164" y="198313"/>
              <a:ext cx="1966735" cy="2520229"/>
              <a:chOff x="3267951" y="2262942"/>
              <a:chExt cx="2939942" cy="234916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88" t="34402" r="31532" b="28585"/>
              <a:stretch/>
            </p:blipFill>
            <p:spPr>
              <a:xfrm>
                <a:off x="3267951" y="2262942"/>
                <a:ext cx="2939942" cy="234916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4" name="Equal 13"/>
              <p:cNvSpPr/>
              <p:nvPr/>
            </p:nvSpPr>
            <p:spPr>
              <a:xfrm>
                <a:off x="3417188" y="2362200"/>
                <a:ext cx="2677703" cy="2046028"/>
              </a:xfrm>
              <a:prstGeom prst="mathEqual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594822" y="900068"/>
            <a:ext cx="5451566" cy="5574497"/>
            <a:chOff x="4800600" y="238474"/>
            <a:chExt cx="4038600" cy="509552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1" y="2819400"/>
              <a:ext cx="4038599" cy="2514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238474"/>
              <a:ext cx="4038599" cy="248994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17" y="842936"/>
            <a:ext cx="5392783" cy="5584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32" y="933484"/>
            <a:ext cx="5552099" cy="5686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29" y="931559"/>
            <a:ext cx="5516880" cy="566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6524899" y="809898"/>
            <a:ext cx="5562599" cy="5809512"/>
            <a:chOff x="304800" y="354842"/>
            <a:chExt cx="5257800" cy="287399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80" b="29596"/>
            <a:stretch/>
          </p:blipFill>
          <p:spPr>
            <a:xfrm>
              <a:off x="304800" y="354842"/>
              <a:ext cx="3124200" cy="28739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68" r="18186" b="10420"/>
            <a:stretch/>
          </p:blipFill>
          <p:spPr>
            <a:xfrm>
              <a:off x="3505200" y="354842"/>
              <a:ext cx="2057400" cy="28739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6635931" y="785947"/>
            <a:ext cx="5556069" cy="5614852"/>
            <a:chOff x="5434085" y="354842"/>
            <a:chExt cx="3328915" cy="497915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59"/>
            <a:stretch/>
          </p:blipFill>
          <p:spPr>
            <a:xfrm>
              <a:off x="5434086" y="354842"/>
              <a:ext cx="3328914" cy="31503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5434085" y="3581400"/>
              <a:ext cx="3328915" cy="1752600"/>
              <a:chOff x="4648200" y="3581400"/>
              <a:chExt cx="3328915" cy="17526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648200" y="3581400"/>
                <a:ext cx="2209799" cy="1752600"/>
                <a:chOff x="5791200" y="3303462"/>
                <a:chExt cx="2485241" cy="2132223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74" t="38127" r="54036"/>
                <a:stretch/>
              </p:blipFill>
              <p:spPr>
                <a:xfrm>
                  <a:off x="5791200" y="3303462"/>
                  <a:ext cx="2485241" cy="213222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849487">
                  <a:off x="5872723" y="3467806"/>
                  <a:ext cx="2155445" cy="1851218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49" t="12222" r="13527"/>
              <a:stretch/>
            </p:blipFill>
            <p:spPr>
              <a:xfrm>
                <a:off x="6857999" y="3581400"/>
                <a:ext cx="1119116" cy="17526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34" y="901335"/>
            <a:ext cx="5603966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60" y="966651"/>
            <a:ext cx="5865223" cy="589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6492240" y="1021975"/>
            <a:ext cx="5826034" cy="5666207"/>
            <a:chOff x="5978089" y="117904"/>
            <a:chExt cx="2784912" cy="316836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978089" y="152541"/>
              <a:ext cx="2743200" cy="31337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7" r="14829"/>
            <a:stretch/>
          </p:blipFill>
          <p:spPr>
            <a:xfrm>
              <a:off x="7467601" y="117904"/>
              <a:ext cx="1295400" cy="16084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1090364"/>
            <a:ext cx="5782236" cy="5592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44"/>
          <a:stretch/>
        </p:blipFill>
        <p:spPr>
          <a:xfrm>
            <a:off x="6602507" y="981636"/>
            <a:ext cx="5916706" cy="556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5" y="954742"/>
            <a:ext cx="6078071" cy="5903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1" y="1035423"/>
            <a:ext cx="6145306" cy="5661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40" y="1021976"/>
            <a:ext cx="6185647" cy="5836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8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5275" y="1028122"/>
            <a:ext cx="5930538" cy="5538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ভুখারি</a:t>
            </a:r>
            <a:r>
              <a:rPr lang="en-US" dirty="0" smtClean="0"/>
              <a:t> </a:t>
            </a:r>
            <a:r>
              <a:rPr lang="en-US" dirty="0" err="1" smtClean="0"/>
              <a:t>ফুকারি</a:t>
            </a:r>
            <a:r>
              <a:rPr lang="en-US" dirty="0" smtClean="0"/>
              <a:t>’ </a:t>
            </a:r>
            <a:r>
              <a:rPr lang="en-US" dirty="0" err="1" smtClean="0"/>
              <a:t>কয়</a:t>
            </a:r>
            <a:r>
              <a:rPr lang="en-US" dirty="0" smtClean="0"/>
              <a:t> ।’</a:t>
            </a:r>
          </a:p>
          <a:p>
            <a:pPr algn="ctr"/>
            <a:r>
              <a:rPr lang="en-US" dirty="0" smtClean="0"/>
              <a:t>‘ঐ </a:t>
            </a:r>
            <a:r>
              <a:rPr lang="en-US" dirty="0" err="1" smtClean="0"/>
              <a:t>মন্দির</a:t>
            </a:r>
            <a:r>
              <a:rPr lang="en-US" dirty="0" smtClean="0"/>
              <a:t> </a:t>
            </a:r>
            <a:r>
              <a:rPr lang="en-US" dirty="0" err="1" smtClean="0"/>
              <a:t>পূজারীর</a:t>
            </a:r>
            <a:r>
              <a:rPr lang="en-US" dirty="0" smtClean="0"/>
              <a:t>, </a:t>
            </a:r>
            <a:r>
              <a:rPr lang="en-US" dirty="0" err="1" smtClean="0"/>
              <a:t>হায়</a:t>
            </a:r>
            <a:r>
              <a:rPr lang="en-US" dirty="0" smtClean="0"/>
              <a:t> </a:t>
            </a:r>
            <a:r>
              <a:rPr lang="en-US" dirty="0" err="1" smtClean="0"/>
              <a:t>দেবতা</a:t>
            </a:r>
            <a:r>
              <a:rPr lang="en-US" dirty="0" smtClean="0"/>
              <a:t>, </a:t>
            </a: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নয়</a:t>
            </a:r>
            <a:r>
              <a:rPr lang="en-US" dirty="0" smtClean="0"/>
              <a:t>।’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মসজিদে</a:t>
            </a:r>
            <a:r>
              <a:rPr lang="en-US" dirty="0" smtClean="0"/>
              <a:t> </a:t>
            </a:r>
            <a:r>
              <a:rPr lang="en-US" dirty="0" err="1" smtClean="0"/>
              <a:t>কাল</a:t>
            </a:r>
            <a:r>
              <a:rPr lang="en-US" dirty="0" smtClean="0"/>
              <a:t> </a:t>
            </a:r>
            <a:r>
              <a:rPr lang="en-US" dirty="0" err="1" smtClean="0"/>
              <a:t>শিরনি</a:t>
            </a:r>
            <a:r>
              <a:rPr lang="en-US" dirty="0" smtClean="0"/>
              <a:t> </a:t>
            </a:r>
            <a:r>
              <a:rPr lang="en-US" dirty="0" err="1" smtClean="0"/>
              <a:t>আছিল</a:t>
            </a:r>
            <a:r>
              <a:rPr lang="en-US" dirty="0" smtClean="0"/>
              <a:t>,- </a:t>
            </a:r>
            <a:r>
              <a:rPr lang="en-US" dirty="0" err="1" smtClean="0"/>
              <a:t>অঢেল</a:t>
            </a:r>
            <a:r>
              <a:rPr lang="en-US" dirty="0" smtClean="0"/>
              <a:t> </a:t>
            </a:r>
            <a:r>
              <a:rPr lang="en-US" dirty="0" err="1" smtClean="0"/>
              <a:t>গোস্ত</a:t>
            </a:r>
            <a:r>
              <a:rPr lang="en-US" dirty="0" smtClean="0"/>
              <a:t> </a:t>
            </a:r>
            <a:r>
              <a:rPr lang="en-US" dirty="0" err="1" smtClean="0"/>
              <a:t>রুটি</a:t>
            </a:r>
            <a:endParaRPr lang="en-US" dirty="0" smtClean="0"/>
          </a:p>
          <a:p>
            <a:pPr algn="ctr"/>
            <a:r>
              <a:rPr lang="en-US" dirty="0" err="1" smtClean="0"/>
              <a:t>বাঁচিয়া</a:t>
            </a:r>
            <a:r>
              <a:rPr lang="en-US" dirty="0" smtClean="0"/>
              <a:t> </a:t>
            </a:r>
            <a:r>
              <a:rPr lang="en-US" dirty="0" err="1" smtClean="0"/>
              <a:t>গিয়াছে</a:t>
            </a:r>
            <a:r>
              <a:rPr lang="en-US" dirty="0" smtClean="0"/>
              <a:t>, </a:t>
            </a:r>
            <a:r>
              <a:rPr lang="en-US" dirty="0" err="1" smtClean="0"/>
              <a:t>মোল্লা</a:t>
            </a:r>
            <a:r>
              <a:rPr lang="en-US" dirty="0" smtClean="0"/>
              <a:t> </a:t>
            </a:r>
            <a:r>
              <a:rPr lang="en-US" dirty="0" err="1" smtClean="0"/>
              <a:t>সাহেব</a:t>
            </a:r>
            <a:r>
              <a:rPr lang="en-US" dirty="0" smtClean="0"/>
              <a:t> </a:t>
            </a:r>
            <a:r>
              <a:rPr lang="en-US" dirty="0" err="1" smtClean="0"/>
              <a:t>হেসে</a:t>
            </a:r>
            <a:r>
              <a:rPr lang="en-US" dirty="0" smtClean="0"/>
              <a:t> </a:t>
            </a:r>
            <a:r>
              <a:rPr lang="en-US" dirty="0" err="1" smtClean="0"/>
              <a:t>তাই</a:t>
            </a:r>
            <a:r>
              <a:rPr lang="en-US" dirty="0" smtClean="0"/>
              <a:t> </a:t>
            </a:r>
            <a:r>
              <a:rPr lang="en-US" dirty="0" err="1" smtClean="0"/>
              <a:t>কুটি</a:t>
            </a:r>
            <a:r>
              <a:rPr lang="en-US" dirty="0" smtClean="0"/>
              <a:t> </a:t>
            </a:r>
            <a:r>
              <a:rPr lang="en-US" dirty="0" err="1" smtClean="0"/>
              <a:t>কুটি</a:t>
            </a:r>
            <a:endParaRPr lang="en-US" dirty="0" smtClean="0"/>
          </a:p>
          <a:p>
            <a:pPr algn="ctr"/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এমন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এলো</a:t>
            </a:r>
            <a:r>
              <a:rPr lang="en-US" dirty="0" smtClean="0"/>
              <a:t> </a:t>
            </a:r>
            <a:r>
              <a:rPr lang="en-US" dirty="0" err="1" smtClean="0"/>
              <a:t>মুসাফির</a:t>
            </a:r>
            <a:r>
              <a:rPr lang="en-US" dirty="0" smtClean="0"/>
              <a:t> </a:t>
            </a:r>
            <a:r>
              <a:rPr lang="en-US" dirty="0" err="1" smtClean="0"/>
              <a:t>গায়ে</a:t>
            </a:r>
            <a:r>
              <a:rPr lang="en-US" dirty="0" smtClean="0"/>
              <a:t> </a:t>
            </a:r>
            <a:r>
              <a:rPr lang="en-US" dirty="0" err="1" smtClean="0"/>
              <a:t>আজারির</a:t>
            </a:r>
            <a:r>
              <a:rPr lang="en-US" dirty="0" smtClean="0"/>
              <a:t> </a:t>
            </a:r>
            <a:r>
              <a:rPr lang="en-US" dirty="0" err="1" smtClean="0"/>
              <a:t>চিন</a:t>
            </a:r>
            <a:endParaRPr lang="en-US" dirty="0" smtClean="0"/>
          </a:p>
          <a:p>
            <a:pPr algn="ctr"/>
            <a:r>
              <a:rPr lang="en-US" dirty="0" err="1" smtClean="0"/>
              <a:t>বলে</a:t>
            </a:r>
            <a:r>
              <a:rPr lang="en-US" dirty="0" smtClean="0"/>
              <a:t>, ‘</a:t>
            </a:r>
            <a:r>
              <a:rPr lang="en-US" dirty="0" err="1" smtClean="0"/>
              <a:t>বাবা,আমি</a:t>
            </a:r>
            <a:r>
              <a:rPr lang="en-US" dirty="0" smtClean="0"/>
              <a:t> </a:t>
            </a:r>
            <a:r>
              <a:rPr lang="en-US" dirty="0" err="1" smtClean="0"/>
              <a:t>ভুখা</a:t>
            </a:r>
            <a:r>
              <a:rPr lang="en-US" dirty="0" smtClean="0"/>
              <a:t> </a:t>
            </a:r>
            <a:r>
              <a:rPr lang="en-US" dirty="0" err="1" smtClean="0"/>
              <a:t>ফাকা</a:t>
            </a:r>
            <a:r>
              <a:rPr lang="en-US" dirty="0" smtClean="0"/>
              <a:t> </a:t>
            </a:r>
            <a:r>
              <a:rPr lang="en-US" dirty="0" err="1" smtClean="0"/>
              <a:t>আছি</a:t>
            </a:r>
            <a:r>
              <a:rPr lang="en-US" dirty="0" smtClean="0"/>
              <a:t> </a:t>
            </a:r>
            <a:r>
              <a:rPr lang="en-US" dirty="0" err="1" smtClean="0"/>
              <a:t>আজ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সাত</a:t>
            </a:r>
            <a:r>
              <a:rPr lang="en-US" dirty="0" smtClean="0"/>
              <a:t> </a:t>
            </a:r>
            <a:r>
              <a:rPr lang="en-US" dirty="0" err="1" smtClean="0"/>
              <a:t>দিন</a:t>
            </a:r>
            <a:r>
              <a:rPr lang="en-US" dirty="0" smtClean="0"/>
              <a:t>।’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তেরিয়া</a:t>
            </a:r>
            <a:r>
              <a:rPr lang="en-US" dirty="0" smtClean="0"/>
              <a:t> </a:t>
            </a:r>
            <a:r>
              <a:rPr lang="en-US" dirty="0" err="1" smtClean="0"/>
              <a:t>হইয়া</a:t>
            </a:r>
            <a:r>
              <a:rPr lang="en-US" dirty="0" smtClean="0"/>
              <a:t> </a:t>
            </a:r>
            <a:r>
              <a:rPr lang="en-US" dirty="0" err="1" smtClean="0"/>
              <a:t>হাঁকিল</a:t>
            </a:r>
            <a:r>
              <a:rPr lang="en-US" dirty="0" smtClean="0"/>
              <a:t> </a:t>
            </a:r>
            <a:r>
              <a:rPr lang="en-US" dirty="0" err="1" smtClean="0"/>
              <a:t>মোল্লা</a:t>
            </a:r>
            <a:r>
              <a:rPr lang="en-US" dirty="0" smtClean="0"/>
              <a:t>-’</a:t>
            </a:r>
            <a:r>
              <a:rPr lang="en-US" dirty="0" err="1" smtClean="0"/>
              <a:t>ভ্যালা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r>
              <a:rPr lang="en-US" dirty="0" smtClean="0"/>
              <a:t> </a:t>
            </a:r>
            <a:r>
              <a:rPr lang="en-US" dirty="0" err="1" smtClean="0"/>
              <a:t>লেঠা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ভুখা</a:t>
            </a:r>
            <a:r>
              <a:rPr lang="en-US" dirty="0" smtClean="0"/>
              <a:t> </a:t>
            </a:r>
            <a:r>
              <a:rPr lang="en-US" dirty="0" err="1" smtClean="0"/>
              <a:t>আজ</a:t>
            </a:r>
            <a:r>
              <a:rPr lang="en-US" dirty="0" smtClean="0"/>
              <a:t> </a:t>
            </a:r>
            <a:r>
              <a:rPr lang="en-US" dirty="0" err="1" smtClean="0"/>
              <a:t>মর</a:t>
            </a:r>
            <a:r>
              <a:rPr lang="en-US" dirty="0" smtClean="0"/>
              <a:t> </a:t>
            </a:r>
            <a:r>
              <a:rPr lang="en-US" dirty="0" err="1" smtClean="0"/>
              <a:t>গো-ভাগাড়ে</a:t>
            </a:r>
            <a:r>
              <a:rPr lang="en-US" dirty="0" smtClean="0"/>
              <a:t> </a:t>
            </a:r>
            <a:r>
              <a:rPr lang="en-US" dirty="0" err="1" smtClean="0"/>
              <a:t>গিয়ে</a:t>
            </a:r>
            <a:r>
              <a:rPr lang="en-US" dirty="0" smtClean="0"/>
              <a:t>! </a:t>
            </a:r>
            <a:r>
              <a:rPr lang="en-US" dirty="0" err="1" smtClean="0"/>
              <a:t>নমাজ</a:t>
            </a:r>
            <a:r>
              <a:rPr lang="en-US" dirty="0" smtClean="0"/>
              <a:t> </a:t>
            </a:r>
            <a:r>
              <a:rPr lang="en-US" dirty="0" err="1" smtClean="0"/>
              <a:t>পড়িস</a:t>
            </a:r>
            <a:r>
              <a:rPr lang="en-US" dirty="0" smtClean="0"/>
              <a:t> </a:t>
            </a:r>
            <a:r>
              <a:rPr lang="en-US" dirty="0" err="1" smtClean="0"/>
              <a:t>বেটা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err="1" smtClean="0"/>
              <a:t>ভুখারি</a:t>
            </a:r>
            <a:r>
              <a:rPr lang="en-US" dirty="0" smtClean="0"/>
              <a:t> </a:t>
            </a:r>
            <a:r>
              <a:rPr lang="en-US" dirty="0" err="1" smtClean="0"/>
              <a:t>কহিল</a:t>
            </a:r>
            <a:r>
              <a:rPr lang="en-US" dirty="0" smtClean="0"/>
              <a:t>, ‘</a:t>
            </a:r>
            <a:r>
              <a:rPr lang="en-US" dirty="0" err="1" smtClean="0"/>
              <a:t>না</a:t>
            </a:r>
            <a:r>
              <a:rPr lang="en-US" dirty="0" smtClean="0"/>
              <a:t> </a:t>
            </a:r>
            <a:r>
              <a:rPr lang="en-US" dirty="0" err="1" smtClean="0"/>
              <a:t>বাবা</a:t>
            </a:r>
            <a:r>
              <a:rPr lang="en-US" dirty="0" smtClean="0"/>
              <a:t>!’ </a:t>
            </a:r>
            <a:r>
              <a:rPr lang="en-US" dirty="0" err="1" smtClean="0"/>
              <a:t>মোল্লা</a:t>
            </a:r>
            <a:r>
              <a:rPr lang="en-US" dirty="0" smtClean="0"/>
              <a:t> </a:t>
            </a:r>
            <a:r>
              <a:rPr lang="en-US" dirty="0" err="1" smtClean="0"/>
              <a:t>হাঁকিল</a:t>
            </a:r>
            <a:r>
              <a:rPr lang="en-US" dirty="0" smtClean="0"/>
              <a:t>-’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শালা</a:t>
            </a:r>
            <a:endParaRPr lang="en-US" dirty="0" smtClean="0"/>
          </a:p>
          <a:p>
            <a:pPr algn="ctr"/>
            <a:r>
              <a:rPr lang="en-US" dirty="0" err="1" smtClean="0"/>
              <a:t>সোজা</a:t>
            </a:r>
            <a:r>
              <a:rPr lang="en-US" dirty="0" smtClean="0"/>
              <a:t> </a:t>
            </a:r>
            <a:r>
              <a:rPr lang="en-US" dirty="0" err="1" smtClean="0"/>
              <a:t>পথ</a:t>
            </a:r>
            <a:r>
              <a:rPr lang="en-US" dirty="0" smtClean="0"/>
              <a:t> </a:t>
            </a:r>
            <a:r>
              <a:rPr lang="en-US" dirty="0" err="1" smtClean="0"/>
              <a:t>দেখ</a:t>
            </a:r>
            <a:r>
              <a:rPr lang="en-US" dirty="0" smtClean="0"/>
              <a:t>’ </a:t>
            </a:r>
            <a:r>
              <a:rPr lang="en-US" dirty="0" err="1" smtClean="0"/>
              <a:t>গোস্ত-রুটি</a:t>
            </a:r>
            <a:r>
              <a:rPr lang="en-US" dirty="0" smtClean="0"/>
              <a:t> </a:t>
            </a:r>
            <a:r>
              <a:rPr lang="en-US" dirty="0" err="1" smtClean="0"/>
              <a:t>নিয়া</a:t>
            </a:r>
            <a:r>
              <a:rPr lang="en-US" dirty="0" smtClean="0"/>
              <a:t> </a:t>
            </a:r>
            <a:r>
              <a:rPr lang="en-US" dirty="0" err="1" smtClean="0"/>
              <a:t>মসজিদে</a:t>
            </a:r>
            <a:r>
              <a:rPr lang="en-US" dirty="0" smtClean="0"/>
              <a:t> </a:t>
            </a:r>
            <a:r>
              <a:rPr lang="en-US" dirty="0" err="1" smtClean="0"/>
              <a:t>দিল</a:t>
            </a:r>
            <a:r>
              <a:rPr lang="en-US" dirty="0" smtClean="0"/>
              <a:t> </a:t>
            </a:r>
            <a:r>
              <a:rPr lang="en-US" dirty="0" err="1" smtClean="0"/>
              <a:t>তালা</a:t>
            </a:r>
            <a:r>
              <a:rPr lang="en-US" dirty="0" smtClean="0"/>
              <a:t>।      </a:t>
            </a:r>
          </a:p>
          <a:p>
            <a:pPr algn="ctr"/>
            <a:r>
              <a:rPr lang="en-US" dirty="0" smtClean="0"/>
              <a:t>             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8" t="6439"/>
          <a:stretch/>
        </p:blipFill>
        <p:spPr>
          <a:xfrm>
            <a:off x="6736977" y="981635"/>
            <a:ext cx="5455023" cy="5351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814968" y="900953"/>
            <a:ext cx="5569773" cy="5553635"/>
            <a:chOff x="3429000" y="685799"/>
            <a:chExt cx="5334000" cy="2895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685799"/>
              <a:ext cx="32004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85799"/>
              <a:ext cx="2133600" cy="2895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0200" cy="1681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>
            <a:off x="6728013" y="918882"/>
            <a:ext cx="5791199" cy="5670177"/>
            <a:chOff x="228600" y="457201"/>
            <a:chExt cx="5486400" cy="352425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57201"/>
              <a:ext cx="2895600" cy="3524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6" name="Group 25"/>
            <p:cNvGrpSpPr/>
            <p:nvPr/>
          </p:nvGrpSpPr>
          <p:grpSpPr>
            <a:xfrm>
              <a:off x="3200400" y="457201"/>
              <a:ext cx="2514600" cy="3524250"/>
              <a:chOff x="3047998" y="-62345"/>
              <a:chExt cx="2819401" cy="486467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49" b="18000"/>
              <a:stretch/>
            </p:blipFill>
            <p:spPr>
              <a:xfrm>
                <a:off x="3048000" y="3160568"/>
                <a:ext cx="2819398" cy="164176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23" t="35380" r="6195"/>
              <a:stretch/>
            </p:blipFill>
            <p:spPr>
              <a:xfrm>
                <a:off x="3047998" y="1623580"/>
                <a:ext cx="2819400" cy="150062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3" r="17602"/>
              <a:stretch/>
            </p:blipFill>
            <p:spPr>
              <a:xfrm>
                <a:off x="3048000" y="-62345"/>
                <a:ext cx="2819399" cy="164782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6710084" y="874058"/>
            <a:ext cx="5957046" cy="5795685"/>
            <a:chOff x="6096000" y="422684"/>
            <a:chExt cx="2667000" cy="35587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57201"/>
              <a:ext cx="2667000" cy="3524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Moon 31"/>
            <p:cNvSpPr/>
            <p:nvPr/>
          </p:nvSpPr>
          <p:spPr>
            <a:xfrm rot="5400000">
              <a:off x="6955041" y="-207759"/>
              <a:ext cx="796516" cy="2057402"/>
            </a:xfrm>
            <a:prstGeom prst="mo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0" y="998342"/>
            <a:ext cx="5809130" cy="5631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1" y="847163"/>
            <a:ext cx="5930151" cy="5835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76" y="847164"/>
            <a:ext cx="6165154" cy="6010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08"/>
          <a:stretch/>
        </p:blipFill>
        <p:spPr>
          <a:xfrm>
            <a:off x="6441141" y="805286"/>
            <a:ext cx="6741716" cy="6209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0"/>
          <a:stretch/>
        </p:blipFill>
        <p:spPr>
          <a:xfrm>
            <a:off x="6427695" y="820270"/>
            <a:ext cx="6656294" cy="6142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09" y="794686"/>
            <a:ext cx="6645025" cy="5958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7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58537"/>
            <a:ext cx="5473337" cy="48201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ভুখারি</a:t>
            </a:r>
            <a:r>
              <a:rPr lang="en-US" dirty="0" smtClean="0"/>
              <a:t> </a:t>
            </a:r>
            <a:r>
              <a:rPr lang="en-US" dirty="0" err="1" smtClean="0"/>
              <a:t>ফিরিয়া</a:t>
            </a:r>
            <a:r>
              <a:rPr lang="en-US" dirty="0" smtClean="0"/>
              <a:t> </a:t>
            </a:r>
            <a:r>
              <a:rPr lang="en-US" dirty="0" err="1" smtClean="0"/>
              <a:t>চলে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চলিতে</a:t>
            </a:r>
            <a:r>
              <a:rPr lang="en-US" dirty="0" smtClean="0"/>
              <a:t> </a:t>
            </a:r>
            <a:r>
              <a:rPr lang="en-US" dirty="0" err="1" smtClean="0"/>
              <a:t>চলিতে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-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‘</a:t>
            </a:r>
            <a:r>
              <a:rPr lang="en-US" dirty="0" err="1" smtClean="0"/>
              <a:t>আশিটা</a:t>
            </a:r>
            <a:r>
              <a:rPr lang="en-US" dirty="0" smtClean="0"/>
              <a:t> </a:t>
            </a:r>
            <a:r>
              <a:rPr lang="en-US" dirty="0" err="1" smtClean="0"/>
              <a:t>বছর</a:t>
            </a:r>
            <a:r>
              <a:rPr lang="en-US" dirty="0" smtClean="0"/>
              <a:t> </a:t>
            </a:r>
            <a:r>
              <a:rPr lang="en-US" dirty="0" err="1" smtClean="0"/>
              <a:t>কেটে</a:t>
            </a:r>
            <a:r>
              <a:rPr lang="en-US" dirty="0" smtClean="0"/>
              <a:t> </a:t>
            </a:r>
            <a:r>
              <a:rPr lang="en-US" dirty="0" err="1" smtClean="0"/>
              <a:t>গেল</a:t>
            </a:r>
            <a:r>
              <a:rPr lang="en-US" dirty="0" smtClean="0"/>
              <a:t>, </a:t>
            </a:r>
            <a:r>
              <a:rPr lang="en-US" dirty="0" err="1" smtClean="0"/>
              <a:t>আমি</a:t>
            </a:r>
            <a:r>
              <a:rPr lang="en-US" dirty="0" smtClean="0"/>
              <a:t> </a:t>
            </a:r>
            <a:r>
              <a:rPr lang="en-US" dirty="0" err="1" smtClean="0"/>
              <a:t>ডাকিনি</a:t>
            </a:r>
            <a:r>
              <a:rPr lang="en-US" dirty="0" smtClean="0"/>
              <a:t> </a:t>
            </a: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কভু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আমার</a:t>
            </a:r>
            <a:r>
              <a:rPr lang="en-US" dirty="0" smtClean="0"/>
              <a:t> </a:t>
            </a:r>
            <a:r>
              <a:rPr lang="en-US" dirty="0" err="1" smtClean="0"/>
              <a:t>ক্ষুধার</a:t>
            </a:r>
            <a:r>
              <a:rPr lang="en-US" dirty="0" smtClean="0"/>
              <a:t> </a:t>
            </a:r>
            <a:r>
              <a:rPr lang="en-US" dirty="0" err="1"/>
              <a:t>অ</a:t>
            </a:r>
            <a:r>
              <a:rPr lang="en-US" dirty="0" err="1" smtClean="0"/>
              <a:t>ন্ন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বন্ধ</a:t>
            </a:r>
            <a:r>
              <a:rPr lang="en-US" dirty="0" smtClean="0"/>
              <a:t> </a:t>
            </a:r>
            <a:r>
              <a:rPr lang="en-US" dirty="0" err="1" smtClean="0"/>
              <a:t>করনি</a:t>
            </a:r>
            <a:r>
              <a:rPr lang="en-US" dirty="0" smtClean="0"/>
              <a:t> </a:t>
            </a:r>
            <a:r>
              <a:rPr lang="en-US" dirty="0" err="1" smtClean="0"/>
              <a:t>প্রভু</a:t>
            </a:r>
            <a:r>
              <a:rPr lang="en-US" dirty="0" smtClean="0"/>
              <a:t>।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তব</a:t>
            </a:r>
            <a:r>
              <a:rPr lang="en-US" dirty="0" smtClean="0"/>
              <a:t> </a:t>
            </a:r>
            <a:r>
              <a:rPr lang="en-US" dirty="0" err="1" smtClean="0"/>
              <a:t>মসজিদ</a:t>
            </a:r>
            <a:r>
              <a:rPr lang="en-US" dirty="0" smtClean="0"/>
              <a:t> </a:t>
            </a:r>
            <a:r>
              <a:rPr lang="en-US" dirty="0" err="1" smtClean="0"/>
              <a:t>মন্দিরে</a:t>
            </a:r>
            <a:r>
              <a:rPr lang="en-US" dirty="0" smtClean="0"/>
              <a:t> </a:t>
            </a:r>
            <a:r>
              <a:rPr lang="en-US" dirty="0" err="1" smtClean="0"/>
              <a:t>প্রভু</a:t>
            </a:r>
            <a:r>
              <a:rPr lang="en-US" dirty="0" smtClean="0"/>
              <a:t> </a:t>
            </a:r>
            <a:r>
              <a:rPr lang="en-US" dirty="0" err="1" smtClean="0"/>
              <a:t>নাই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দাবি</a:t>
            </a:r>
            <a:r>
              <a:rPr lang="en-US" dirty="0" smtClean="0"/>
              <a:t>।</a:t>
            </a:r>
          </a:p>
          <a:p>
            <a:pPr algn="ctr"/>
            <a:r>
              <a:rPr lang="en-US" dirty="0" err="1" smtClean="0"/>
              <a:t>মোল্লা</a:t>
            </a:r>
            <a:r>
              <a:rPr lang="en-US" dirty="0" smtClean="0"/>
              <a:t> </a:t>
            </a:r>
            <a:r>
              <a:rPr lang="en-US" dirty="0" err="1" smtClean="0"/>
              <a:t>পুরুত</a:t>
            </a:r>
            <a:r>
              <a:rPr lang="en-US" dirty="0" smtClean="0"/>
              <a:t> </a:t>
            </a:r>
            <a:r>
              <a:rPr lang="en-US" dirty="0" err="1" smtClean="0"/>
              <a:t>লাগায়েছে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দুয়ারে</a:t>
            </a:r>
            <a:r>
              <a:rPr lang="en-US" dirty="0" smtClean="0"/>
              <a:t> </a:t>
            </a:r>
            <a:r>
              <a:rPr lang="en-US" dirty="0" err="1" smtClean="0"/>
              <a:t>চাবি</a:t>
            </a:r>
            <a:r>
              <a:rPr lang="en-US" dirty="0" smtClean="0"/>
              <a:t>।’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কোথা</a:t>
            </a:r>
            <a:r>
              <a:rPr lang="en-US" dirty="0" smtClean="0"/>
              <a:t> </a:t>
            </a:r>
            <a:r>
              <a:rPr lang="en-US" dirty="0" err="1" smtClean="0"/>
              <a:t>চেঙ্গিস</a:t>
            </a:r>
            <a:r>
              <a:rPr lang="en-US" dirty="0" smtClean="0"/>
              <a:t>, </a:t>
            </a:r>
            <a:r>
              <a:rPr lang="en-US" dirty="0" err="1" smtClean="0"/>
              <a:t>গজনি</a:t>
            </a:r>
            <a:r>
              <a:rPr lang="en-US" dirty="0" smtClean="0"/>
              <a:t> </a:t>
            </a:r>
            <a:r>
              <a:rPr lang="en-US" dirty="0" err="1" smtClean="0"/>
              <a:t>মামুদ</a:t>
            </a:r>
            <a:r>
              <a:rPr lang="en-US" dirty="0" smtClean="0"/>
              <a:t>,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কালাপাহাড়</a:t>
            </a:r>
            <a:r>
              <a:rPr lang="en-US" dirty="0" smtClean="0"/>
              <a:t> ?</a:t>
            </a:r>
          </a:p>
          <a:p>
            <a:pPr algn="ctr"/>
            <a:r>
              <a:rPr lang="en-US" dirty="0" err="1" smtClean="0"/>
              <a:t>ভেঙে</a:t>
            </a:r>
            <a:r>
              <a:rPr lang="en-US" dirty="0" smtClean="0"/>
              <a:t> </a:t>
            </a:r>
            <a:r>
              <a:rPr lang="en-US" dirty="0" err="1" smtClean="0"/>
              <a:t>ফেল</a:t>
            </a:r>
            <a:r>
              <a:rPr lang="en-US" dirty="0" smtClean="0"/>
              <a:t> ঐ </a:t>
            </a:r>
            <a:r>
              <a:rPr lang="en-US" dirty="0" err="1" smtClean="0"/>
              <a:t>ভজনালয়ের</a:t>
            </a:r>
            <a:r>
              <a:rPr lang="en-US" dirty="0" smtClean="0"/>
              <a:t> </a:t>
            </a:r>
            <a:r>
              <a:rPr lang="en-US" dirty="0" err="1" smtClean="0"/>
              <a:t>যত</a:t>
            </a:r>
            <a:r>
              <a:rPr lang="en-US" dirty="0" smtClean="0"/>
              <a:t> </a:t>
            </a:r>
            <a:r>
              <a:rPr lang="en-US" dirty="0" err="1" smtClean="0"/>
              <a:t>তালা-দেওয়া</a:t>
            </a:r>
            <a:r>
              <a:rPr lang="en-US" dirty="0" smtClean="0"/>
              <a:t> </a:t>
            </a:r>
            <a:r>
              <a:rPr lang="en-US" dirty="0" err="1" smtClean="0"/>
              <a:t>দ্বার</a:t>
            </a:r>
            <a:r>
              <a:rPr lang="en-US" dirty="0" smtClean="0"/>
              <a:t> !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খোদার</a:t>
            </a:r>
            <a:r>
              <a:rPr lang="en-US" dirty="0" smtClean="0"/>
              <a:t> </a:t>
            </a:r>
            <a:r>
              <a:rPr lang="en-US" dirty="0" err="1" smtClean="0"/>
              <a:t>ঘরে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কপাট</a:t>
            </a:r>
            <a:r>
              <a:rPr lang="en-US" dirty="0" smtClean="0"/>
              <a:t> </a:t>
            </a:r>
            <a:r>
              <a:rPr lang="en-US" dirty="0" err="1" smtClean="0"/>
              <a:t>লাগায়</a:t>
            </a:r>
            <a:r>
              <a:rPr lang="en-US" dirty="0" smtClean="0"/>
              <a:t>,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দেয়</a:t>
            </a:r>
            <a:r>
              <a:rPr lang="en-US" dirty="0" smtClean="0"/>
              <a:t> </a:t>
            </a:r>
            <a:r>
              <a:rPr lang="en-US" dirty="0" err="1" smtClean="0"/>
              <a:t>সেখানে</a:t>
            </a:r>
            <a:r>
              <a:rPr lang="en-US" dirty="0" smtClean="0"/>
              <a:t> </a:t>
            </a:r>
            <a:r>
              <a:rPr lang="en-US" dirty="0" err="1" smtClean="0"/>
              <a:t>তালা</a:t>
            </a:r>
            <a:r>
              <a:rPr lang="en-US" dirty="0" smtClean="0"/>
              <a:t> ? </a:t>
            </a:r>
          </a:p>
          <a:p>
            <a:pPr algn="ctr"/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দ্বার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খোলা</a:t>
            </a:r>
            <a:r>
              <a:rPr lang="en-US" dirty="0" smtClean="0"/>
              <a:t> </a:t>
            </a:r>
            <a:r>
              <a:rPr lang="en-US" dirty="0" err="1" smtClean="0"/>
              <a:t>রবে</a:t>
            </a:r>
            <a:r>
              <a:rPr lang="en-US" dirty="0" smtClean="0"/>
              <a:t>, </a:t>
            </a:r>
            <a:r>
              <a:rPr lang="en-US" dirty="0" err="1" smtClean="0"/>
              <a:t>চালা</a:t>
            </a:r>
            <a:r>
              <a:rPr lang="en-US" dirty="0" smtClean="0"/>
              <a:t> </a:t>
            </a:r>
            <a:r>
              <a:rPr lang="en-US" dirty="0" err="1" smtClean="0"/>
              <a:t>হাতুড়ি</a:t>
            </a:r>
            <a:r>
              <a:rPr lang="en-US" dirty="0" smtClean="0"/>
              <a:t> </a:t>
            </a:r>
            <a:r>
              <a:rPr lang="en-US" dirty="0" err="1" smtClean="0"/>
              <a:t>শাবল</a:t>
            </a:r>
            <a:r>
              <a:rPr lang="en-US" dirty="0" smtClean="0"/>
              <a:t> </a:t>
            </a:r>
            <a:r>
              <a:rPr lang="en-US" dirty="0" err="1" smtClean="0"/>
              <a:t>চালা</a:t>
            </a:r>
            <a:r>
              <a:rPr lang="en-US" dirty="0" smtClean="0"/>
              <a:t>।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হায়</a:t>
            </a:r>
            <a:r>
              <a:rPr lang="en-US" dirty="0" smtClean="0"/>
              <a:t> </a:t>
            </a:r>
            <a:r>
              <a:rPr lang="en-US" dirty="0" err="1" smtClean="0"/>
              <a:t>রে</a:t>
            </a:r>
            <a:r>
              <a:rPr lang="en-US" dirty="0" smtClean="0"/>
              <a:t> </a:t>
            </a:r>
            <a:r>
              <a:rPr lang="en-US" dirty="0" err="1" smtClean="0"/>
              <a:t>ভজনালয়</a:t>
            </a:r>
            <a:r>
              <a:rPr lang="en-US" dirty="0" smtClean="0"/>
              <a:t>।</a:t>
            </a:r>
          </a:p>
          <a:p>
            <a:pPr algn="ctr"/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মিনারে</a:t>
            </a:r>
            <a:r>
              <a:rPr lang="en-US" dirty="0" smtClean="0"/>
              <a:t> </a:t>
            </a:r>
            <a:r>
              <a:rPr lang="en-US" dirty="0" err="1" smtClean="0"/>
              <a:t>চড়িয়া</a:t>
            </a:r>
            <a:r>
              <a:rPr lang="en-US" dirty="0" smtClean="0"/>
              <a:t> </a:t>
            </a:r>
            <a:r>
              <a:rPr lang="en-US" dirty="0" err="1" smtClean="0"/>
              <a:t>তব</a:t>
            </a:r>
            <a:r>
              <a:rPr lang="en-US" dirty="0" smtClean="0"/>
              <a:t> </a:t>
            </a:r>
            <a:r>
              <a:rPr lang="en-US" dirty="0" err="1" smtClean="0"/>
              <a:t>ভন্ড</a:t>
            </a:r>
            <a:r>
              <a:rPr lang="en-US" dirty="0" smtClean="0"/>
              <a:t> </a:t>
            </a:r>
            <a:r>
              <a:rPr lang="en-US" dirty="0" err="1" smtClean="0"/>
              <a:t>গাহে</a:t>
            </a:r>
            <a:r>
              <a:rPr lang="en-US" dirty="0" smtClean="0"/>
              <a:t> </a:t>
            </a:r>
            <a:r>
              <a:rPr lang="en-US" dirty="0" err="1" smtClean="0"/>
              <a:t>স্বার্থের</a:t>
            </a:r>
            <a:r>
              <a:rPr lang="en-US" dirty="0" smtClean="0"/>
              <a:t> </a:t>
            </a:r>
            <a:r>
              <a:rPr lang="en-US" dirty="0" err="1" smtClean="0"/>
              <a:t>জয়</a:t>
            </a:r>
            <a:r>
              <a:rPr lang="en-US" dirty="0" smtClean="0"/>
              <a:t>।                         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63" y="896981"/>
            <a:ext cx="6570617" cy="5725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49" y="822960"/>
            <a:ext cx="6622868" cy="5773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0"/>
          <a:stretch/>
        </p:blipFill>
        <p:spPr>
          <a:xfrm>
            <a:off x="5421086" y="796835"/>
            <a:ext cx="6770914" cy="5839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t="11270" r="45455" b="29924"/>
          <a:stretch/>
        </p:blipFill>
        <p:spPr>
          <a:xfrm>
            <a:off x="5290457" y="796834"/>
            <a:ext cx="6901543" cy="5826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82" y="783772"/>
            <a:ext cx="6875417" cy="5799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1" y="820784"/>
            <a:ext cx="6888480" cy="5736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9"/>
          <a:stretch/>
        </p:blipFill>
        <p:spPr>
          <a:xfrm>
            <a:off x="5318115" y="833846"/>
            <a:ext cx="6974034" cy="5697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D:\naraya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56" y="833845"/>
            <a:ext cx="7011044" cy="578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199016" y="859971"/>
            <a:ext cx="6992985" cy="5645332"/>
            <a:chOff x="3569060" y="2855686"/>
            <a:chExt cx="4615088" cy="2362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060" y="2855686"/>
              <a:ext cx="2405248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469" y="2855686"/>
              <a:ext cx="2180679" cy="23476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4" y="822960"/>
            <a:ext cx="7006046" cy="573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3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</a:rPr>
              <a:t>দলগত</a:t>
            </a:r>
            <a:r>
              <a:rPr lang="en-US" sz="6600" dirty="0" smtClean="0">
                <a:solidFill>
                  <a:schemeClr val="tx1"/>
                </a:solidFill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</a:rPr>
              <a:t>   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928280"/>
            <a:ext cx="7750629" cy="59297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901337"/>
            <a:ext cx="4506686" cy="61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অনুধাবনমূলক প্রশ্ন, সময় =৫ মিঃ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1" y="1576251"/>
            <a:ext cx="2460170" cy="448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দলের নাম = শাপল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7567" y="2181497"/>
            <a:ext cx="4010296" cy="875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‘মানুষ’ কবিতায় কবি কালাপাহাড়’কে কেন আহবান জানিয়েছেন ?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7235" y="3526971"/>
            <a:ext cx="2229394" cy="4049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দলের নাম=গোলাপ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503" y="4193177"/>
            <a:ext cx="4284617" cy="731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‘মানুষের চেয়ে বড় কিছু নাই,নহে কিছু মহীয়ান’ – কথাটি বুঝিয়ে লিখ।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2000" cy="11234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10343"/>
            <a:ext cx="12192000" cy="11625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১, ১৯৭৬ সালে বাংলাদেশ সরকার কবি কাজী নজরুল ইসলামকে কী মর্যাদায় অধিষ্ঠত করেন ?        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0092"/>
            <a:ext cx="12192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উত্তর = ১, একুশে পদক ও জাতীয় কবি।২, সাম্যবাদের। ৩, পথিক।৪, কপাট খুলে দেবার জন্য।  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2259873"/>
            <a:ext cx="12192000" cy="10711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২, ‘মানুষ’ কবিতায় কবি কীসের জয়গান গেয়েছেন ?  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235234"/>
            <a:ext cx="121920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৩, কে পূজারীকে দ্বার খুলতে বলেছিল ?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27715"/>
            <a:ext cx="12096206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৪, কীসের জন্য হাতুড়ি শাবল চালানোর কথা বলা হয়েছে ?    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6" y="182881"/>
            <a:ext cx="10280468" cy="6675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১, ‘</a:t>
            </a:r>
            <a:r>
              <a:rPr lang="en-US" sz="2000" dirty="0" err="1" smtClean="0">
                <a:solidFill>
                  <a:schemeClr val="tx1"/>
                </a:solidFill>
              </a:rPr>
              <a:t>মানুষ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কবিতাটি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কবি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কাজী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নজরুল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ইসলামের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কোন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কাব্যগ্রন্থ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সংকলিত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হয়েছ</a:t>
            </a:r>
            <a:r>
              <a:rPr lang="en-US" sz="2000" dirty="0" smtClean="0">
                <a:solidFill>
                  <a:schemeClr val="tx1"/>
                </a:solidFill>
              </a:rPr>
              <a:t> ?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ক) </a:t>
            </a:r>
            <a:r>
              <a:rPr lang="en-US" sz="2000" dirty="0" err="1" smtClean="0"/>
              <a:t>চক্রবাক</a:t>
            </a:r>
            <a:r>
              <a:rPr lang="en-US" sz="2000" dirty="0" smtClean="0"/>
              <a:t> খ) </a:t>
            </a:r>
            <a:r>
              <a:rPr lang="en-US" sz="2000" dirty="0" err="1" smtClean="0"/>
              <a:t>অগ্নিবীণা</a:t>
            </a:r>
            <a:r>
              <a:rPr lang="en-US" sz="2000" dirty="0" smtClean="0"/>
              <a:t> গ) </a:t>
            </a:r>
            <a:r>
              <a:rPr lang="en-US" sz="2000" dirty="0" err="1" smtClean="0"/>
              <a:t>সাম্যবাদী</a:t>
            </a:r>
            <a:r>
              <a:rPr lang="en-US" sz="2000" dirty="0" smtClean="0"/>
              <a:t> ঘ) </a:t>
            </a:r>
            <a:r>
              <a:rPr lang="en-US" sz="2000" dirty="0" err="1" smtClean="0"/>
              <a:t>সায়ানট</a:t>
            </a:r>
            <a:endParaRPr lang="en-US" sz="2000" dirty="0" smtClean="0"/>
          </a:p>
          <a:p>
            <a:pPr algn="ctr"/>
            <a:endParaRPr lang="en-US" sz="1600" dirty="0"/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২, ‘</a:t>
            </a:r>
            <a:r>
              <a:rPr lang="en-US" sz="2000" dirty="0" err="1" smtClean="0">
                <a:solidFill>
                  <a:schemeClr val="tx1"/>
                </a:solidFill>
              </a:rPr>
              <a:t>তিমিররাত্রি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পথ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জুড়ে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ক্ষুধার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মানিক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জ্বলে</a:t>
            </a:r>
            <a:r>
              <a:rPr lang="en-US" sz="2000" dirty="0" smtClean="0">
                <a:solidFill>
                  <a:schemeClr val="tx1"/>
                </a:solidFill>
              </a:rPr>
              <a:t> !’-</a:t>
            </a:r>
            <a:r>
              <a:rPr lang="en-US" sz="2000" dirty="0" err="1" smtClean="0">
                <a:solidFill>
                  <a:schemeClr val="tx1"/>
                </a:solidFill>
              </a:rPr>
              <a:t>এখানে</a:t>
            </a:r>
            <a:r>
              <a:rPr lang="en-US" sz="2000" dirty="0" smtClean="0">
                <a:solidFill>
                  <a:schemeClr val="tx1"/>
                </a:solidFill>
              </a:rPr>
              <a:t> ‘</a:t>
            </a:r>
            <a:r>
              <a:rPr lang="en-US" sz="2000" dirty="0" err="1" smtClean="0">
                <a:solidFill>
                  <a:schemeClr val="tx1"/>
                </a:solidFill>
              </a:rPr>
              <a:t>ক্ষুধার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মানিক</a:t>
            </a:r>
            <a:r>
              <a:rPr lang="en-US" sz="2000" dirty="0" smtClean="0">
                <a:solidFill>
                  <a:schemeClr val="tx1"/>
                </a:solidFill>
              </a:rPr>
              <a:t>’ </a:t>
            </a:r>
            <a:r>
              <a:rPr lang="en-US" sz="2000" dirty="0" err="1" smtClean="0">
                <a:solidFill>
                  <a:schemeClr val="tx1"/>
                </a:solidFill>
              </a:rPr>
              <a:t>অর্থ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</a:rPr>
              <a:t> ?</a:t>
            </a:r>
          </a:p>
          <a:p>
            <a:pPr algn="ctr"/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ক) </a:t>
            </a:r>
            <a:r>
              <a:rPr lang="en-US" sz="1600" dirty="0" err="1" smtClean="0"/>
              <a:t>আর্তনাদ</a:t>
            </a:r>
            <a:r>
              <a:rPr lang="en-US" sz="1600" dirty="0" smtClean="0"/>
              <a:t> খ) </a:t>
            </a:r>
            <a:r>
              <a:rPr lang="en-US" sz="1600" dirty="0" err="1" smtClean="0"/>
              <a:t>অভাব</a:t>
            </a:r>
            <a:r>
              <a:rPr lang="en-US" sz="1600" dirty="0" smtClean="0"/>
              <a:t> গ) </a:t>
            </a:r>
            <a:r>
              <a:rPr lang="en-US" sz="1600" dirty="0" err="1" smtClean="0"/>
              <a:t>উৎকন্ঠা</a:t>
            </a:r>
            <a:r>
              <a:rPr lang="en-US" sz="1600" dirty="0" smtClean="0"/>
              <a:t>  ঘ) </a:t>
            </a:r>
            <a:r>
              <a:rPr lang="en-US" sz="1600" dirty="0" err="1" smtClean="0"/>
              <a:t>প্রাচুর্য</a:t>
            </a:r>
            <a:endParaRPr lang="en-US" sz="1600" dirty="0" smtClean="0"/>
          </a:p>
          <a:p>
            <a:pPr algn="ctr"/>
            <a:r>
              <a:rPr lang="en-US" sz="1600" dirty="0" smtClean="0"/>
              <a:t> </a:t>
            </a:r>
          </a:p>
          <a:p>
            <a:pPr algn="ctr"/>
            <a:r>
              <a:rPr lang="en-US" sz="1600" dirty="0" err="1" smtClean="0"/>
              <a:t>উদ্দীপকটি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পড়ে</a:t>
            </a:r>
            <a:r>
              <a:rPr lang="en-US" sz="1600" dirty="0" smtClean="0"/>
              <a:t> ৩ ও ৪ </a:t>
            </a:r>
            <a:r>
              <a:rPr lang="en-US" sz="1600" dirty="0" err="1" smtClean="0"/>
              <a:t>নং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প্রশ্নের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উত্তর</a:t>
            </a:r>
            <a:r>
              <a:rPr lang="en-US" sz="1600" dirty="0" smtClean="0"/>
              <a:t> </a:t>
            </a:r>
            <a:r>
              <a:rPr lang="en-US" sz="1600" dirty="0" err="1" smtClean="0"/>
              <a:t>দাও</a:t>
            </a:r>
            <a:r>
              <a:rPr lang="en-US" sz="1600" dirty="0" smtClean="0"/>
              <a:t> -  </a:t>
            </a:r>
          </a:p>
          <a:p>
            <a:pPr algn="ctr"/>
            <a:endParaRPr lang="en-US" sz="1600" dirty="0"/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</a:t>
            </a:r>
            <a:r>
              <a:rPr lang="en-US" sz="2000" dirty="0" err="1" smtClean="0">
                <a:solidFill>
                  <a:schemeClr val="tx1"/>
                </a:solidFill>
              </a:rPr>
              <a:t>জীবে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প্রেম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যেইজন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সেইজন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সেবিছে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IN" sz="2000" dirty="0" smtClean="0">
                <a:solidFill>
                  <a:schemeClr val="tx1"/>
                </a:solidFill>
              </a:rPr>
              <a:t> ঈশ্বর”</a:t>
            </a:r>
          </a:p>
          <a:p>
            <a:pPr algn="ctr"/>
            <a:endParaRPr lang="bn-IN" sz="2000" dirty="0">
              <a:solidFill>
                <a:schemeClr val="tx1"/>
              </a:solidFill>
            </a:endParaRPr>
          </a:p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৩,উদ্দীপকের সঙ্গে সাদৃশ্য রয়েছে নিচের কোন কবিতার ?</a:t>
            </a:r>
          </a:p>
          <a:p>
            <a:pPr algn="ctr"/>
            <a:endParaRPr lang="bn-IN" sz="1600" dirty="0" smtClean="0"/>
          </a:p>
          <a:p>
            <a:pPr algn="ctr"/>
            <a:r>
              <a:rPr lang="bn-IN" sz="1600" dirty="0" smtClean="0"/>
              <a:t>ক) রানার খ) মানুষ গ) পল্লিজননী ঘ) আশা</a:t>
            </a:r>
          </a:p>
          <a:p>
            <a:pPr algn="ctr"/>
            <a:r>
              <a:rPr lang="bn-IN" sz="1600" dirty="0" smtClean="0"/>
              <a:t> </a:t>
            </a:r>
          </a:p>
          <a:p>
            <a:pPr algn="ctr"/>
            <a:r>
              <a:rPr lang="bn-IN" sz="1600" dirty="0" smtClean="0">
                <a:solidFill>
                  <a:schemeClr val="tx1"/>
                </a:solidFill>
              </a:rPr>
              <a:t>৪, এরুপ সাদৃশ্যের কারণ-</a:t>
            </a:r>
          </a:p>
          <a:p>
            <a:pPr algn="ctr"/>
            <a:endParaRPr lang="bn-IN" sz="1600" dirty="0" smtClean="0"/>
          </a:p>
          <a:p>
            <a:pPr algn="ctr"/>
            <a:r>
              <a:rPr lang="bn-IN" sz="1600" dirty="0" smtClean="0"/>
              <a:t>।,ভালোবাসা ।।, সহযোগিতা ।।।, </a:t>
            </a:r>
            <a:r>
              <a:rPr lang="bn-IN" sz="1600" dirty="0" smtClean="0"/>
              <a:t>সহমর্মিতা</a:t>
            </a:r>
            <a:endParaRPr lang="en-US" sz="1600" dirty="0" smtClean="0"/>
          </a:p>
          <a:p>
            <a:pPr algn="ctr"/>
            <a:endParaRPr lang="bn-IN" sz="1600" dirty="0" smtClean="0"/>
          </a:p>
          <a:p>
            <a:pPr algn="ctr"/>
            <a:r>
              <a:rPr lang="bn-IN" sz="1600" dirty="0" smtClean="0">
                <a:solidFill>
                  <a:srgbClr val="FF0000"/>
                </a:solidFill>
              </a:rPr>
              <a:t>নিচের কোনটি সঠিক </a:t>
            </a:r>
            <a:r>
              <a:rPr lang="bn-IN" sz="1600" dirty="0" smtClean="0">
                <a:solidFill>
                  <a:srgbClr val="FF0000"/>
                </a:solidFill>
              </a:rPr>
              <a:t>?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endParaRPr lang="bn-IN" sz="1600" dirty="0" smtClean="0">
              <a:solidFill>
                <a:srgbClr val="FF0000"/>
              </a:solidFill>
            </a:endParaRPr>
          </a:p>
          <a:p>
            <a:pPr algn="ctr"/>
            <a:r>
              <a:rPr lang="bn-IN" sz="1600" dirty="0" smtClean="0"/>
              <a:t>ক) । খ) ।ও।। গ) ।।ও।।।ঘ) ।,।।ও।।।          </a:t>
            </a:r>
          </a:p>
          <a:p>
            <a:pPr algn="ctr"/>
            <a:r>
              <a:rPr lang="bn-IN" dirty="0" smtClean="0"/>
              <a:t>        </a:t>
            </a:r>
          </a:p>
          <a:p>
            <a:pPr algn="ctr"/>
            <a:r>
              <a:rPr lang="bn-IN" dirty="0" smtClean="0"/>
              <a:t> </a:t>
            </a:r>
            <a:r>
              <a:rPr lang="en-US" dirty="0" smtClean="0"/>
              <a:t>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1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187336" y="287383"/>
            <a:ext cx="61787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বাড়ির কাজ</a:t>
            </a:r>
            <a:endParaRPr lang="en-US" sz="4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009105"/>
            <a:ext cx="6322423" cy="42421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7" y="1123406"/>
            <a:ext cx="5708469" cy="4258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277394"/>
            <a:ext cx="12192000" cy="15806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১, ‘ঐ </a:t>
            </a:r>
            <a:r>
              <a:rPr lang="en-US" sz="2800" dirty="0" err="1" smtClean="0">
                <a:solidFill>
                  <a:schemeClr val="tx1"/>
                </a:solidFill>
              </a:rPr>
              <a:t>মন্দির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পূজারীর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হায়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দেবতা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তোমার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নয়</a:t>
            </a:r>
            <a:r>
              <a:rPr lang="en-US" sz="2800" dirty="0" smtClean="0">
                <a:solidFill>
                  <a:schemeClr val="tx1"/>
                </a:solidFill>
              </a:rPr>
              <a:t>’।– </a:t>
            </a:r>
            <a:r>
              <a:rPr lang="en-US" sz="28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২, </a:t>
            </a:r>
            <a:r>
              <a:rPr lang="en-US" sz="2800" dirty="0" err="1" smtClean="0">
                <a:solidFill>
                  <a:schemeClr val="tx1"/>
                </a:solidFill>
              </a:rPr>
              <a:t>ক্ষুধার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ঠাকুরের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কাছে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মন্দির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দেবতার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নয়</a:t>
            </a:r>
            <a:r>
              <a:rPr lang="en-US" sz="2800" dirty="0" smtClean="0">
                <a:solidFill>
                  <a:schemeClr val="tx1"/>
                </a:solidFill>
              </a:rPr>
              <a:t>  , </a:t>
            </a:r>
            <a:r>
              <a:rPr lang="en-US" sz="2800" dirty="0" err="1" smtClean="0">
                <a:solidFill>
                  <a:schemeClr val="tx1"/>
                </a:solidFill>
              </a:rPr>
              <a:t>পূজারির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মনে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কেন</a:t>
            </a:r>
            <a:r>
              <a:rPr lang="en-US" sz="2800" dirty="0" smtClean="0">
                <a:solidFill>
                  <a:schemeClr val="tx1"/>
                </a:solidFill>
              </a:rPr>
              <a:t> ?   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6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" y="1071154"/>
            <a:ext cx="12100559" cy="5786846"/>
            <a:chOff x="4419599" y="304800"/>
            <a:chExt cx="6551711" cy="19859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710" y="304800"/>
              <a:ext cx="3276600" cy="19859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3" t="11270" r="45455" b="29924"/>
            <a:stretch/>
          </p:blipFill>
          <p:spPr>
            <a:xfrm>
              <a:off x="4419599" y="304800"/>
              <a:ext cx="3261081" cy="19859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0" y="104503"/>
            <a:ext cx="12192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সবাইকে ধন্যবাদ  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4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নিমাই চন্দ্র মন্ডল,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সহকারী শিক্ষক,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রোহিতা, মনিরামপুর,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যশোর ।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1487" y="2272937"/>
            <a:ext cx="3570513" cy="25995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নিমাই চন্দ্র মন্ডল,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সহকারী শিক্ষক,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রোহিতা, মনিরামপুর,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যশোর ।     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303416"/>
            <a:ext cx="3905793" cy="25690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শ্রেণি : নবম-দশম    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বিষয় : বাংলা প্রথম পত্র,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সময় : ৪৫ মিনিট,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তারিখ : </a:t>
            </a:r>
            <a:r>
              <a:rPr lang="bn-IN" sz="2400" dirty="0" smtClean="0">
                <a:solidFill>
                  <a:schemeClr val="bg1"/>
                </a:solidFill>
              </a:rPr>
              <a:t>৩০</a:t>
            </a:r>
            <a:r>
              <a:rPr lang="bn-IN" sz="2400" dirty="0" smtClean="0">
                <a:solidFill>
                  <a:schemeClr val="bg1"/>
                </a:solidFill>
              </a:rPr>
              <a:t>-১১-২০১৯ </a:t>
            </a:r>
            <a:r>
              <a:rPr lang="bn-IN" sz="2400" dirty="0" smtClean="0">
                <a:solidFill>
                  <a:schemeClr val="bg1"/>
                </a:solidFill>
              </a:rPr>
              <a:t>।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7280"/>
            <a:ext cx="3931920" cy="1384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পাঠ-পরিচিতি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573589" y="1018902"/>
            <a:ext cx="3618411" cy="12888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শিক্ষক-পরিচিতি  </a:t>
            </a:r>
            <a:endParaRPr lang="en-US" sz="32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80201"/>
            <a:ext cx="7681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            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1214052"/>
            <a:ext cx="4650377" cy="3645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4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809895"/>
            <a:ext cx="12192000" cy="5405009"/>
            <a:chOff x="-1127504" y="304800"/>
            <a:chExt cx="11511437" cy="624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8170" y="304800"/>
              <a:ext cx="5573970" cy="31242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505200"/>
              <a:ext cx="5811933" cy="304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7504" y="3505200"/>
              <a:ext cx="5623304" cy="304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04800"/>
              <a:ext cx="5811933" cy="31242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Rectangle 13"/>
          <p:cNvSpPr/>
          <p:nvPr/>
        </p:nvSpPr>
        <p:spPr>
          <a:xfrm>
            <a:off x="-65314" y="1"/>
            <a:ext cx="12257314" cy="757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-1" y="6061166"/>
            <a:ext cx="12191999" cy="7968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ছবিতে লোকগুলি কে কী করছে বলতে পার ?   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03520" y="152400"/>
            <a:ext cx="6888480" cy="3116407"/>
            <a:chOff x="4648200" y="0"/>
            <a:chExt cx="4343402" cy="3314376"/>
          </a:xfrm>
        </p:grpSpPr>
        <p:grpSp>
          <p:nvGrpSpPr>
            <p:cNvPr id="5" name="Group 4"/>
            <p:cNvGrpSpPr/>
            <p:nvPr/>
          </p:nvGrpSpPr>
          <p:grpSpPr>
            <a:xfrm>
              <a:off x="4648200" y="0"/>
              <a:ext cx="4343402" cy="3314376"/>
              <a:chOff x="4738251" y="-54119"/>
              <a:chExt cx="4343402" cy="320066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8251" y="-54119"/>
                <a:ext cx="4343402" cy="273417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3" r="13954" b="9646"/>
              <a:stretch/>
            </p:blipFill>
            <p:spPr>
              <a:xfrm>
                <a:off x="7848600" y="1413290"/>
                <a:ext cx="1066800" cy="1733257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167" y="1739862"/>
              <a:ext cx="1279240" cy="15672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627124" y="81915"/>
            <a:ext cx="1476686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মুসলিম</a:t>
            </a:r>
            <a:endParaRPr lang="en-US" sz="1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254633"/>
            <a:ext cx="5394960" cy="3240751"/>
            <a:chOff x="37696" y="199452"/>
            <a:chExt cx="4257608" cy="3240751"/>
          </a:xfrm>
        </p:grpSpPr>
        <p:grpSp>
          <p:nvGrpSpPr>
            <p:cNvPr id="14" name="Group 13"/>
            <p:cNvGrpSpPr/>
            <p:nvPr/>
          </p:nvGrpSpPr>
          <p:grpSpPr>
            <a:xfrm>
              <a:off x="381000" y="199452"/>
              <a:ext cx="3914304" cy="3240751"/>
              <a:chOff x="-280845" y="304800"/>
              <a:chExt cx="4451063" cy="322538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36" t="7307" r="30211" b="43722"/>
              <a:stretch/>
            </p:blipFill>
            <p:spPr>
              <a:xfrm>
                <a:off x="-280845" y="304800"/>
                <a:ext cx="3536665" cy="322538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52" r="6757" b="6410"/>
              <a:stretch/>
            </p:blipFill>
            <p:spPr>
              <a:xfrm>
                <a:off x="3255818" y="1069985"/>
                <a:ext cx="914400" cy="2433637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96" y="402019"/>
              <a:ext cx="1295400" cy="14039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Rectangle 17"/>
          <p:cNvSpPr/>
          <p:nvPr/>
        </p:nvSpPr>
        <p:spPr>
          <a:xfrm>
            <a:off x="3216855" y="7203"/>
            <a:ext cx="94929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হিন্দু</a:t>
            </a:r>
            <a:endParaRPr lang="en-US" sz="1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" y="3780187"/>
            <a:ext cx="4754879" cy="2971800"/>
            <a:chOff x="138946" y="3780188"/>
            <a:chExt cx="3961831" cy="2971800"/>
          </a:xfrm>
        </p:grpSpPr>
        <p:grpSp>
          <p:nvGrpSpPr>
            <p:cNvPr id="20" name="Group 19"/>
            <p:cNvGrpSpPr/>
            <p:nvPr/>
          </p:nvGrpSpPr>
          <p:grpSpPr>
            <a:xfrm>
              <a:off x="138946" y="3780188"/>
              <a:ext cx="2742623" cy="2971800"/>
              <a:chOff x="-81381" y="37473"/>
              <a:chExt cx="1927499" cy="259079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8" r="10227" b="5493"/>
              <a:stretch/>
            </p:blipFill>
            <p:spPr>
              <a:xfrm>
                <a:off x="-81381" y="37473"/>
                <a:ext cx="1705191" cy="259079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696" r="4582" b="41594"/>
              <a:stretch/>
            </p:blipFill>
            <p:spPr>
              <a:xfrm>
                <a:off x="661554" y="929951"/>
                <a:ext cx="1184564" cy="1530910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7" t="19364" r="11592"/>
            <a:stretch/>
          </p:blipFill>
          <p:spPr>
            <a:xfrm>
              <a:off x="2881569" y="4696690"/>
              <a:ext cx="1219208" cy="201231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027758" y="3733800"/>
            <a:ext cx="143020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খ্রীস্টান</a:t>
            </a:r>
            <a:endParaRPr lang="en-US" sz="28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779816" y="3752911"/>
            <a:ext cx="7264138" cy="3048000"/>
            <a:chOff x="4779816" y="3752911"/>
            <a:chExt cx="4164858" cy="3048000"/>
          </a:xfrm>
        </p:grpSpPr>
        <p:grpSp>
          <p:nvGrpSpPr>
            <p:cNvPr id="26" name="Group 25"/>
            <p:cNvGrpSpPr/>
            <p:nvPr/>
          </p:nvGrpSpPr>
          <p:grpSpPr>
            <a:xfrm>
              <a:off x="4876800" y="3752911"/>
              <a:ext cx="4067874" cy="3048000"/>
              <a:chOff x="4876800" y="3752911"/>
              <a:chExt cx="4067874" cy="3048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876800" y="3752911"/>
                <a:ext cx="3201627" cy="3048000"/>
                <a:chOff x="4682837" y="3810000"/>
                <a:chExt cx="3201627" cy="3048000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2837" y="3810000"/>
                  <a:ext cx="3201627" cy="3048000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037" y="3837276"/>
                  <a:ext cx="1433512" cy="140017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32" t="14259" r="66611" b="53656"/>
              <a:stretch/>
            </p:blipFill>
            <p:spPr>
              <a:xfrm>
                <a:off x="8077200" y="5365920"/>
                <a:ext cx="867474" cy="1406024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7" t="23006" r="73482" b="41251"/>
            <a:stretch/>
          </p:blipFill>
          <p:spPr>
            <a:xfrm>
              <a:off x="4779816" y="5227689"/>
              <a:ext cx="637309" cy="156629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8074361" y="3787914"/>
            <a:ext cx="107273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বৌদ্ধ</a:t>
            </a:r>
            <a:endParaRPr lang="en-US" sz="24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/>
          <a:stretch/>
        </p:blipFill>
        <p:spPr>
          <a:xfrm>
            <a:off x="91440" y="1410790"/>
            <a:ext cx="11939451" cy="5447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4560" y="1867989"/>
            <a:ext cx="9744891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bn-BD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bn-IN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endParaRPr lang="bn-BD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BD" sz="6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কাজী নজরুল ইসলাম</a:t>
            </a:r>
            <a:endParaRPr lang="en-US" sz="6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0629"/>
            <a:ext cx="12192000" cy="12932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পাঠ-পরিচিতি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9" y="2471046"/>
            <a:ext cx="750678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...</a:t>
            </a:r>
          </a:p>
          <a:p>
            <a:endParaRPr lang="bn-BD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১,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 জন্ম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বলতে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 লিখতে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২, নতুন শব্দের অর্থ বলতে ও লিখতে পারবে।       </a:t>
            </a:r>
            <a:endParaRPr lang="bn-IN" sz="28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৩,ধনী-গরিব 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সবাইকে সমান চোখে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দেখবে।</a:t>
            </a:r>
            <a:endParaRPr lang="bn-BD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BD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"/>
            <a:ext cx="12192000" cy="108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শিখনফল</a:t>
            </a:r>
            <a:r>
              <a:rPr lang="bn-IN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/>
          <p:cNvSpPr/>
          <p:nvPr/>
        </p:nvSpPr>
        <p:spPr>
          <a:xfrm>
            <a:off x="0" y="24646"/>
            <a:ext cx="12191999" cy="120613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ক</a:t>
            </a:r>
            <a:r>
              <a:rPr lang="en-US" sz="5400" dirty="0" err="1" smtClean="0"/>
              <a:t>বি-পরিচিতি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9" y="1859151"/>
            <a:ext cx="3450767" cy="2545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62548" y="1333755"/>
            <a:ext cx="299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কাজী নজরুল ইসলাম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262948" y="1230785"/>
            <a:ext cx="4781006" cy="158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জন্ম: ১৮৯৯ খ্রিষ্টাব্দের ২৪ শে মে বাংলা ১৩০৬ সালের ১১ই জ্যৈষ্ঠ ভারতের বর্ধ্মান জেলার চুরুলিয়া গ্রামে জন্মগ্রহণ করেন।        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7262948" y="2730137"/>
            <a:ext cx="4781006" cy="11491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পিতৃপরিচয় : পিতার  নাম – কাজী ফকির আহমদ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262948" y="3853542"/>
            <a:ext cx="4781006" cy="105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শৈশব : গ্রামের মক্তব থেকে উত্তীর্ণ ঐ মক্তবেই এক বছর শিক্ষকতা করেন। বারো বছর বয়সে লেটো  গানের দলে যোগদান করে।   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262948" y="4911634"/>
            <a:ext cx="4781006" cy="133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শিক্ষা ও পেশা: বর্ধ্মানে ও পরে ময়মনসিংহের ত্রিশাল থানার দরিরামপুর হাই স্কুলে লেখাপড়া করেন। ১৯১৭ সালে সেনাবাহিনীতে যোগদান করেন।  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6035041"/>
            <a:ext cx="12043954" cy="1097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১৯৭৬খ্রিষ্টাব্দের ২৯শে আগস্ট,বাংলা ১৩৮৩ বঙ্গাব্দের ১২ই ভাদ্র ঢাকায় পিজি হাসপাতালে মৃত্যুবরণ করেন। ঢাকা বিশ্ববিদ্যালয় মসজিদ সংলগ্ন সমাহিত করা হয়।  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1230785"/>
            <a:ext cx="3853543" cy="12736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সাহিত্যিক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r>
              <a:rPr lang="en-US" dirty="0" smtClean="0"/>
              <a:t> : </a:t>
            </a:r>
            <a:r>
              <a:rPr lang="en-US" dirty="0" err="1" smtClean="0"/>
              <a:t>কবিতা</a:t>
            </a:r>
            <a:r>
              <a:rPr lang="en-US" dirty="0" smtClean="0"/>
              <a:t>,</a:t>
            </a:r>
            <a:r>
              <a:rPr lang="en-US" sz="1600" dirty="0"/>
              <a:t> </a:t>
            </a:r>
            <a:r>
              <a:rPr lang="en-US" sz="1600" dirty="0" err="1" smtClean="0"/>
              <a:t>নাটক</a:t>
            </a:r>
            <a:r>
              <a:rPr lang="en-US" sz="1600" dirty="0" smtClean="0"/>
              <a:t>, </a:t>
            </a:r>
            <a:r>
              <a:rPr lang="en-US" sz="1600" dirty="0" err="1" smtClean="0"/>
              <a:t>উপন্যাস</a:t>
            </a:r>
            <a:r>
              <a:rPr lang="en-US" sz="1600" dirty="0" smtClean="0"/>
              <a:t>, </a:t>
            </a:r>
            <a:r>
              <a:rPr lang="en-US" sz="1600" dirty="0" err="1" smtClean="0"/>
              <a:t>প্রবন্ধ,ছোটগল্প</a:t>
            </a:r>
            <a:r>
              <a:rPr lang="en-US" sz="1600" dirty="0" smtClean="0"/>
              <a:t> ।  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" y="2504465"/>
            <a:ext cx="3892730" cy="2065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উল্লেখ্যযোগ্য রচনা :কাব্যগ্রন্থ : অগ্নিবীণা,বিশের বাঁশি,ছায়ানট, উপন্যাস :বাঁধনহারা,কুহেলিকা, গল্পগ্রন্থ :ব্যাথার দান,রিক্তের বেদন,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4569926"/>
            <a:ext cx="4288971" cy="13621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পুরস্কার ও সন্মানন :ঢাকায় এনে নাগরিকত্ব প্রদান করে জাতীয় কবির মর্যদা প্রদান,ভারত  সরকারের পদ্মভুষণ পুরস্কার লাভ করেন</a:t>
            </a:r>
            <a:r>
              <a:rPr lang="bn-IN" sz="1600" dirty="0" smtClean="0"/>
              <a:t>।           </a:t>
            </a:r>
            <a:r>
              <a:rPr lang="bn-IN" dirty="0" smtClean="0"/>
              <a:t>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80113" y="5349241"/>
            <a:ext cx="3082835" cy="582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উপাধি : বিদ্রোহি কবি।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07008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একক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7564" y="940526"/>
            <a:ext cx="3265715" cy="666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জ্ঞানমূলক প্রশ্ন, সময়= ৩ মিঃ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3691" y="1907177"/>
            <a:ext cx="4480559" cy="128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১, কাজী নজ্রুল ইসলাম এর ছদ্মনাম কী ?</a:t>
            </a:r>
          </a:p>
          <a:p>
            <a:pPr algn="ctr"/>
            <a:r>
              <a:rPr lang="bn-IN" dirty="0" smtClean="0"/>
              <a:t>২, ‘বাঁধনহারা’ উপনাসের কার লেখা ?      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6" y="930592"/>
            <a:ext cx="7395073" cy="592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22737" y="4959022"/>
            <a:ext cx="2557932" cy="1206500"/>
            <a:chOff x="1906811" y="4311650"/>
            <a:chExt cx="10437365" cy="1206500"/>
          </a:xfrm>
        </p:grpSpPr>
        <p:graphicFrame>
          <p:nvGraphicFramePr>
            <p:cNvPr id="12" name="Object 1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954234"/>
                </p:ext>
              </p:extLst>
            </p:nvPr>
          </p:nvGraphicFramePr>
          <p:xfrm>
            <a:off x="2613829" y="4311650"/>
            <a:ext cx="9023330" cy="120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Packager Shell Object" showAsIcon="1" r:id="rId3" imgW="5221800" imgH="488520" progId="Package">
                    <p:embed/>
                  </p:oleObj>
                </mc:Choice>
                <mc:Fallback>
                  <p:oleObj name="Packager Shell Object" showAsIcon="1" r:id="rId3" imgW="5221800" imgH="488520" progId="Package">
                    <p:embed/>
                    <p:pic>
                      <p:nvPicPr>
                        <p:cNvPr id="3" name="Object 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13829" y="4311650"/>
                          <a:ext cx="9023330" cy="1206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76200">
                          <a:solidFill>
                            <a:srgbClr val="00B05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1906811" y="4527550"/>
              <a:ext cx="10437365" cy="990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IN" sz="5400" b="1" dirty="0">
                  <a:solidFill>
                    <a:srgbClr val="0070C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ভিডিও</a:t>
              </a:r>
              <a:endParaRPr lang="en-US" b="1" dirty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আদর্শ পাঠ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1175657"/>
            <a:ext cx="4781006" cy="992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“মানুষ”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কাজী নজরুল ইসলাম  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12" y="836023"/>
            <a:ext cx="7278188" cy="382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950</Words>
  <Application>Microsoft Office PowerPoint</Application>
  <PresentationFormat>Widescreen</PresentationFormat>
  <Paragraphs>159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Nirmala UI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121</cp:revision>
  <dcterms:created xsi:type="dcterms:W3CDTF">2019-11-11T11:55:45Z</dcterms:created>
  <dcterms:modified xsi:type="dcterms:W3CDTF">2019-11-30T17:41:23Z</dcterms:modified>
</cp:coreProperties>
</file>