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74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510FF-D79D-4086-B278-EF79F6FDCC40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12FB5-12DD-4CC9-A90A-BD85E982F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241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E8F76-1966-445C-B264-22B5A134126A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64F9-E2FC-4D6C-96CB-79275267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963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F6AC-8B80-4B98-9CB6-7C14B13ED9B2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8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7273-7F33-48E4-B27A-2C61E8A239C5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9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C1FE-6A76-40D6-A67C-2FF4C903773D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7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D98E-DB10-4073-B1AB-1BDFE340F265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B7CA-364F-45D8-9335-69263757F67D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386E-B241-40BF-85E4-B3D454CD5805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BC9-2DB6-4344-AE66-7A3E196776E8}" type="datetime1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5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4988-B925-4561-88E8-DFE9AACCC95E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C044-3028-4BDE-A765-7A702EC9CC5A}" type="datetime1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0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B6C6-424A-44E1-838E-6520A13E5561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5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620A-BB78-400F-9E1C-810007A4E067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1694-F361-4246-8F55-9A316C4DD46E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9E03-9062-4F66-A9D0-DAD491B1F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74387" y="407963"/>
            <a:ext cx="7807570" cy="769441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C00000"/>
              </a:gs>
              <a:gs pos="100000">
                <a:srgbClr val="FF0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Present participle as pre-modifier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277772" y="117740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Present Participle = </a:t>
            </a:r>
            <a:r>
              <a:rPr lang="en-US" sz="3200" b="1" dirty="0" smtClean="0"/>
              <a:t>(verb </a:t>
            </a:r>
            <a:r>
              <a:rPr lang="en-US" sz="3200" b="1" dirty="0" smtClean="0"/>
              <a:t>+ </a:t>
            </a:r>
            <a:r>
              <a:rPr lang="en-US" sz="3200" b="1" dirty="0" err="1" smtClean="0"/>
              <a:t>ing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8387" y="2095440"/>
            <a:ext cx="622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 man got into the </a:t>
            </a:r>
            <a:r>
              <a:rPr lang="en-US" sz="3200" u="sng" dirty="0" smtClean="0"/>
              <a:t>running</a:t>
            </a:r>
            <a:r>
              <a:rPr lang="en-US" sz="3200" dirty="0" smtClean="0"/>
              <a:t> bus.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8387" y="3037724"/>
            <a:ext cx="996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The woman in blue and white is looking at a </a:t>
            </a:r>
            <a:r>
              <a:rPr lang="en-US" sz="3200" u="sng" dirty="0" smtClean="0"/>
              <a:t>flying</a:t>
            </a:r>
            <a:r>
              <a:rPr lang="en-US" sz="3200" dirty="0" smtClean="0"/>
              <a:t> bird.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7975" y="4221308"/>
            <a:ext cx="548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A </a:t>
            </a:r>
            <a:r>
              <a:rPr lang="en-US" sz="3200" u="sng" dirty="0" smtClean="0"/>
              <a:t>barking</a:t>
            </a:r>
            <a:r>
              <a:rPr lang="en-US" sz="3200" dirty="0" smtClean="0"/>
              <a:t> dog seldom bites.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71284" y="5482819"/>
            <a:ext cx="6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Bring me the </a:t>
            </a:r>
            <a:r>
              <a:rPr lang="en-US" sz="3200" dirty="0" smtClean="0"/>
              <a:t>floating flower.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76" y="1762180"/>
            <a:ext cx="2023069" cy="1148400"/>
          </a:xfrm>
          <a:prstGeom prst="rect">
            <a:avLst/>
          </a:prstGeom>
        </p:spPr>
      </p:pic>
      <p:sp>
        <p:nvSpPr>
          <p:cNvPr id="11" name="AutoShape 2" descr="Image result for looking at a flying bi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3" y="2575776"/>
            <a:ext cx="1932702" cy="12338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23" y="3809578"/>
            <a:ext cx="2238777" cy="12593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5203433"/>
            <a:ext cx="3320143" cy="15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74387" y="407963"/>
            <a:ext cx="7807570" cy="769441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C00000"/>
              </a:gs>
              <a:gs pos="100000">
                <a:srgbClr val="FF0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Past participle as pre-modifier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38955" y="1991580"/>
            <a:ext cx="7933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 </a:t>
            </a:r>
            <a:r>
              <a:rPr lang="en-US" sz="3200" u="sng" dirty="0" smtClean="0"/>
              <a:t>injured</a:t>
            </a:r>
            <a:r>
              <a:rPr lang="en-US" sz="3200" dirty="0" smtClean="0"/>
              <a:t> students were sent to hospital.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0623" y="3474489"/>
            <a:ext cx="5415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A </a:t>
            </a:r>
            <a:r>
              <a:rPr lang="en-US" sz="3200" u="sng" dirty="0" smtClean="0"/>
              <a:t>burnt</a:t>
            </a:r>
            <a:r>
              <a:rPr lang="en-US" sz="3200" dirty="0" smtClean="0"/>
              <a:t> child dreads the fire.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0623" y="4915419"/>
            <a:ext cx="757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The </a:t>
            </a:r>
            <a:r>
              <a:rPr lang="en-US" sz="3200" u="sng" dirty="0" smtClean="0"/>
              <a:t>destroyed</a:t>
            </a:r>
            <a:r>
              <a:rPr lang="en-US" sz="3200" dirty="0" smtClean="0"/>
              <a:t> bridge should be repaired.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29161"/>
            <a:ext cx="2857500" cy="1522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21" y="2649016"/>
            <a:ext cx="2495550" cy="1838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915177"/>
            <a:ext cx="3212206" cy="2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04107" y="111749"/>
            <a:ext cx="5120641" cy="769441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C00000"/>
              </a:gs>
              <a:gs pos="100000">
                <a:srgbClr val="FF0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Noun as pre-modifier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0911" y="1493949"/>
            <a:ext cx="797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We went to the </a:t>
            </a:r>
            <a:r>
              <a:rPr lang="en-US" sz="3200" u="sng" dirty="0" smtClean="0"/>
              <a:t>football</a:t>
            </a:r>
            <a:r>
              <a:rPr lang="en-US" sz="3200" dirty="0" smtClean="0"/>
              <a:t> stadium yesterday.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0912" y="3232597"/>
            <a:ext cx="692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The </a:t>
            </a:r>
            <a:r>
              <a:rPr lang="en-US" sz="3200" u="sng" dirty="0" smtClean="0"/>
              <a:t>sea</a:t>
            </a:r>
            <a:r>
              <a:rPr lang="en-US" sz="3200" dirty="0" smtClean="0"/>
              <a:t> level is rising high day by day.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0911" y="5306096"/>
            <a:ext cx="731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Saki Al Hasan is a famous </a:t>
            </a:r>
            <a:r>
              <a:rPr lang="en-US" sz="3200" u="sng" dirty="0" smtClean="0"/>
              <a:t>cricket</a:t>
            </a:r>
            <a:r>
              <a:rPr lang="en-US" sz="3200" dirty="0" smtClean="0"/>
              <a:t> player.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4" y="4483166"/>
            <a:ext cx="2596166" cy="2133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36" y="2648875"/>
            <a:ext cx="3618964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5" y="69384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8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14731" y="281354"/>
            <a:ext cx="8328075" cy="769441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C00000"/>
              </a:gs>
              <a:gs pos="100000">
                <a:srgbClr val="FF0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Nominal compound as pre-modifier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37127" y="1545465"/>
            <a:ext cx="5988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 She</a:t>
            </a:r>
            <a:r>
              <a:rPr lang="en-US" sz="3200" dirty="0" smtClean="0"/>
              <a:t> is a </a:t>
            </a:r>
            <a:r>
              <a:rPr lang="en-US" sz="3200" u="sng" dirty="0" smtClean="0"/>
              <a:t>record breaking </a:t>
            </a:r>
            <a:r>
              <a:rPr lang="en-US" sz="3200" dirty="0" smtClean="0"/>
              <a:t>typist.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7126" y="2928333"/>
            <a:ext cx="9717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Mark the </a:t>
            </a:r>
            <a:r>
              <a:rPr lang="en-US" sz="3600" u="sng" dirty="0" smtClean="0"/>
              <a:t>wheat-producin</a:t>
            </a:r>
            <a:r>
              <a:rPr lang="en-US" sz="3600" dirty="0" smtClean="0"/>
              <a:t>g countries in the map.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85610" y="4199024"/>
            <a:ext cx="782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Try to use this </a:t>
            </a:r>
            <a:r>
              <a:rPr lang="en-US" sz="3200" u="sng" dirty="0" smtClean="0"/>
              <a:t>labor-saving</a:t>
            </a:r>
            <a:r>
              <a:rPr lang="en-US" sz="3200" dirty="0" smtClean="0"/>
              <a:t> method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5610" y="5570857"/>
            <a:ext cx="814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Green house effect is a </a:t>
            </a:r>
            <a:r>
              <a:rPr lang="en-US" sz="3200" u="sng" dirty="0" smtClean="0"/>
              <a:t>man-made</a:t>
            </a:r>
            <a:r>
              <a:rPr lang="en-US" sz="3200" dirty="0" smtClean="0"/>
              <a:t> problem.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677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74387" y="407963"/>
            <a:ext cx="6217921" cy="769441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C00000"/>
              </a:gs>
              <a:gs pos="100000">
                <a:srgbClr val="FF0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Intensifier as pre-modifier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09093" y="1506828"/>
            <a:ext cx="1165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(Very, at all, absolutely, completely, highly, extremely, too, quite etc.)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8946" y="2537138"/>
            <a:ext cx="552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Raza is </a:t>
            </a:r>
            <a:r>
              <a:rPr lang="en-US" sz="3200" u="sng" dirty="0" smtClean="0"/>
              <a:t>very</a:t>
            </a:r>
            <a:r>
              <a:rPr lang="en-US" sz="3200" dirty="0" smtClean="0"/>
              <a:t> weak in English.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68945" y="3416434"/>
            <a:ext cx="552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I am </a:t>
            </a:r>
            <a:r>
              <a:rPr lang="en-US" sz="3200" u="sng" dirty="0" smtClean="0"/>
              <a:t>extremely</a:t>
            </a:r>
            <a:r>
              <a:rPr lang="en-US" sz="3200" dirty="0" smtClean="0"/>
              <a:t> sorry.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68944" y="4336133"/>
            <a:ext cx="723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The building was </a:t>
            </a:r>
            <a:r>
              <a:rPr lang="en-US" sz="3200" u="sng" dirty="0" smtClean="0"/>
              <a:t>completely</a:t>
            </a:r>
            <a:r>
              <a:rPr lang="en-US" sz="3200" dirty="0" smtClean="0"/>
              <a:t> destroyed 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68944" y="5144263"/>
            <a:ext cx="510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You are </a:t>
            </a:r>
            <a:r>
              <a:rPr lang="en-US" sz="3200" u="sng" dirty="0" smtClean="0"/>
              <a:t>absolutely</a:t>
            </a:r>
            <a:r>
              <a:rPr lang="en-US" sz="3200" dirty="0" smtClean="0"/>
              <a:t> right.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215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1689" y="97482"/>
            <a:ext cx="3969434" cy="923330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C00000"/>
              </a:gs>
              <a:gs pos="100000">
                <a:srgbClr val="00B05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spc="600" dirty="0" smtClean="0"/>
              <a:t>Evaluation</a:t>
            </a:r>
            <a:endParaRPr lang="en-US" sz="5400" spc="600" dirty="0"/>
          </a:p>
        </p:txBody>
      </p:sp>
      <p:sp>
        <p:nvSpPr>
          <p:cNvPr id="5" name="TextBox 4"/>
          <p:cNvSpPr txBox="1"/>
          <p:nvPr/>
        </p:nvSpPr>
        <p:spPr>
          <a:xfrm>
            <a:off x="3193960" y="982174"/>
            <a:ext cx="5267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Use pre-modifier as directed.</a:t>
            </a: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76518" y="1777285"/>
            <a:ext cx="1161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Television has become  -------------(Pre-modify the noun)  source of entertainment.</a:t>
            </a:r>
          </a:p>
          <a:p>
            <a:r>
              <a:rPr lang="en-US" sz="2800" dirty="0"/>
              <a:t>2. He is an ---------- ( use intensifier) brilliant boy.</a:t>
            </a:r>
          </a:p>
          <a:p>
            <a:r>
              <a:rPr lang="en-US" sz="2800" dirty="0"/>
              <a:t>3. A balanced diet is a good mixture of ------------ ( use an adjective) foods.</a:t>
            </a:r>
          </a:p>
          <a:p>
            <a:r>
              <a:rPr lang="en-US" sz="2800" dirty="0"/>
              <a:t>4. I want --------( use an article)  book took from me. </a:t>
            </a:r>
            <a:endParaRPr lang="en-US" sz="2800" dirty="0" smtClean="0"/>
          </a:p>
          <a:p>
            <a:r>
              <a:rPr lang="en-US" sz="2800" dirty="0" smtClean="0"/>
              <a:t>5. There is a ------------- (use a quantifier) water in the pond.</a:t>
            </a:r>
          </a:p>
          <a:p>
            <a:r>
              <a:rPr lang="en-US" sz="2800" dirty="0" smtClean="0"/>
              <a:t>6. A village doctor is a ------------ (use pre-modifier) person in rural areas.</a:t>
            </a:r>
          </a:p>
          <a:p>
            <a:r>
              <a:rPr lang="en-US" sz="2800" dirty="0" smtClean="0"/>
              <a:t>7. Most of the people of ---------- (use a possessive) country are unaware of pollution.</a:t>
            </a:r>
          </a:p>
        </p:txBody>
      </p:sp>
    </p:spTree>
    <p:extLst>
      <p:ext uri="{BB962C8B-B14F-4D97-AF65-F5344CB8AC3E}">
        <p14:creationId xmlns:p14="http://schemas.microsoft.com/office/powerpoint/2010/main" val="352512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13052" y="239150"/>
            <a:ext cx="4222653" cy="923330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C00000"/>
              </a:gs>
              <a:gs pos="100000">
                <a:srgbClr val="00B05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spc="600" dirty="0" smtClean="0"/>
              <a:t>Home Work</a:t>
            </a:r>
            <a:endParaRPr lang="en-US" sz="5400" spc="600" dirty="0"/>
          </a:p>
        </p:txBody>
      </p:sp>
      <p:sp>
        <p:nvSpPr>
          <p:cNvPr id="5" name="TextBox 4"/>
          <p:cNvSpPr txBox="1"/>
          <p:nvPr/>
        </p:nvSpPr>
        <p:spPr>
          <a:xfrm>
            <a:off x="705394" y="2965269"/>
            <a:ext cx="10648406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Write Ten Sentences and </a:t>
            </a:r>
            <a:r>
              <a:rPr lang="en-US" sz="4800" dirty="0"/>
              <a:t>U</a:t>
            </a:r>
            <a:r>
              <a:rPr lang="en-US" sz="4800" dirty="0" smtClean="0"/>
              <a:t>nderline the Pre-modifiers Used in Those Sentences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3575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4566" y="2785402"/>
            <a:ext cx="9242474" cy="1200329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00B050"/>
              </a:gs>
              <a:gs pos="100000">
                <a:srgbClr val="FFFF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/>
              <a:t>Good                          Bye</a:t>
            </a:r>
            <a:endParaRPr lang="en-US" sz="7200" dirty="0"/>
          </a:p>
        </p:txBody>
      </p:sp>
      <p:sp>
        <p:nvSpPr>
          <p:cNvPr id="5" name="Frame 4"/>
          <p:cNvSpPr/>
          <p:nvPr/>
        </p:nvSpPr>
        <p:spPr>
          <a:xfrm>
            <a:off x="0" y="-205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77422 w 12192000"/>
              <a:gd name="connsiteY5" fmla="*/ 505558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77422 w 12192000"/>
              <a:gd name="connsiteY9" fmla="*/ 505558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77422 w 12192000"/>
              <a:gd name="connsiteY5" fmla="*/ 505558 h 6858000"/>
              <a:gd name="connsiteX6" fmla="*/ 435219 w 12192000"/>
              <a:gd name="connsiteY6" fmla="*/ 6380578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77422 w 12192000"/>
              <a:gd name="connsiteY9" fmla="*/ 505558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77422 w 12192000"/>
              <a:gd name="connsiteY5" fmla="*/ 505558 h 6858000"/>
              <a:gd name="connsiteX6" fmla="*/ 435219 w 12192000"/>
              <a:gd name="connsiteY6" fmla="*/ 6380578 h 6858000"/>
              <a:gd name="connsiteX7" fmla="*/ 11728645 w 12192000"/>
              <a:gd name="connsiteY7" fmla="*/ 6324307 h 6858000"/>
              <a:gd name="connsiteX8" fmla="*/ 11334750 w 12192000"/>
              <a:gd name="connsiteY8" fmla="*/ 857250 h 6858000"/>
              <a:gd name="connsiteX9" fmla="*/ 477422 w 12192000"/>
              <a:gd name="connsiteY9" fmla="*/ 505558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77422 w 12192000"/>
              <a:gd name="connsiteY5" fmla="*/ 505558 h 6858000"/>
              <a:gd name="connsiteX6" fmla="*/ 435219 w 12192000"/>
              <a:gd name="connsiteY6" fmla="*/ 6380578 h 6858000"/>
              <a:gd name="connsiteX7" fmla="*/ 11728645 w 12192000"/>
              <a:gd name="connsiteY7" fmla="*/ 6324307 h 6858000"/>
              <a:gd name="connsiteX8" fmla="*/ 11700510 w 12192000"/>
              <a:gd name="connsiteY8" fmla="*/ 561828 h 6858000"/>
              <a:gd name="connsiteX9" fmla="*/ 477422 w 12192000"/>
              <a:gd name="connsiteY9" fmla="*/ 505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77422" y="505558"/>
                </a:moveTo>
                <a:lnTo>
                  <a:pt x="435219" y="6380578"/>
                </a:lnTo>
                <a:lnTo>
                  <a:pt x="11728645" y="6324307"/>
                </a:lnTo>
                <a:lnTo>
                  <a:pt x="11700510" y="561828"/>
                </a:lnTo>
                <a:lnTo>
                  <a:pt x="477422" y="505558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ement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30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41000">
              <a:schemeClr val="accent1">
                <a:lumMod val="60000"/>
                <a:lumOff val="40000"/>
              </a:schemeClr>
            </a:gs>
            <a:gs pos="70000">
              <a:schemeClr val="accent5">
                <a:lumMod val="60000"/>
                <a:lumOff val="4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1" y="2715064"/>
            <a:ext cx="1007246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0650" contourW="57150" prstMaterial="translucentPowder">
              <a:bevelT w="57150" h="38100" prst="artDeco"/>
              <a:bevelB w="57150" h="63500" prst="angle"/>
              <a:extrusionClr>
                <a:srgbClr val="C00000"/>
              </a:extrusionClr>
              <a:contourClr>
                <a:srgbClr val="00B050"/>
              </a:contourClr>
            </a:sp3d>
          </a:bodyPr>
          <a:lstStyle/>
          <a:p>
            <a:r>
              <a:rPr lang="en-US" sz="9600" dirty="0" smtClean="0">
                <a:blipFill>
                  <a:blip r:embed="rId2"/>
                  <a:stretch>
                    <a:fillRect/>
                  </a:stretch>
                </a:blipFill>
                <a:effectLst>
                  <a:glow rad="76200">
                    <a:srgbClr val="7030A0"/>
                  </a:glow>
                </a:effectLst>
                <a:latin typeface="Bernard MT Condensed" panose="02050806060905020404" pitchFamily="18" charset="0"/>
                <a:cs typeface="Times New Roman" panose="02020603050405020304" pitchFamily="18" charset="0"/>
              </a:rPr>
              <a:t>Welcome to My Class</a:t>
            </a:r>
            <a:endParaRPr lang="en-US" sz="9600" dirty="0">
              <a:blipFill>
                <a:blip r:embed="rId2"/>
                <a:stretch>
                  <a:fillRect/>
                </a:stretch>
              </a:blipFill>
              <a:effectLst>
                <a:glow rad="76200">
                  <a:srgbClr val="7030A0"/>
                </a:glow>
              </a:effectLst>
              <a:latin typeface="Bernard MT Condensed" panose="02050806060905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30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4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973" y="126608"/>
            <a:ext cx="8750105" cy="1107996"/>
          </a:xfrm>
          <a:prstGeom prst="rect">
            <a:avLst/>
          </a:prstGeom>
          <a:gradFill flip="none" rotWithShape="1">
            <a:gsLst>
              <a:gs pos="0">
                <a:srgbClr val="70AD47">
                  <a:shade val="30000"/>
                  <a:satMod val="115000"/>
                </a:srgbClr>
              </a:gs>
              <a:gs pos="50000">
                <a:srgbClr val="70AD47">
                  <a:shade val="67500"/>
                  <a:satMod val="115000"/>
                </a:srgbClr>
              </a:gs>
              <a:gs pos="100000">
                <a:srgbClr val="70AD4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CC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/>
              <a:t>Let me introduce myself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035854" y="2529016"/>
            <a:ext cx="77144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Abdul Latif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Lecturer in English</a:t>
            </a: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Alauddin</a:t>
            </a:r>
            <a:r>
              <a:rPr lang="en-US" sz="4400" dirty="0" smtClean="0">
                <a:solidFill>
                  <a:srgbClr val="FF0000"/>
                </a:solidFill>
              </a:rPr>
              <a:t> Siddique College</a:t>
            </a: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Kalihati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</a:rPr>
              <a:t>Tangail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4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7821" y="126609"/>
            <a:ext cx="9243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  <a:latin typeface="Brush Script Std" panose="03060802040607070404" pitchFamily="66" charset="0"/>
              </a:rPr>
              <a:t>Look at the following sentences </a:t>
            </a:r>
            <a:endParaRPr lang="en-US" sz="5400" b="1" u="sng" dirty="0">
              <a:solidFill>
                <a:srgbClr val="FF0000"/>
              </a:solidFill>
              <a:latin typeface="Brush Script Std" panose="030608020406070704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627" y="1526883"/>
            <a:ext cx="114235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The </a:t>
            </a:r>
            <a:r>
              <a:rPr lang="en-US" sz="4000" u="sng" dirty="0" smtClean="0">
                <a:uFill>
                  <a:solidFill>
                    <a:srgbClr val="FF0000"/>
                  </a:solidFill>
                </a:uFill>
              </a:rPr>
              <a:t>lazy</a:t>
            </a:r>
            <a:r>
              <a:rPr lang="en-US" sz="4000" dirty="0" smtClean="0"/>
              <a:t> boys will never shine in life.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We visited many </a:t>
            </a:r>
            <a:r>
              <a:rPr lang="en-US" sz="4000" u="sng" dirty="0" smtClean="0">
                <a:uFill>
                  <a:solidFill>
                    <a:srgbClr val="FF0000"/>
                  </a:solidFill>
                </a:uFill>
              </a:rPr>
              <a:t>beautiful</a:t>
            </a:r>
            <a:r>
              <a:rPr lang="en-US" sz="4000" dirty="0" smtClean="0"/>
              <a:t> places in the last vacation.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The girl with </a:t>
            </a:r>
            <a:r>
              <a:rPr lang="en-US" sz="4000" u="sng" dirty="0" smtClean="0">
                <a:uFill>
                  <a:solidFill>
                    <a:srgbClr val="FF0000"/>
                  </a:solidFill>
                </a:uFill>
              </a:rPr>
              <a:t>white</a:t>
            </a:r>
            <a:r>
              <a:rPr lang="en-US" sz="4000" dirty="0" smtClean="0"/>
              <a:t> dress looks nice.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The ship of the ancient mariner stood still like a </a:t>
            </a:r>
            <a:r>
              <a:rPr lang="en-US" sz="4000" u="sng" dirty="0" smtClean="0">
                <a:uFill>
                  <a:solidFill>
                    <a:srgbClr val="FF0000"/>
                  </a:solidFill>
                </a:uFill>
              </a:rPr>
              <a:t>painted</a:t>
            </a:r>
            <a:r>
              <a:rPr lang="en-US" sz="4000" dirty="0" smtClean="0"/>
              <a:t> ship upon a painted ocean.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The job was </a:t>
            </a:r>
            <a:r>
              <a:rPr lang="en-US" sz="4000" u="sng" dirty="0" smtClean="0">
                <a:uFill>
                  <a:solidFill>
                    <a:srgbClr val="FF0000"/>
                  </a:solidFill>
                </a:uFill>
              </a:rPr>
              <a:t>nicely</a:t>
            </a:r>
            <a:r>
              <a:rPr lang="en-US" sz="4000" dirty="0" smtClean="0"/>
              <a:t> done by the trainee.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6294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358" y="154744"/>
            <a:ext cx="7301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Brush Script Std" panose="03060802040607070404" pitchFamily="66" charset="0"/>
              </a:rPr>
              <a:t>Declaration of the Lesson</a:t>
            </a:r>
            <a:endParaRPr lang="en-US" sz="5400" dirty="0">
              <a:latin typeface="Brush Script Std" panose="030608020406070704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3712" y="3474719"/>
            <a:ext cx="673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0070C0"/>
                </a:solidFill>
                <a:latin typeface="Brush Script Std" panose="03060802040607070404" pitchFamily="66" charset="0"/>
              </a:rPr>
              <a:t>Uses of Pre-modifiers</a:t>
            </a:r>
            <a:endParaRPr lang="en-US" sz="5400" b="1" u="sng" dirty="0">
              <a:solidFill>
                <a:srgbClr val="0070C0"/>
              </a:solidFill>
              <a:latin typeface="Brush Script Std" panose="030608020406070704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37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74388" y="407963"/>
            <a:ext cx="6036212" cy="769441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C00000"/>
              </a:gs>
              <a:gs pos="100000">
                <a:srgbClr val="FF0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Adjective as pre-modifier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17452" y="1477108"/>
            <a:ext cx="10986868" cy="1446550"/>
          </a:xfrm>
          <a:prstGeom prst="rect">
            <a:avLst/>
          </a:prstGeom>
          <a:gradFill>
            <a:gsLst>
              <a:gs pos="0">
                <a:srgbClr val="002060"/>
              </a:gs>
              <a:gs pos="51000">
                <a:srgbClr val="0070C0"/>
              </a:gs>
              <a:gs pos="100000">
                <a:srgbClr val="00206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When an adjective is used before the modified word it is called adjective pre-modifier.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17452" y="3258355"/>
            <a:ext cx="1098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A village doctor is a </a:t>
            </a:r>
            <a:r>
              <a:rPr lang="en-US" sz="2800" u="sng" dirty="0" smtClean="0"/>
              <a:t>familiar</a:t>
            </a:r>
            <a:r>
              <a:rPr lang="en-US" sz="2800" dirty="0" smtClean="0"/>
              <a:t> figure in the rural areas of Bangladesh.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7452" y="3847681"/>
            <a:ext cx="1098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Rabindranath Tagore is a </a:t>
            </a:r>
            <a:r>
              <a:rPr lang="en-US" sz="2800" u="sng" dirty="0" smtClean="0"/>
              <a:t>great</a:t>
            </a:r>
            <a:r>
              <a:rPr lang="en-US" sz="2800" dirty="0" smtClean="0"/>
              <a:t> poet of Bengali literature.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7452" y="4404747"/>
            <a:ext cx="1098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Shakespeare is the </a:t>
            </a:r>
            <a:r>
              <a:rPr lang="en-US" sz="2800" u="sng" dirty="0" smtClean="0"/>
              <a:t>greatest</a:t>
            </a:r>
            <a:r>
              <a:rPr lang="en-US" sz="2800" dirty="0" smtClean="0"/>
              <a:t> dramatist of the world.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17452" y="5027919"/>
            <a:ext cx="1098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 An </a:t>
            </a:r>
            <a:r>
              <a:rPr lang="en-US" sz="2800" u="sng" dirty="0" smtClean="0"/>
              <a:t>old</a:t>
            </a:r>
            <a:r>
              <a:rPr lang="en-US" sz="2800" dirty="0" smtClean="0"/>
              <a:t> man with steel rimmed spectacles was sitting there.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46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94083" y="137507"/>
            <a:ext cx="6698402" cy="769441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C00000"/>
              </a:gs>
              <a:gs pos="100000">
                <a:srgbClr val="FF0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Determiners as pre-modifier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39143" y="1236372"/>
            <a:ext cx="2944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Articles:</a:t>
            </a:r>
            <a:endParaRPr lang="en-US" sz="3200" spc="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704" y="1893194"/>
            <a:ext cx="5422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 smtClean="0"/>
              <a:t>Sabbir</a:t>
            </a:r>
            <a:r>
              <a:rPr lang="en-US" sz="3200" dirty="0" smtClean="0"/>
              <a:t> is </a:t>
            </a:r>
            <a:r>
              <a:rPr lang="en-US" sz="3200" u="sng" dirty="0" smtClean="0"/>
              <a:t>an</a:t>
            </a:r>
            <a:r>
              <a:rPr lang="en-US" sz="3200" dirty="0" smtClean="0"/>
              <a:t> ideal student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81826" y="2462772"/>
            <a:ext cx="10367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I saw some boys in the field. </a:t>
            </a:r>
            <a:r>
              <a:rPr lang="en-US" sz="3200" u="sng" dirty="0" smtClean="0"/>
              <a:t>The</a:t>
            </a:r>
            <a:r>
              <a:rPr lang="en-US" sz="3200" dirty="0" smtClean="0"/>
              <a:t> boys were playing football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39143" y="3705360"/>
            <a:ext cx="1185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600" dirty="0" smtClean="0"/>
              <a:t>Demonstratives(this</a:t>
            </a:r>
            <a:r>
              <a:rPr lang="en-US" sz="3200" b="1" spc="600" dirty="0" smtClean="0"/>
              <a:t>, that, these, those etc.) </a:t>
            </a:r>
            <a:r>
              <a:rPr lang="en-US" sz="3200" b="1" spc="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</a:t>
            </a:r>
            <a:endParaRPr lang="en-US" sz="3200" b="1" spc="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4704" y="4428556"/>
            <a:ext cx="863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In </a:t>
            </a:r>
            <a:r>
              <a:rPr lang="en-US" sz="2800" u="sng" dirty="0" smtClean="0"/>
              <a:t>those</a:t>
            </a:r>
            <a:r>
              <a:rPr lang="en-US" sz="2800" dirty="0" smtClean="0"/>
              <a:t> </a:t>
            </a:r>
            <a:r>
              <a:rPr lang="en-US" sz="3200" dirty="0" smtClean="0"/>
              <a:t>days</a:t>
            </a:r>
            <a:r>
              <a:rPr lang="en-US" sz="2800" dirty="0" smtClean="0"/>
              <a:t> people enjoyed the freedom of speech.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77532" y="5087255"/>
            <a:ext cx="419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800" u="sng" dirty="0" smtClean="0"/>
              <a:t>This</a:t>
            </a:r>
            <a:r>
              <a:rPr lang="en-US" sz="2800" dirty="0" smtClean="0"/>
              <a:t> book is mine.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52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74387" y="407963"/>
            <a:ext cx="6625884" cy="769441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C00000"/>
              </a:gs>
              <a:gs pos="100000">
                <a:srgbClr val="FF0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Determiners as pre-modifier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28034" y="1790163"/>
            <a:ext cx="1041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600" dirty="0" smtClean="0"/>
              <a:t>Possessives</a:t>
            </a:r>
            <a:r>
              <a:rPr lang="en-US" sz="3200" b="1" spc="600" dirty="0"/>
              <a:t> </a:t>
            </a:r>
            <a:r>
              <a:rPr lang="en-US" sz="3200" b="1" spc="600" dirty="0" smtClean="0"/>
              <a:t>(my , his , her, your etc.):</a:t>
            </a:r>
            <a:endParaRPr lang="en-US" sz="3200" b="1" spc="600" dirty="0"/>
          </a:p>
        </p:txBody>
      </p:sp>
      <p:sp>
        <p:nvSpPr>
          <p:cNvPr id="6" name="TextBox 5"/>
          <p:cNvSpPr txBox="1"/>
          <p:nvPr/>
        </p:nvSpPr>
        <p:spPr>
          <a:xfrm>
            <a:off x="1635617" y="2562895"/>
            <a:ext cx="510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Yesterday I met </a:t>
            </a:r>
            <a:r>
              <a:rPr lang="en-US" sz="3200" u="sng" dirty="0" smtClean="0"/>
              <a:t>my</a:t>
            </a:r>
            <a:r>
              <a:rPr lang="en-US" sz="3200" dirty="0" smtClean="0"/>
              <a:t> uncle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35616" y="3147670"/>
            <a:ext cx="797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That handsome young man is </a:t>
            </a:r>
            <a:r>
              <a:rPr lang="en-US" sz="3200" u="sng" dirty="0" smtClean="0"/>
              <a:t>her</a:t>
            </a:r>
            <a:r>
              <a:rPr lang="en-US" sz="3200" dirty="0" smtClean="0"/>
              <a:t> husband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28034" y="3994054"/>
            <a:ext cx="1147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600" dirty="0" smtClean="0"/>
              <a:t>Quantifiers(few, little, much, many etc.):</a:t>
            </a:r>
            <a:endParaRPr lang="en-US" sz="3600" b="1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759854" y="4816699"/>
            <a:ext cx="990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There is a </a:t>
            </a:r>
            <a:r>
              <a:rPr lang="en-US" sz="3200" u="sng" dirty="0" smtClean="0"/>
              <a:t>little</a:t>
            </a:r>
            <a:r>
              <a:rPr lang="en-US" sz="3200" dirty="0" smtClean="0"/>
              <a:t> water in the judge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62886" y="5401474"/>
            <a:ext cx="673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Girls waste </a:t>
            </a:r>
            <a:r>
              <a:rPr lang="en-US" sz="3200" u="sng" dirty="0" smtClean="0"/>
              <a:t>most</a:t>
            </a:r>
            <a:r>
              <a:rPr lang="en-US" sz="3200" dirty="0" smtClean="0"/>
              <a:t> time in chatting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69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74387" y="407963"/>
            <a:ext cx="6625884" cy="769441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C00000"/>
              </a:gs>
              <a:gs pos="100000">
                <a:srgbClr val="FF0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Determiners as pre-modifier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76774" y="1545305"/>
            <a:ext cx="896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600" dirty="0" smtClean="0"/>
              <a:t>Numbers (one, two, three etc.) :</a:t>
            </a:r>
            <a:endParaRPr lang="en-US" sz="3600" b="1" spc="600" dirty="0"/>
          </a:p>
        </p:txBody>
      </p:sp>
      <p:sp>
        <p:nvSpPr>
          <p:cNvPr id="6" name="TextBox 5"/>
          <p:cNvSpPr txBox="1"/>
          <p:nvPr/>
        </p:nvSpPr>
        <p:spPr>
          <a:xfrm>
            <a:off x="1378634" y="2212190"/>
            <a:ext cx="783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 boy bought </a:t>
            </a:r>
            <a:r>
              <a:rPr lang="en-US" sz="3200" u="sng" dirty="0" smtClean="0"/>
              <a:t>three</a:t>
            </a:r>
            <a:r>
              <a:rPr lang="en-US" sz="3200" dirty="0" smtClean="0"/>
              <a:t> books from the fair.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78634" y="2876563"/>
            <a:ext cx="783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The landlord had </a:t>
            </a:r>
            <a:r>
              <a:rPr lang="en-US" sz="3200" u="sng" dirty="0" smtClean="0"/>
              <a:t>four</a:t>
            </a:r>
            <a:r>
              <a:rPr lang="en-US" sz="3200" dirty="0" smtClean="0"/>
              <a:t> sons.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6774" y="3936864"/>
            <a:ext cx="967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600" dirty="0" smtClean="0"/>
              <a:t>Ordinals (first, second third etc.) :</a:t>
            </a:r>
            <a:endParaRPr lang="en-US" sz="3600" b="1" spc="600" dirty="0"/>
          </a:p>
        </p:txBody>
      </p:sp>
      <p:sp>
        <p:nvSpPr>
          <p:cNvPr id="9" name="TextBox 8"/>
          <p:cNvSpPr txBox="1"/>
          <p:nvPr/>
        </p:nvSpPr>
        <p:spPr>
          <a:xfrm>
            <a:off x="1378634" y="4649928"/>
            <a:ext cx="783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He is the </a:t>
            </a:r>
            <a:r>
              <a:rPr lang="en-US" sz="3200" u="sng" dirty="0" smtClean="0"/>
              <a:t>second</a:t>
            </a:r>
            <a:r>
              <a:rPr lang="en-US" sz="3200" dirty="0" smtClean="0"/>
              <a:t> boy in the class.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378634" y="5234493"/>
            <a:ext cx="1091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Nelson Mandela was the first black president of South Africa.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19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697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Gothic Std B</vt:lpstr>
      <vt:lpstr>Arial</vt:lpstr>
      <vt:lpstr>Bernard MT Condensed</vt:lpstr>
      <vt:lpstr>Brush Script Std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Future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Latif</dc:creator>
  <cp:lastModifiedBy>Abdul Latif</cp:lastModifiedBy>
  <cp:revision>86</cp:revision>
  <dcterms:created xsi:type="dcterms:W3CDTF">2019-11-20T11:11:37Z</dcterms:created>
  <dcterms:modified xsi:type="dcterms:W3CDTF">2019-11-30T17:03:52Z</dcterms:modified>
</cp:coreProperties>
</file>