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660" r:id="rId2"/>
    <p:sldMasterId id="2147483674" r:id="rId3"/>
  </p:sldMasterIdLst>
  <p:notesMasterIdLst>
    <p:notesMasterId r:id="rId25"/>
  </p:notesMasterIdLst>
  <p:sldIdLst>
    <p:sldId id="283" r:id="rId4"/>
    <p:sldId id="281" r:id="rId5"/>
    <p:sldId id="284" r:id="rId6"/>
    <p:sldId id="287" r:id="rId7"/>
    <p:sldId id="288" r:id="rId8"/>
    <p:sldId id="289" r:id="rId9"/>
    <p:sldId id="276" r:id="rId10"/>
    <p:sldId id="290" r:id="rId11"/>
    <p:sldId id="277" r:id="rId12"/>
    <p:sldId id="291" r:id="rId13"/>
    <p:sldId id="273" r:id="rId14"/>
    <p:sldId id="278" r:id="rId15"/>
    <p:sldId id="285" r:id="rId16"/>
    <p:sldId id="279" r:id="rId17"/>
    <p:sldId id="286" r:id="rId18"/>
    <p:sldId id="292" r:id="rId19"/>
    <p:sldId id="280" r:id="rId20"/>
    <p:sldId id="293" r:id="rId21"/>
    <p:sldId id="294" r:id="rId22"/>
    <p:sldId id="295"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snapToGrid="0">
      <p:cViewPr varScale="1">
        <p:scale>
          <a:sx n="73" d="100"/>
          <a:sy n="73" d="100"/>
        </p:scale>
        <p:origin x="-642"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presProps" Target="presProps.xml" /><Relationship Id="rId3" Type="http://schemas.openxmlformats.org/officeDocument/2006/relationships/slideMaster" Target="slideMasters/slideMaster3.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theme" Target="theme/theme1.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viewProps" Target="viewProp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17D62-8E22-444D-93C0-994D00898436}" type="datetimeFigureOut">
              <a:rPr lang="en-US" smtClean="0"/>
              <a:t>11/30/2019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7FAC9-58EC-A94D-B6C7-84D2E0EF04F9}" type="slidenum">
              <a:rPr lang="en-US" smtClean="0"/>
              <a:t>‹#›</a:t>
            </a:fld>
            <a:endParaRPr lang="en-US"/>
          </a:p>
        </p:txBody>
      </p:sp>
    </p:spTree>
    <p:extLst>
      <p:ext uri="{BB962C8B-B14F-4D97-AF65-F5344CB8AC3E}">
        <p14:creationId xmlns:p14="http://schemas.microsoft.com/office/powerpoint/2010/main" val="121592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bn-BD" dirty="0"/>
              <a:t>চিত্র</a:t>
            </a:r>
            <a:r>
              <a:rPr lang="bn-BD" baseline="0" dirty="0"/>
              <a:t> দুইটিতে কি দেখতে  পাচ্ছ ? সাহারা মরুভূমি , এন্টারটিকা , </a:t>
            </a:r>
            <a:r>
              <a:rPr lang="bn-BD" baseline="0" dirty="0">
                <a:solidFill>
                  <a:srgbClr val="FFFF00"/>
                </a:solidFill>
              </a:rPr>
              <a:t>থার্মমিটার</a:t>
            </a:r>
            <a:r>
              <a:rPr lang="bn-BD" baseline="0" dirty="0">
                <a:solidFill>
                  <a:srgbClr val="FF0000"/>
                </a:solidFill>
              </a:rPr>
              <a:t> </a:t>
            </a:r>
            <a:r>
              <a:rPr lang="bn-BD" baseline="0" dirty="0"/>
              <a:t>। থার্মমিটার দিয়ে কি করা হয় ? তাপমাত্রা মাপা হয় । </a:t>
            </a:r>
            <a:endParaRPr lang="en-US" dirty="0"/>
          </a:p>
        </p:txBody>
      </p:sp>
      <p:sp>
        <p:nvSpPr>
          <p:cNvPr id="4" name="Slide Number Placeholder 3"/>
          <p:cNvSpPr>
            <a:spLocks noGrp="1"/>
          </p:cNvSpPr>
          <p:nvPr>
            <p:ph type="sldNum" sz="quarter" idx="10"/>
          </p:nvPr>
        </p:nvSpPr>
        <p:spPr/>
        <p:txBody>
          <a:bodyPr/>
          <a:lstStyle/>
          <a:p>
            <a:fld id="{99DE0FFF-4F7D-4E86-9F17-695B17CF495F}" type="slidenum">
              <a:rPr lang="en-US" smtClean="0"/>
              <a:t>1</a:t>
            </a:fld>
            <a:endParaRPr lang="en-US"/>
          </a:p>
        </p:txBody>
      </p:sp>
    </p:spTree>
    <p:extLst>
      <p:ext uri="{BB962C8B-B14F-4D97-AF65-F5344CB8AC3E}">
        <p14:creationId xmlns:p14="http://schemas.microsoft.com/office/powerpoint/2010/main" val="337505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11/30/2019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39777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92702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11/30/2019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4099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298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494F6A-266B-48E9-A361-A59A06AED4DC}"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74B98-DB5C-4A7F-A2C7-AB303D0561D4}" type="slidenum">
              <a:rPr lang="en-US" smtClean="0"/>
              <a:pPr/>
              <a:t>‹#›</a:t>
            </a:fld>
            <a:endParaRPr lang="en-US"/>
          </a:p>
        </p:txBody>
      </p:sp>
    </p:spTree>
    <p:extLst>
      <p:ext uri="{BB962C8B-B14F-4D97-AF65-F5344CB8AC3E}">
        <p14:creationId xmlns:p14="http://schemas.microsoft.com/office/powerpoint/2010/main" val="3863033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94F6A-266B-48E9-A361-A59A06AED4DC}"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74B98-DB5C-4A7F-A2C7-AB303D0561D4}" type="slidenum">
              <a:rPr lang="en-US" smtClean="0"/>
              <a:pPr/>
              <a:t>‹#›</a:t>
            </a:fld>
            <a:endParaRPr lang="en-US"/>
          </a:p>
        </p:txBody>
      </p:sp>
    </p:spTree>
    <p:extLst>
      <p:ext uri="{BB962C8B-B14F-4D97-AF65-F5344CB8AC3E}">
        <p14:creationId xmlns:p14="http://schemas.microsoft.com/office/powerpoint/2010/main" val="3941545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494F6A-266B-48E9-A361-A59A06AED4DC}"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74B98-DB5C-4A7F-A2C7-AB303D0561D4}" type="slidenum">
              <a:rPr lang="en-US" smtClean="0"/>
              <a:pPr/>
              <a:t>‹#›</a:t>
            </a:fld>
            <a:endParaRPr lang="en-US"/>
          </a:p>
        </p:txBody>
      </p:sp>
    </p:spTree>
    <p:extLst>
      <p:ext uri="{BB962C8B-B14F-4D97-AF65-F5344CB8AC3E}">
        <p14:creationId xmlns:p14="http://schemas.microsoft.com/office/powerpoint/2010/main" val="571575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494F6A-266B-48E9-A361-A59A06AED4DC}" type="datetimeFigureOut">
              <a:rPr lang="en-US" smtClean="0"/>
              <a:pPr/>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74B98-DB5C-4A7F-A2C7-AB303D0561D4}" type="slidenum">
              <a:rPr lang="en-US" smtClean="0"/>
              <a:pPr/>
              <a:t>‹#›</a:t>
            </a:fld>
            <a:endParaRPr lang="en-US"/>
          </a:p>
        </p:txBody>
      </p:sp>
    </p:spTree>
    <p:extLst>
      <p:ext uri="{BB962C8B-B14F-4D97-AF65-F5344CB8AC3E}">
        <p14:creationId xmlns:p14="http://schemas.microsoft.com/office/powerpoint/2010/main" val="245373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494F6A-266B-48E9-A361-A59A06AED4DC}" type="datetimeFigureOut">
              <a:rPr lang="en-US" smtClean="0"/>
              <a:pPr/>
              <a:t>11/30/2019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74B98-DB5C-4A7F-A2C7-AB303D0561D4}" type="slidenum">
              <a:rPr lang="en-US" smtClean="0"/>
              <a:pPr/>
              <a:t>‹#›</a:t>
            </a:fld>
            <a:endParaRPr lang="en-US"/>
          </a:p>
        </p:txBody>
      </p:sp>
    </p:spTree>
    <p:extLst>
      <p:ext uri="{BB962C8B-B14F-4D97-AF65-F5344CB8AC3E}">
        <p14:creationId xmlns:p14="http://schemas.microsoft.com/office/powerpoint/2010/main" val="58699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494F6A-266B-48E9-A361-A59A06AED4DC}" type="datetimeFigureOut">
              <a:rPr lang="en-US" smtClean="0"/>
              <a:pPr/>
              <a:t>11/30/2019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74B98-DB5C-4A7F-A2C7-AB303D0561D4}" type="slidenum">
              <a:rPr lang="en-US" smtClean="0"/>
              <a:pPr/>
              <a:t>‹#›</a:t>
            </a:fld>
            <a:endParaRPr lang="en-US"/>
          </a:p>
        </p:txBody>
      </p:sp>
    </p:spTree>
    <p:extLst>
      <p:ext uri="{BB962C8B-B14F-4D97-AF65-F5344CB8AC3E}">
        <p14:creationId xmlns:p14="http://schemas.microsoft.com/office/powerpoint/2010/main" val="876808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94F6A-266B-48E9-A361-A59A06AED4DC}" type="datetimeFigureOut">
              <a:rPr lang="en-US" smtClean="0"/>
              <a:pPr/>
              <a:t>11/30/2019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74B98-DB5C-4A7F-A2C7-AB303D0561D4}" type="slidenum">
              <a:rPr lang="en-US" smtClean="0"/>
              <a:pPr/>
              <a:t>‹#›</a:t>
            </a:fld>
            <a:endParaRPr lang="en-US"/>
          </a:p>
        </p:txBody>
      </p:sp>
    </p:spTree>
    <p:extLst>
      <p:ext uri="{BB962C8B-B14F-4D97-AF65-F5344CB8AC3E}">
        <p14:creationId xmlns:p14="http://schemas.microsoft.com/office/powerpoint/2010/main" val="1569509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0380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494F6A-266B-48E9-A361-A59A06AED4DC}" type="datetimeFigureOut">
              <a:rPr lang="en-US" smtClean="0"/>
              <a:pPr/>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74B98-DB5C-4A7F-A2C7-AB303D0561D4}" type="slidenum">
              <a:rPr lang="en-US" smtClean="0"/>
              <a:pPr/>
              <a:t>‹#›</a:t>
            </a:fld>
            <a:endParaRPr lang="en-US"/>
          </a:p>
        </p:txBody>
      </p:sp>
    </p:spTree>
    <p:extLst>
      <p:ext uri="{BB962C8B-B14F-4D97-AF65-F5344CB8AC3E}">
        <p14:creationId xmlns:p14="http://schemas.microsoft.com/office/powerpoint/2010/main" val="905729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494F6A-266B-48E9-A361-A59A06AED4DC}" type="datetimeFigureOut">
              <a:rPr lang="en-US" smtClean="0"/>
              <a:pPr/>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74B98-DB5C-4A7F-A2C7-AB303D0561D4}" type="slidenum">
              <a:rPr lang="en-US" smtClean="0"/>
              <a:pPr/>
              <a:t>‹#›</a:t>
            </a:fld>
            <a:endParaRPr lang="en-US"/>
          </a:p>
        </p:txBody>
      </p:sp>
    </p:spTree>
    <p:extLst>
      <p:ext uri="{BB962C8B-B14F-4D97-AF65-F5344CB8AC3E}">
        <p14:creationId xmlns:p14="http://schemas.microsoft.com/office/powerpoint/2010/main" val="54555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94F6A-266B-48E9-A361-A59A06AED4DC}"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74B98-DB5C-4A7F-A2C7-AB303D0561D4}" type="slidenum">
              <a:rPr lang="en-US" smtClean="0"/>
              <a:pPr/>
              <a:t>‹#›</a:t>
            </a:fld>
            <a:endParaRPr lang="en-US"/>
          </a:p>
        </p:txBody>
      </p:sp>
    </p:spTree>
    <p:extLst>
      <p:ext uri="{BB962C8B-B14F-4D97-AF65-F5344CB8AC3E}">
        <p14:creationId xmlns:p14="http://schemas.microsoft.com/office/powerpoint/2010/main" val="249402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94F6A-266B-48E9-A361-A59A06AED4DC}"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74B98-DB5C-4A7F-A2C7-AB303D0561D4}" type="slidenum">
              <a:rPr lang="en-US" smtClean="0"/>
              <a:pPr/>
              <a:t>‹#›</a:t>
            </a:fld>
            <a:endParaRPr lang="en-US"/>
          </a:p>
        </p:txBody>
      </p:sp>
    </p:spTree>
    <p:extLst>
      <p:ext uri="{BB962C8B-B14F-4D97-AF65-F5344CB8AC3E}">
        <p14:creationId xmlns:p14="http://schemas.microsoft.com/office/powerpoint/2010/main" val="3598703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494F6A-266B-48E9-A361-A59A06AED4DC}" type="datetimeFigureOut">
              <a:rPr lang="en-US" smtClean="0"/>
              <a:pPr/>
              <a:t>11/30/2019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74B98-DB5C-4A7F-A2C7-AB303D0561D4}" type="slidenum">
              <a:rPr lang="en-US" smtClean="0"/>
              <a:pPr/>
              <a:t>‹#›</a:t>
            </a:fld>
            <a:endParaRPr lang="en-US"/>
          </a:p>
        </p:txBody>
      </p:sp>
    </p:spTree>
    <p:extLst>
      <p:ext uri="{BB962C8B-B14F-4D97-AF65-F5344CB8AC3E}">
        <p14:creationId xmlns:p14="http://schemas.microsoft.com/office/powerpoint/2010/main" val="1369600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Frame 6"/>
          <p:cNvSpPr/>
          <p:nvPr/>
        </p:nvSpPr>
        <p:spPr>
          <a:xfrm>
            <a:off x="1" y="0"/>
            <a:ext cx="12192000" cy="6858000"/>
          </a:xfrm>
          <a:prstGeom prst="frame">
            <a:avLst>
              <a:gd name="adj1" fmla="val 6962"/>
            </a:avLst>
          </a:prstGeom>
          <a:solidFill>
            <a:srgbClr val="00206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22225">
                <a:solidFill>
                  <a:schemeClr val="accent2"/>
                </a:solidFill>
                <a:prstDash val="solid"/>
              </a:ln>
              <a:solidFill>
                <a:schemeClr val="accent2">
                  <a:lumMod val="40000"/>
                  <a:lumOff val="60000"/>
                </a:schemeClr>
              </a:solidFill>
              <a:effectLst/>
            </a:endParaRPr>
          </a:p>
        </p:txBody>
      </p:sp>
      <p:sp>
        <p:nvSpPr>
          <p:cNvPr id="5" name="Footer Placeholder 4"/>
          <p:cNvSpPr>
            <a:spLocks noGrp="1"/>
          </p:cNvSpPr>
          <p:nvPr>
            <p:ph type="ftr" sz="quarter" idx="11"/>
          </p:nvPr>
        </p:nvSpPr>
        <p:spPr>
          <a:xfrm>
            <a:off x="1772530" y="6455144"/>
            <a:ext cx="10016197" cy="365125"/>
          </a:xfrm>
        </p:spPr>
        <p:txBody>
          <a:bodyPr/>
          <a:lstStyle>
            <a:lvl1pPr>
              <a:defRPr sz="2000" b="1">
                <a:solidFill>
                  <a:srgbClr val="FFFF00"/>
                </a:solidFill>
                <a:effectLst>
                  <a:outerShdw blurRad="38100" dist="38100" dir="2700000" algn="tl">
                    <a:srgbClr val="000000">
                      <a:alpha val="43137"/>
                    </a:srgbClr>
                  </a:outerShdw>
                </a:effectLst>
              </a:defRPr>
            </a:lvl1pPr>
          </a:lstStyle>
          <a:p>
            <a:endParaRPr lang="en-US"/>
          </a:p>
        </p:txBody>
      </p:sp>
      <p:sp>
        <p:nvSpPr>
          <p:cNvPr id="4" name="Date Placeholder 3"/>
          <p:cNvSpPr>
            <a:spLocks noGrp="1"/>
          </p:cNvSpPr>
          <p:nvPr>
            <p:ph type="dt" sz="half" idx="10"/>
          </p:nvPr>
        </p:nvSpPr>
        <p:spPr>
          <a:xfrm>
            <a:off x="366347" y="6482964"/>
            <a:ext cx="1237371" cy="365125"/>
          </a:xfrm>
        </p:spPr>
        <p:txBody>
          <a:bodyPr/>
          <a:lstStyle>
            <a:lvl1pPr>
              <a:defRPr sz="1800" b="1">
                <a:solidFill>
                  <a:schemeClr val="bg1"/>
                </a:solidFill>
                <a:effectLst>
                  <a:outerShdw blurRad="38100" dist="38100" dir="2700000" algn="tl">
                    <a:srgbClr val="000000">
                      <a:alpha val="43137"/>
                    </a:srgbClr>
                  </a:outerShdw>
                </a:effectLst>
              </a:defRPr>
            </a:lvl1pPr>
          </a:lstStyle>
          <a:p>
            <a:fld id="{1F494F6A-266B-48E9-A361-A59A06AED4DC}" type="datetimeFigureOut">
              <a:rPr lang="en-US" smtClean="0"/>
              <a:pPr/>
              <a:t>11/30/2019</a:t>
            </a:fld>
            <a:endParaRPr lang="en-US"/>
          </a:p>
        </p:txBody>
      </p:sp>
    </p:spTree>
    <p:extLst>
      <p:ext uri="{BB962C8B-B14F-4D97-AF65-F5344CB8AC3E}">
        <p14:creationId xmlns:p14="http://schemas.microsoft.com/office/powerpoint/2010/main" val="1525396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2711544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02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6957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7226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11/30/2019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2839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a:t>
            </a:r>
            <a:r>
              <a:rPr lang="en-US"/>
              <a:t>KJJHJstyle</a:t>
            </a:r>
            <a:endParaRPr lang="en-US" dirty="0"/>
          </a:p>
        </p:txBody>
      </p:sp>
      <p:sp>
        <p:nvSpPr>
          <p:cNvPr id="3" name="Date Placeholder 2"/>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4795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2766526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385350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716454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250203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3361687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2079890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355691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2442911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4127473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11/30/2019</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4425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3882267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2329115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Frame 6"/>
          <p:cNvSpPr/>
          <p:nvPr/>
        </p:nvSpPr>
        <p:spPr>
          <a:xfrm>
            <a:off x="1" y="0"/>
            <a:ext cx="12192000" cy="6858000"/>
          </a:xfrm>
          <a:prstGeom prst="frame">
            <a:avLst>
              <a:gd name="adj1" fmla="val 6962"/>
            </a:avLst>
          </a:prstGeom>
          <a:solidFill>
            <a:srgbClr val="00206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22225">
                <a:solidFill>
                  <a:schemeClr val="accent2"/>
                </a:solidFill>
                <a:prstDash val="solid"/>
              </a:ln>
              <a:solidFill>
                <a:schemeClr val="accent2">
                  <a:lumMod val="40000"/>
                  <a:lumOff val="60000"/>
                </a:schemeClr>
              </a:solidFill>
              <a:effectLst/>
            </a:endParaRPr>
          </a:p>
        </p:txBody>
      </p:sp>
      <p:sp>
        <p:nvSpPr>
          <p:cNvPr id="5" name="Footer Placeholder 4"/>
          <p:cNvSpPr>
            <a:spLocks noGrp="1"/>
          </p:cNvSpPr>
          <p:nvPr>
            <p:ph type="ftr" sz="quarter" idx="11"/>
          </p:nvPr>
        </p:nvSpPr>
        <p:spPr>
          <a:xfrm>
            <a:off x="1772530" y="6455144"/>
            <a:ext cx="10016197" cy="365125"/>
          </a:xfrm>
        </p:spPr>
        <p:txBody>
          <a:bodyPr/>
          <a:lstStyle>
            <a:lvl1pPr>
              <a:defRPr sz="2000" b="1">
                <a:solidFill>
                  <a:srgbClr val="FFFF00"/>
                </a:solidFill>
                <a:effectLst>
                  <a:outerShdw blurRad="38100" dist="38100" dir="2700000" algn="tl">
                    <a:srgbClr val="000000">
                      <a:alpha val="43137"/>
                    </a:srgbClr>
                  </a:outerShdw>
                </a:effectLst>
              </a:defRPr>
            </a:lvl1pPr>
          </a:lstStyle>
          <a:p>
            <a:endParaRPr lang="en-US"/>
          </a:p>
        </p:txBody>
      </p:sp>
      <p:sp>
        <p:nvSpPr>
          <p:cNvPr id="4" name="Date Placeholder 3"/>
          <p:cNvSpPr>
            <a:spLocks noGrp="1"/>
          </p:cNvSpPr>
          <p:nvPr>
            <p:ph type="dt" sz="half" idx="10"/>
          </p:nvPr>
        </p:nvSpPr>
        <p:spPr>
          <a:xfrm>
            <a:off x="366347" y="6482964"/>
            <a:ext cx="1237371" cy="365125"/>
          </a:xfrm>
        </p:spPr>
        <p:txBody>
          <a:bodyPr/>
          <a:lstStyle>
            <a:lvl1pPr>
              <a:defRPr sz="1800" b="1">
                <a:solidFill>
                  <a:schemeClr val="bg1"/>
                </a:solidFill>
                <a:effectLst>
                  <a:outerShdw blurRad="38100" dist="38100" dir="2700000" algn="tl">
                    <a:srgbClr val="000000">
                      <a:alpha val="43137"/>
                    </a:srgbClr>
                  </a:outerShdw>
                </a:effectLst>
              </a:defRPr>
            </a:lvl1pPr>
          </a:lstStyle>
          <a:p>
            <a:fld id="{681705D8-8C67-4C30-B38F-A8C1409854D4}" type="datetimeFigureOut">
              <a:rPr lang="en-US" smtClean="0"/>
              <a:pPr/>
              <a:t>11/30/2019</a:t>
            </a:fld>
            <a:endParaRPr lang="en-US"/>
          </a:p>
        </p:txBody>
      </p:sp>
    </p:spTree>
    <p:extLst>
      <p:ext uri="{BB962C8B-B14F-4D97-AF65-F5344CB8AC3E}">
        <p14:creationId xmlns:p14="http://schemas.microsoft.com/office/powerpoint/2010/main" val="368414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4259292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705D8-8C67-4C30-B38F-A8C1409854D4}" type="datetimeFigureOut">
              <a:rPr lang="en-US" smtClean="0"/>
              <a:pPr/>
              <a:t>11/30/2019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B67E8E4E-81B1-47F7-A30E-42C70630E930}" type="slidenum">
              <a:rPr lang="en-US" smtClean="0"/>
              <a:pPr/>
              <a:t>‹#›</a:t>
            </a:fld>
            <a:endParaRPr lang="en-US"/>
          </a:p>
        </p:txBody>
      </p:sp>
    </p:spTree>
    <p:extLst>
      <p:ext uri="{BB962C8B-B14F-4D97-AF65-F5344CB8AC3E}">
        <p14:creationId xmlns:p14="http://schemas.microsoft.com/office/powerpoint/2010/main" val="2704194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11/30/2019</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40574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92283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11/30/2019</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75762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1510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11/30/2019</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86038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slideLayout" Target="../slideLayouts/slideLayout25.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 Id="rId14" Type="http://schemas.openxmlformats.org/officeDocument/2006/relationships/theme" Target="../theme/theme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 /><Relationship Id="rId13" Type="http://schemas.openxmlformats.org/officeDocument/2006/relationships/slideLayout" Target="../slideLayouts/slideLayout38.xml" /><Relationship Id="rId18" Type="http://schemas.openxmlformats.org/officeDocument/2006/relationships/slideLayout" Target="../slideLayouts/slideLayout43.xml" /><Relationship Id="rId3" Type="http://schemas.openxmlformats.org/officeDocument/2006/relationships/slideLayout" Target="../slideLayouts/slideLayout28.xml" /><Relationship Id="rId7" Type="http://schemas.openxmlformats.org/officeDocument/2006/relationships/slideLayout" Target="../slideLayouts/slideLayout32.xml" /><Relationship Id="rId12" Type="http://schemas.openxmlformats.org/officeDocument/2006/relationships/slideLayout" Target="../slideLayouts/slideLayout37.xml" /><Relationship Id="rId17" Type="http://schemas.openxmlformats.org/officeDocument/2006/relationships/slideLayout" Target="../slideLayouts/slideLayout42.xml" /><Relationship Id="rId2" Type="http://schemas.openxmlformats.org/officeDocument/2006/relationships/slideLayout" Target="../slideLayouts/slideLayout27.xml" /><Relationship Id="rId16" Type="http://schemas.openxmlformats.org/officeDocument/2006/relationships/slideLayout" Target="../slideLayouts/slideLayout41.xml" /><Relationship Id="rId20" Type="http://schemas.openxmlformats.org/officeDocument/2006/relationships/theme" Target="../theme/theme3.xml" /><Relationship Id="rId1" Type="http://schemas.openxmlformats.org/officeDocument/2006/relationships/slideLayout" Target="../slideLayouts/slideLayout26.xml" /><Relationship Id="rId6" Type="http://schemas.openxmlformats.org/officeDocument/2006/relationships/slideLayout" Target="../slideLayouts/slideLayout31.xml" /><Relationship Id="rId11" Type="http://schemas.openxmlformats.org/officeDocument/2006/relationships/slideLayout" Target="../slideLayouts/slideLayout36.xml" /><Relationship Id="rId5" Type="http://schemas.openxmlformats.org/officeDocument/2006/relationships/slideLayout" Target="../slideLayouts/slideLayout30.xml" /><Relationship Id="rId15" Type="http://schemas.openxmlformats.org/officeDocument/2006/relationships/slideLayout" Target="../slideLayouts/slideLayout40.xml" /><Relationship Id="rId10" Type="http://schemas.openxmlformats.org/officeDocument/2006/relationships/slideLayout" Target="../slideLayouts/slideLayout35.xml" /><Relationship Id="rId19" Type="http://schemas.openxmlformats.org/officeDocument/2006/relationships/slideLayout" Target="../slideLayouts/slideLayout44.xml" /><Relationship Id="rId4" Type="http://schemas.openxmlformats.org/officeDocument/2006/relationships/slideLayout" Target="../slideLayouts/slideLayout29.xml" /><Relationship Id="rId9" Type="http://schemas.openxmlformats.org/officeDocument/2006/relationships/slideLayout" Target="../slideLayouts/slideLayout34.xml" /><Relationship Id="rId14" Type="http://schemas.openxmlformats.org/officeDocument/2006/relationships/slideLayout" Target="../slideLayouts/slideLayout3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11/30/2019</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1477433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94F6A-266B-48E9-A361-A59A06AED4DC}" type="datetimeFigureOut">
              <a:rPr lang="en-US" smtClean="0"/>
              <a:pPr/>
              <a:t>11/30/2019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74B98-DB5C-4A7F-A2C7-AB303D0561D4}" type="slidenum">
              <a:rPr lang="en-US" smtClean="0"/>
              <a:pPr/>
              <a:t>‹#›</a:t>
            </a:fld>
            <a:endParaRPr lang="en-US"/>
          </a:p>
        </p:txBody>
      </p:sp>
    </p:spTree>
    <p:extLst>
      <p:ext uri="{BB962C8B-B14F-4D97-AF65-F5344CB8AC3E}">
        <p14:creationId xmlns:p14="http://schemas.microsoft.com/office/powerpoint/2010/main" val="2101409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11201" y="6492877"/>
            <a:ext cx="1536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705D8-8C67-4C30-B38F-A8C1409854D4}" type="datetimeFigureOut">
              <a:rPr lang="en-US" smtClean="0"/>
              <a:pPr/>
              <a:t>11/30/2019</a:t>
            </a:fld>
            <a:endParaRPr lang="en-US"/>
          </a:p>
        </p:txBody>
      </p:sp>
      <p:sp>
        <p:nvSpPr>
          <p:cNvPr id="5" name="Footer Placeholder 4"/>
          <p:cNvSpPr>
            <a:spLocks noGrp="1"/>
          </p:cNvSpPr>
          <p:nvPr>
            <p:ph type="ftr" sz="quarter" idx="3"/>
          </p:nvPr>
        </p:nvSpPr>
        <p:spPr>
          <a:xfrm>
            <a:off x="3771900" y="6492877"/>
            <a:ext cx="7924800" cy="365125"/>
          </a:xfrm>
          <a:prstGeom prst="rect">
            <a:avLst/>
          </a:prstGeom>
        </p:spPr>
        <p:txBody>
          <a:bodyPr vert="horz" lIns="91440" tIns="45720" rIns="91440" bIns="45720" rtlCol="0" anchor="ctr"/>
          <a:lstStyle>
            <a:lvl1pPr algn="ctr">
              <a:defRPr sz="1400">
                <a:solidFill>
                  <a:schemeClr val="tx1"/>
                </a:solidFill>
                <a:effectLst>
                  <a:outerShdw blurRad="38100" dist="38100" dir="2700000" algn="tl">
                    <a:srgbClr val="000000">
                      <a:alpha val="43137"/>
                    </a:srgbClr>
                  </a:outerShdw>
                </a:effectLst>
              </a:defRPr>
            </a:lvl1pPr>
          </a:lstStyle>
          <a:p>
            <a:endParaRPr lang="en-US"/>
          </a:p>
        </p:txBody>
      </p:sp>
      <p:sp>
        <p:nvSpPr>
          <p:cNvPr id="8" name="Frame 7"/>
          <p:cNvSpPr/>
          <p:nvPr/>
        </p:nvSpPr>
        <p:spPr>
          <a:xfrm>
            <a:off x="0" y="0"/>
            <a:ext cx="12192000" cy="6858000"/>
          </a:xfrm>
          <a:prstGeom prst="frame">
            <a:avLst>
              <a:gd name="adj1" fmla="val 5648"/>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cap="none" spc="0">
              <a:ln/>
              <a:solidFill>
                <a:schemeClr val="accent4"/>
              </a:solidFill>
              <a:effectLst/>
            </a:endParaRPr>
          </a:p>
        </p:txBody>
      </p:sp>
      <p:sp>
        <p:nvSpPr>
          <p:cNvPr id="9" name="Title Placeholder 8"/>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9"/>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24831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slideLayout" Target="../slideLayouts/slideLayout7.xml" /><Relationship Id="rId1" Type="http://schemas.openxmlformats.org/officeDocument/2006/relationships/vmlDrawing" Target="../drawings/vmlDrawing1.vml" /><Relationship Id="rId5" Type="http://schemas.openxmlformats.org/officeDocument/2006/relationships/image" Target="../media/image12.emf" /><Relationship Id="rId4" Type="http://schemas.openxmlformats.org/officeDocument/2006/relationships/oleObject" Target="../embeddings/oleObject1.bin" /></Relationships>
</file>

<file path=ppt/slides/_rels/slide12.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7.xml" /><Relationship Id="rId4" Type="http://schemas.openxmlformats.org/officeDocument/2006/relationships/image" Target="../media/image16.jpeg" /></Relationships>
</file>

<file path=ppt/slides/_rels/slide1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7.xml" /><Relationship Id="rId4" Type="http://schemas.openxmlformats.org/officeDocument/2006/relationships/image" Target="../media/image19.jpeg" /></Relationships>
</file>

<file path=ppt/slides/_rels/slide14.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7.xml" /><Relationship Id="rId4" Type="http://schemas.openxmlformats.org/officeDocument/2006/relationships/image" Target="../media/image22.jpeg" /></Relationships>
</file>

<file path=ppt/slides/_rels/slide15.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26.gif" /><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hyperlink" Target="mailto:karunakanto@yahoo.com" TargetMode="Externa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gif"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7.xml" /><Relationship Id="rId4" Type="http://schemas.openxmlformats.org/officeDocument/2006/relationships/image" Target="../media/image6.jpe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7.xml" /><Relationship Id="rId4"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2694214" y="2041071"/>
            <a:ext cx="6436178" cy="253092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numCol="1" rtlCol="0" anchor="b">
            <a:prstTxWarp prst="textWave4">
              <a:avLst>
                <a:gd name="adj1" fmla="val 0"/>
                <a:gd name="adj2" fmla="val 275"/>
              </a:avLst>
            </a:prstTxWarp>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bn-BD" sz="6000" baseline="-25000">
                <a:solidFill>
                  <a:srgbClr val="00B050"/>
                </a:solidFill>
              </a:rPr>
              <a:t>স্বাগতম</a:t>
            </a:r>
            <a:endParaRPr lang="en-US" sz="6000" baseline="-25000" dirty="0">
              <a:solidFill>
                <a:srgbClr val="00B050"/>
              </a:solidFill>
            </a:endParaRPr>
          </a:p>
        </p:txBody>
      </p:sp>
      <p:pic>
        <p:nvPicPr>
          <p:cNvPr id="4" name="Picture 3" descr="bloomingrose.gif">
            <a:extLst>
              <a:ext uri="{FF2B5EF4-FFF2-40B4-BE49-F238E27FC236}">
                <a16:creationId xmlns:a16="http://schemas.microsoft.com/office/drawing/2014/main" id="{5D15429C-4608-9645-B19A-2DB5C9BA0CB4}"/>
              </a:ext>
            </a:extLst>
          </p:cNvPr>
          <p:cNvPicPr>
            <a:picLocks noChangeAspect="1"/>
          </p:cNvPicPr>
          <p:nvPr/>
        </p:nvPicPr>
        <p:blipFill>
          <a:blip r:embed="rId3"/>
          <a:stretch>
            <a:fillRect/>
          </a:stretch>
        </p:blipFill>
        <p:spPr>
          <a:xfrm>
            <a:off x="445263" y="1127926"/>
            <a:ext cx="2242401" cy="4008038"/>
          </a:xfrm>
          <a:prstGeom prst="rect">
            <a:avLst/>
          </a:prstGeom>
        </p:spPr>
      </p:pic>
      <p:pic>
        <p:nvPicPr>
          <p:cNvPr id="6" name="Picture 5" descr="bloomingrose.gif">
            <a:extLst>
              <a:ext uri="{FF2B5EF4-FFF2-40B4-BE49-F238E27FC236}">
                <a16:creationId xmlns:a16="http://schemas.microsoft.com/office/drawing/2014/main" id="{E7A7F7BB-5B0E-B844-B6DE-030848399F6E}"/>
              </a:ext>
            </a:extLst>
          </p:cNvPr>
          <p:cNvPicPr>
            <a:picLocks noChangeAspect="1"/>
          </p:cNvPicPr>
          <p:nvPr/>
        </p:nvPicPr>
        <p:blipFill>
          <a:blip r:embed="rId3"/>
          <a:stretch>
            <a:fillRect/>
          </a:stretch>
        </p:blipFill>
        <p:spPr>
          <a:xfrm>
            <a:off x="9130391" y="1127926"/>
            <a:ext cx="2140037" cy="3825074"/>
          </a:xfrm>
          <a:prstGeom prst="rect">
            <a:avLst/>
          </a:prstGeom>
        </p:spPr>
      </p:pic>
      <p:sp>
        <p:nvSpPr>
          <p:cNvPr id="8" name="Frame 7">
            <a:extLst>
              <a:ext uri="{FF2B5EF4-FFF2-40B4-BE49-F238E27FC236}">
                <a16:creationId xmlns:a16="http://schemas.microsoft.com/office/drawing/2014/main" id="{9C2F6897-4E7E-774E-ADA3-047EC75C4D74}"/>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218232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xEl>
                                              <p:pRg st="0" end="0"/>
                                            </p:txEl>
                                          </p:spTgt>
                                        </p:tgtEl>
                                      </p:cBhvr>
                                    </p:animEffect>
                                  </p:childTnLst>
                                </p:cTn>
                              </p:par>
                            </p:childTnLst>
                          </p:cTn>
                        </p:par>
                        <p:par>
                          <p:cTn id="12" fill="hold">
                            <p:stCondLst>
                              <p:cond delay="3200"/>
                            </p:stCondLst>
                            <p:childTnLst>
                              <p:par>
                                <p:cTn id="13" presetID="10"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override="childStyle">
                                        <p:cTn id="14" dur="2000" fill="hold"/>
                                        <p:tgtEl>
                                          <p:spTgt spid="2">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D46FE1-5F44-254A-B9E1-E5BAC6DFBECD}"/>
              </a:ext>
            </a:extLst>
          </p:cNvPr>
          <p:cNvSpPr txBox="1"/>
          <p:nvPr/>
        </p:nvSpPr>
        <p:spPr>
          <a:xfrm>
            <a:off x="2691352" y="495719"/>
            <a:ext cx="6809293" cy="132343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IN" sz="8000" b="1" dirty="0">
                <a:solidFill>
                  <a:schemeClr val="accent6">
                    <a:lumMod val="50000"/>
                  </a:schemeClr>
                </a:solidFill>
                <a:latin typeface="NikoshBAN" panose="02000000000000000000" pitchFamily="2" charset="0"/>
                <a:cs typeface="NikoshBAN" panose="02000000000000000000" pitchFamily="2" charset="0"/>
              </a:rPr>
              <a:t>একক কাজ</a:t>
            </a:r>
            <a:endParaRPr lang="en-US" sz="8000" b="1" dirty="0">
              <a:solidFill>
                <a:schemeClr val="accent6">
                  <a:lumMod val="50000"/>
                </a:schemeClr>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2A083852-67A4-D241-B2DC-4A5247068BEB}"/>
              </a:ext>
            </a:extLst>
          </p:cNvPr>
          <p:cNvSpPr txBox="1"/>
          <p:nvPr/>
        </p:nvSpPr>
        <p:spPr>
          <a:xfrm>
            <a:off x="526142" y="5038843"/>
            <a:ext cx="11139715"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   </a:t>
            </a:r>
            <a:r>
              <a:rPr lang="bn-IN" sz="4000" b="1" dirty="0">
                <a:latin typeface="NikoshBAN" panose="02000000000000000000" pitchFamily="2" charset="0"/>
                <a:cs typeface="NikoshBAN" panose="02000000000000000000" pitchFamily="2" charset="0"/>
              </a:rPr>
              <a:t>রক্তকণিকা কী? রক্ত কনিকা কত প্রকার ও কি কি?</a:t>
            </a:r>
            <a:endParaRPr lang="en-US" sz="4800" b="1" dirty="0">
              <a:latin typeface="NikoshBAN" panose="02000000000000000000" pitchFamily="2" charset="0"/>
              <a:cs typeface="NikoshBAN" panose="02000000000000000000" pitchFamily="2" charset="0"/>
            </a:endParaRPr>
          </a:p>
        </p:txBody>
      </p:sp>
      <p:pic>
        <p:nvPicPr>
          <p:cNvPr id="6" name="Picture 6">
            <a:extLst>
              <a:ext uri="{FF2B5EF4-FFF2-40B4-BE49-F238E27FC236}">
                <a16:creationId xmlns:a16="http://schemas.microsoft.com/office/drawing/2014/main" id="{BB7F20F9-82F9-B640-AB71-2CF5B7C87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667" y="1961902"/>
            <a:ext cx="4052661" cy="2934195"/>
          </a:xfrm>
          <a:prstGeom prst="rect">
            <a:avLst/>
          </a:prstGeom>
        </p:spPr>
      </p:pic>
      <p:sp>
        <p:nvSpPr>
          <p:cNvPr id="9" name="Frame 8">
            <a:extLst>
              <a:ext uri="{FF2B5EF4-FFF2-40B4-BE49-F238E27FC236}">
                <a16:creationId xmlns:a16="http://schemas.microsoft.com/office/drawing/2014/main" id="{339E4E25-B59B-154B-BBB6-42D6E44301B2}"/>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2375832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3DD93B9-9C45-C746-AECF-3FA45F4FA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08" y="2037008"/>
            <a:ext cx="8128000" cy="4267200"/>
          </a:xfrm>
          <a:prstGeom prst="rect">
            <a:avLst/>
          </a:prstGeom>
        </p:spPr>
      </p:pic>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4072821456"/>
              </p:ext>
            </p:extLst>
          </p:nvPr>
        </p:nvGraphicFramePr>
        <p:xfrm>
          <a:off x="5340889" y="3446174"/>
          <a:ext cx="1585913" cy="978408"/>
        </p:xfrm>
        <a:graphic>
          <a:graphicData uri="http://schemas.openxmlformats.org/presentationml/2006/ole">
            <mc:AlternateContent xmlns:mc="http://schemas.openxmlformats.org/markup-compatibility/2006">
              <mc:Choice xmlns:v="urn:schemas-microsoft-com:vml" Requires="v">
                <p:oleObj spid="_x0000_s1025" name="Packager Shell Object" showAsIcon="1" r:id="rId4" imgW="1585440" imgH="607680" progId="Package">
                  <p:embed/>
                </p:oleObj>
              </mc:Choice>
              <mc:Fallback>
                <p:oleObj name="Packager Shell Object" showAsIcon="1" r:id="rId4" imgW="1585440" imgH="607680" progId="Package">
                  <p:embed/>
                  <p:pic>
                    <p:nvPicPr>
                      <p:cNvPr id="3" name="Object 2">
                        <a:hlinkClick r:id="" action="ppaction://ole?verb=0"/>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889" y="3446174"/>
                        <a:ext cx="1585913" cy="978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019908" y="553792"/>
            <a:ext cx="10609384" cy="10156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6000" b="1" dirty="0">
                <a:latin typeface="NikoshBAN" panose="02000000000000000000" pitchFamily="2" charset="0"/>
                <a:cs typeface="NikoshBAN" panose="02000000000000000000" pitchFamily="2" charset="0"/>
              </a:rPr>
              <a:t>     নিচের </a:t>
            </a:r>
            <a:r>
              <a:rPr lang="bn-IN" sz="6000" b="1">
                <a:latin typeface="NikoshBAN" panose="02000000000000000000" pitchFamily="2" charset="0"/>
                <a:cs typeface="NikoshBAN" panose="02000000000000000000" pitchFamily="2" charset="0"/>
              </a:rPr>
              <a:t>ভিডিওটি  দে</a:t>
            </a:r>
            <a:r>
              <a:rPr lang="en-GB" sz="6000" b="1">
                <a:latin typeface="NikoshBAN" panose="02000000000000000000" pitchFamily="2" charset="0"/>
                <a:cs typeface="NikoshBAN" panose="02000000000000000000" pitchFamily="2" charset="0"/>
              </a:rPr>
              <a:t>খ</a:t>
            </a:r>
            <a:endParaRPr lang="en-US" sz="6000" b="1" dirty="0">
              <a:latin typeface="NikoshBAN" panose="02000000000000000000" pitchFamily="2" charset="0"/>
              <a:cs typeface="NikoshBAN" panose="02000000000000000000" pitchFamily="2" charset="0"/>
            </a:endParaRPr>
          </a:p>
        </p:txBody>
      </p:sp>
      <p:sp>
        <p:nvSpPr>
          <p:cNvPr id="6" name="Frame 5">
            <a:extLst>
              <a:ext uri="{FF2B5EF4-FFF2-40B4-BE49-F238E27FC236}">
                <a16:creationId xmlns:a16="http://schemas.microsoft.com/office/drawing/2014/main" id="{086AEEA9-F55A-A74E-B5D3-55909F3C3146}"/>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3271799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524" y="316526"/>
            <a:ext cx="7385538" cy="10156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6000" b="1" dirty="0">
                <a:solidFill>
                  <a:srgbClr val="C00000"/>
                </a:solidFill>
                <a:latin typeface="NikoshBAN" pitchFamily="2" charset="0"/>
                <a:cs typeface="NikoshBAN" pitchFamily="2" charset="0"/>
              </a:rPr>
              <a:t>লোহিত রক্তকণিকাঃ</a:t>
            </a:r>
            <a:endParaRPr lang="en-US" sz="6000" b="1" dirty="0">
              <a:solidFill>
                <a:srgbClr val="C00000"/>
              </a:solidFill>
              <a:latin typeface="NikoshBAN" pitchFamily="2" charset="0"/>
              <a:cs typeface="NikoshBAN" pitchFamily="2" charset="0"/>
            </a:endParaRPr>
          </a:p>
        </p:txBody>
      </p:sp>
      <p:sp>
        <p:nvSpPr>
          <p:cNvPr id="3" name="TextBox 2"/>
          <p:cNvSpPr txBox="1"/>
          <p:nvPr/>
        </p:nvSpPr>
        <p:spPr>
          <a:xfrm>
            <a:off x="753207" y="3066507"/>
            <a:ext cx="10685585" cy="310854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b="1" dirty="0">
                <a:solidFill>
                  <a:srgbClr val="00B050"/>
                </a:solidFill>
                <a:latin typeface="NikoshBAN" pitchFamily="2" charset="0"/>
                <a:cs typeface="NikoshBAN" pitchFamily="2" charset="0"/>
              </a:rPr>
              <a:t>১. এদের </a:t>
            </a:r>
            <a:r>
              <a:rPr lang="en-US" sz="2800" b="1" dirty="0">
                <a:solidFill>
                  <a:srgbClr val="00B050"/>
                </a:solidFill>
                <a:latin typeface="NikoshBAN" pitchFamily="2" charset="0"/>
                <a:cs typeface="NikoshBAN" pitchFamily="2" charset="0"/>
              </a:rPr>
              <a:t>Red Blood Cell </a:t>
            </a:r>
            <a:r>
              <a:rPr lang="bn-IN" sz="2800" b="1" dirty="0">
                <a:solidFill>
                  <a:srgbClr val="00B050"/>
                </a:solidFill>
                <a:latin typeface="NikoshBAN" pitchFamily="2" charset="0"/>
                <a:cs typeface="NikoshBAN" pitchFamily="2" charset="0"/>
              </a:rPr>
              <a:t>বলা হয়। </a:t>
            </a:r>
          </a:p>
          <a:p>
            <a:r>
              <a:rPr lang="bn-IN" sz="2800" b="1" dirty="0">
                <a:solidFill>
                  <a:srgbClr val="00B050"/>
                </a:solidFill>
                <a:latin typeface="NikoshBAN" pitchFamily="2" charset="0"/>
                <a:cs typeface="NikoshBAN" pitchFamily="2" charset="0"/>
              </a:rPr>
              <a:t>২. মানবদেহের লোহিত রক্তকণিকা দ্বি অবতল ও চাকতি আকৃতির ।</a:t>
            </a:r>
          </a:p>
          <a:p>
            <a:r>
              <a:rPr lang="bn-IN" sz="2800" b="1" dirty="0">
                <a:solidFill>
                  <a:srgbClr val="00B050"/>
                </a:solidFill>
                <a:latin typeface="NikoshBAN" pitchFamily="2" charset="0"/>
                <a:cs typeface="NikoshBAN" pitchFamily="2" charset="0"/>
              </a:rPr>
              <a:t>৩. লোহিত রক্ত কনিকায় নিউক্লিয়াস থাকে না ।</a:t>
            </a:r>
          </a:p>
          <a:p>
            <a:r>
              <a:rPr lang="bn-IN" sz="2800" b="1" dirty="0">
                <a:solidFill>
                  <a:srgbClr val="00B050"/>
                </a:solidFill>
                <a:latin typeface="NikoshBAN" pitchFamily="2" charset="0"/>
                <a:cs typeface="NikoshBAN" pitchFamily="2" charset="0"/>
              </a:rPr>
              <a:t>৪. হিমোগ্লোবিন নামক রঞ্জক পদার্থ থাকায় এদের রং লাল হয় ।  </a:t>
            </a:r>
          </a:p>
          <a:p>
            <a:r>
              <a:rPr lang="bn-IN" sz="2800" b="1" dirty="0">
                <a:solidFill>
                  <a:srgbClr val="00B050"/>
                </a:solidFill>
                <a:latin typeface="NikoshBAN" pitchFamily="2" charset="0"/>
                <a:cs typeface="NikoshBAN" pitchFamily="2" charset="0"/>
              </a:rPr>
              <a:t>৫. অধিক পরিমানে অক্সিজেন পরিবহন করে ।</a:t>
            </a:r>
          </a:p>
          <a:p>
            <a:r>
              <a:rPr lang="bn-IN" sz="2800" b="1" dirty="0">
                <a:solidFill>
                  <a:srgbClr val="00B050"/>
                </a:solidFill>
                <a:latin typeface="NikoshBAN" pitchFamily="2" charset="0"/>
                <a:cs typeface="NikoshBAN" pitchFamily="2" charset="0"/>
              </a:rPr>
              <a:t>৬. মানুষের লোহিত কণিকার গড় আয়ু ১২০ দিন ।</a:t>
            </a:r>
          </a:p>
          <a:p>
            <a:r>
              <a:rPr lang="bn-IN" sz="2800" b="1" dirty="0">
                <a:solidFill>
                  <a:srgbClr val="00B050"/>
                </a:solidFill>
                <a:latin typeface="NikoshBAN" pitchFamily="2" charset="0"/>
                <a:cs typeface="NikoshBAN" pitchFamily="2" charset="0"/>
              </a:rPr>
              <a:t>৭. পুরুষের তুলনায় মহিলাদের রক্তে লোহিত কনিকার পরিমান কম ।</a:t>
            </a:r>
            <a:endParaRPr lang="en-US" sz="2800" b="1" dirty="0">
              <a:solidFill>
                <a:srgbClr val="00B050"/>
              </a:solidFill>
              <a:latin typeface="NikoshBAN" pitchFamily="2" charset="0"/>
              <a:cs typeface="NikoshBAN" pitchFamily="2" charset="0"/>
            </a:endParaRPr>
          </a:p>
        </p:txBody>
      </p:sp>
      <p:pic>
        <p:nvPicPr>
          <p:cNvPr id="6" name="Picture 5" descr="7708697.png"/>
          <p:cNvPicPr>
            <a:picLocks noChangeAspect="1"/>
          </p:cNvPicPr>
          <p:nvPr/>
        </p:nvPicPr>
        <p:blipFill>
          <a:blip r:embed="rId2"/>
          <a:stretch>
            <a:fillRect/>
          </a:stretch>
        </p:blipFill>
        <p:spPr>
          <a:xfrm>
            <a:off x="2614255" y="1380465"/>
            <a:ext cx="1824770" cy="148801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RedBloodCells.png"/>
          <p:cNvPicPr>
            <a:picLocks noChangeAspect="1"/>
          </p:cNvPicPr>
          <p:nvPr/>
        </p:nvPicPr>
        <p:blipFill>
          <a:blip r:embed="rId3" cstate="print"/>
          <a:stretch>
            <a:fillRect/>
          </a:stretch>
        </p:blipFill>
        <p:spPr>
          <a:xfrm>
            <a:off x="5263652" y="1383324"/>
            <a:ext cx="2543907" cy="1500553"/>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blood_cells.jpg"/>
          <p:cNvPicPr>
            <a:picLocks noChangeAspect="1"/>
          </p:cNvPicPr>
          <p:nvPr/>
        </p:nvPicPr>
        <p:blipFill>
          <a:blip r:embed="rId4"/>
          <a:stretch>
            <a:fillRect/>
          </a:stretch>
        </p:blipFill>
        <p:spPr>
          <a:xfrm>
            <a:off x="8265068" y="1395045"/>
            <a:ext cx="1726661" cy="1477109"/>
          </a:xfrm>
          <a:prstGeom prst="rect">
            <a:avLst/>
          </a:prstGeom>
          <a:ln w="88900" cap="sq" cmpd="thickThin">
            <a:solidFill>
              <a:srgbClr val="000000"/>
            </a:solidFill>
            <a:prstDash val="solid"/>
            <a:miter lim="800000"/>
          </a:ln>
          <a:effectLst>
            <a:innerShdw blurRad="76200">
              <a:srgbClr val="000000"/>
            </a:innerShdw>
          </a:effectLst>
        </p:spPr>
      </p:pic>
      <p:sp>
        <p:nvSpPr>
          <p:cNvPr id="4" name="Frame 3">
            <a:extLst>
              <a:ext uri="{FF2B5EF4-FFF2-40B4-BE49-F238E27FC236}">
                <a16:creationId xmlns:a16="http://schemas.microsoft.com/office/drawing/2014/main" id="{CFDE42B5-A26D-C340-B9F5-B354E577A989}"/>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bg/>
                                          </p:spTgt>
                                        </p:tgtEl>
                                        <p:attrNameLst>
                                          <p:attrName>style.visibility</p:attrName>
                                        </p:attrNameLst>
                                      </p:cBhvr>
                                      <p:to>
                                        <p:strVal val="visible"/>
                                      </p:to>
                                    </p:set>
                                    <p:anim calcmode="lin" valueType="num">
                                      <p:cBhvr additive="base">
                                        <p:cTn id="3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additive="base">
                                        <p:cTn id="6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additive="base">
                                        <p:cTn id="7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9B9598-025D-8B42-9C0A-DBE9B9A62A68}"/>
              </a:ext>
            </a:extLst>
          </p:cNvPr>
          <p:cNvSpPr txBox="1"/>
          <p:nvPr/>
        </p:nvSpPr>
        <p:spPr>
          <a:xfrm>
            <a:off x="3094892" y="199295"/>
            <a:ext cx="6787662"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5400" b="1" dirty="0">
                <a:latin typeface="NikoshBAN" pitchFamily="2" charset="0"/>
                <a:cs typeface="NikoshBAN" pitchFamily="2" charset="0"/>
              </a:rPr>
              <a:t>শ্বেত রক্তকণিকাঃ</a:t>
            </a:r>
            <a:endParaRPr lang="en-US" sz="5400" b="1" dirty="0">
              <a:latin typeface="NikoshBAN" pitchFamily="2" charset="0"/>
              <a:cs typeface="NikoshBAN" pitchFamily="2" charset="0"/>
            </a:endParaRPr>
          </a:p>
        </p:txBody>
      </p:sp>
      <p:pic>
        <p:nvPicPr>
          <p:cNvPr id="5" name="Picture 4" descr="ddddddd.jpg">
            <a:extLst>
              <a:ext uri="{FF2B5EF4-FFF2-40B4-BE49-F238E27FC236}">
                <a16:creationId xmlns:a16="http://schemas.microsoft.com/office/drawing/2014/main" id="{5C9E02A2-3D5F-5543-9689-051A2988A4FC}"/>
              </a:ext>
            </a:extLst>
          </p:cNvPr>
          <p:cNvPicPr>
            <a:picLocks noChangeAspect="1"/>
          </p:cNvPicPr>
          <p:nvPr/>
        </p:nvPicPr>
        <p:blipFill>
          <a:blip r:embed="rId2"/>
          <a:stretch>
            <a:fillRect/>
          </a:stretch>
        </p:blipFill>
        <p:spPr>
          <a:xfrm>
            <a:off x="3083169" y="1184495"/>
            <a:ext cx="1721768" cy="129046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WBCs-1024x769.jpg">
            <a:extLst>
              <a:ext uri="{FF2B5EF4-FFF2-40B4-BE49-F238E27FC236}">
                <a16:creationId xmlns:a16="http://schemas.microsoft.com/office/drawing/2014/main" id="{DBBA7676-F7E8-004D-9289-85046B9AF1B8}"/>
              </a:ext>
            </a:extLst>
          </p:cNvPr>
          <p:cNvPicPr>
            <a:picLocks noChangeAspect="1"/>
          </p:cNvPicPr>
          <p:nvPr/>
        </p:nvPicPr>
        <p:blipFill>
          <a:blip r:embed="rId3" cstate="print"/>
          <a:stretch>
            <a:fillRect/>
          </a:stretch>
        </p:blipFill>
        <p:spPr>
          <a:xfrm>
            <a:off x="5615354" y="1160586"/>
            <a:ext cx="1934308" cy="135365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image001.jpg">
            <a:extLst>
              <a:ext uri="{FF2B5EF4-FFF2-40B4-BE49-F238E27FC236}">
                <a16:creationId xmlns:a16="http://schemas.microsoft.com/office/drawing/2014/main" id="{B5D141C9-E760-B347-B5C1-E73658A9FB94}"/>
              </a:ext>
            </a:extLst>
          </p:cNvPr>
          <p:cNvPicPr>
            <a:picLocks noChangeAspect="1"/>
          </p:cNvPicPr>
          <p:nvPr/>
        </p:nvPicPr>
        <p:blipFill>
          <a:blip r:embed="rId4"/>
          <a:stretch>
            <a:fillRect/>
          </a:stretch>
        </p:blipFill>
        <p:spPr>
          <a:xfrm>
            <a:off x="8405447" y="1172308"/>
            <a:ext cx="1609410" cy="1438491"/>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a:extLst>
              <a:ext uri="{FF2B5EF4-FFF2-40B4-BE49-F238E27FC236}">
                <a16:creationId xmlns:a16="http://schemas.microsoft.com/office/drawing/2014/main" id="{9038BAF2-859F-354A-86F1-4E8A9654F5BC}"/>
              </a:ext>
            </a:extLst>
          </p:cNvPr>
          <p:cNvSpPr txBox="1"/>
          <p:nvPr/>
        </p:nvSpPr>
        <p:spPr>
          <a:xfrm>
            <a:off x="1001765" y="2688387"/>
            <a:ext cx="10664092" cy="397031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b="1" dirty="0">
                <a:solidFill>
                  <a:srgbClr val="00B050"/>
                </a:solidFill>
                <a:latin typeface="NikoshBAN" pitchFamily="2" charset="0"/>
                <a:cs typeface="NikoshBAN" pitchFamily="2" charset="0"/>
              </a:rPr>
              <a:t>১. শ্বেত রক্তকণিকার নির্দিষ্ট কোন আকার নাই</a:t>
            </a:r>
            <a:r>
              <a:rPr lang="hi-IN" sz="2800" b="1" dirty="0">
                <a:solidFill>
                  <a:srgbClr val="00B050"/>
                </a:solidFill>
                <a:latin typeface="NikoshBAN" pitchFamily="2" charset="0"/>
                <a:cs typeface="NikoshBAN" pitchFamily="2" charset="0"/>
              </a:rPr>
              <a:t>। </a:t>
            </a:r>
            <a:r>
              <a:rPr lang="bn-IN" sz="2800" b="1" dirty="0">
                <a:solidFill>
                  <a:srgbClr val="00B050"/>
                </a:solidFill>
                <a:latin typeface="NikoshBAN" pitchFamily="2" charset="0"/>
                <a:cs typeface="NikoshBAN" pitchFamily="2" charset="0"/>
              </a:rPr>
              <a:t> </a:t>
            </a:r>
          </a:p>
          <a:p>
            <a:r>
              <a:rPr lang="bn-IN" sz="2800" b="1" dirty="0">
                <a:solidFill>
                  <a:srgbClr val="00B050"/>
                </a:solidFill>
                <a:latin typeface="NikoshBAN" pitchFamily="2" charset="0"/>
                <a:cs typeface="NikoshBAN" pitchFamily="2" charset="0"/>
              </a:rPr>
              <a:t>২. সংখ্যায় লোহিত কনিকার চেয়ে অনেক কম </a:t>
            </a:r>
            <a:r>
              <a:rPr lang="hi-IN" sz="2800" b="1" dirty="0">
                <a:solidFill>
                  <a:srgbClr val="00B050"/>
                </a:solidFill>
                <a:latin typeface="NikoshBAN" pitchFamily="2" charset="0"/>
                <a:cs typeface="NikoshBAN" pitchFamily="2" charset="0"/>
              </a:rPr>
              <a:t>। </a:t>
            </a:r>
            <a:endParaRPr lang="bn-IN" sz="2800" b="1" dirty="0">
              <a:solidFill>
                <a:srgbClr val="00B050"/>
              </a:solidFill>
              <a:latin typeface="NikoshBAN" pitchFamily="2" charset="0"/>
              <a:cs typeface="NikoshBAN" pitchFamily="2" charset="0"/>
            </a:endParaRPr>
          </a:p>
          <a:p>
            <a:r>
              <a:rPr lang="bn-IN" sz="2800" b="1" dirty="0">
                <a:solidFill>
                  <a:srgbClr val="00B050"/>
                </a:solidFill>
                <a:latin typeface="NikoshBAN" pitchFamily="2" charset="0"/>
                <a:cs typeface="NikoshBAN" pitchFamily="2" charset="0"/>
              </a:rPr>
              <a:t>৩. এদের রং নেই কিন্তু নিউক্লিয়াস আছে </a:t>
            </a:r>
            <a:r>
              <a:rPr lang="hi-IN" sz="2800" b="1" dirty="0">
                <a:solidFill>
                  <a:srgbClr val="00B050"/>
                </a:solidFill>
                <a:latin typeface="NikoshBAN" pitchFamily="2" charset="0"/>
                <a:cs typeface="NikoshBAN" pitchFamily="2" charset="0"/>
              </a:rPr>
              <a:t>। </a:t>
            </a:r>
            <a:endParaRPr lang="bn-IN" sz="2800" b="1" dirty="0">
              <a:solidFill>
                <a:srgbClr val="00B050"/>
              </a:solidFill>
              <a:latin typeface="NikoshBAN" pitchFamily="2" charset="0"/>
              <a:cs typeface="NikoshBAN" pitchFamily="2" charset="0"/>
            </a:endParaRPr>
          </a:p>
          <a:p>
            <a:r>
              <a:rPr lang="bn-IN" sz="2800" b="1" dirty="0">
                <a:solidFill>
                  <a:srgbClr val="00B050"/>
                </a:solidFill>
                <a:latin typeface="NikoshBAN" pitchFamily="2" charset="0"/>
                <a:cs typeface="NikoshBAN" pitchFamily="2" charset="0"/>
              </a:rPr>
              <a:t>৪. এদের গড় আয়ু ১-১৫দিন</a:t>
            </a:r>
            <a:r>
              <a:rPr lang="hi-IN" sz="2800" b="1" dirty="0">
                <a:solidFill>
                  <a:srgbClr val="00B050"/>
                </a:solidFill>
                <a:latin typeface="NikoshBAN" pitchFamily="2" charset="0"/>
                <a:cs typeface="NikoshBAN" pitchFamily="2" charset="0"/>
              </a:rPr>
              <a:t>। </a:t>
            </a:r>
            <a:endParaRPr lang="bn-IN" sz="2800" b="1" dirty="0">
              <a:solidFill>
                <a:srgbClr val="00B050"/>
              </a:solidFill>
              <a:latin typeface="NikoshBAN" pitchFamily="2" charset="0"/>
              <a:cs typeface="NikoshBAN" pitchFamily="2" charset="0"/>
            </a:endParaRPr>
          </a:p>
          <a:p>
            <a:r>
              <a:rPr lang="bn-IN" sz="2800" b="1" dirty="0">
                <a:solidFill>
                  <a:srgbClr val="00B050"/>
                </a:solidFill>
                <a:latin typeface="NikoshBAN" pitchFamily="2" charset="0"/>
                <a:cs typeface="NikoshBAN" pitchFamily="2" charset="0"/>
              </a:rPr>
              <a:t>৫. এরা এন্টিবডি তৈরি করে </a:t>
            </a:r>
            <a:r>
              <a:rPr lang="hi-IN" sz="2800" b="1" dirty="0">
                <a:solidFill>
                  <a:srgbClr val="00B050"/>
                </a:solidFill>
                <a:latin typeface="NikoshBAN" pitchFamily="2" charset="0"/>
                <a:cs typeface="NikoshBAN" pitchFamily="2" charset="0"/>
              </a:rPr>
              <a:t>। </a:t>
            </a:r>
            <a:endParaRPr lang="bn-IN" sz="2800" b="1" dirty="0">
              <a:solidFill>
                <a:srgbClr val="00B050"/>
              </a:solidFill>
              <a:latin typeface="NikoshBAN" pitchFamily="2" charset="0"/>
              <a:cs typeface="NikoshBAN" pitchFamily="2" charset="0"/>
            </a:endParaRPr>
          </a:p>
          <a:p>
            <a:r>
              <a:rPr lang="bn-IN" sz="2800" b="1" dirty="0">
                <a:solidFill>
                  <a:srgbClr val="00B050"/>
                </a:solidFill>
                <a:latin typeface="NikoshBAN" pitchFamily="2" charset="0"/>
                <a:cs typeface="NikoshBAN" pitchFamily="2" charset="0"/>
              </a:rPr>
              <a:t>৬. ফ্যাগোসাইটোসিস প্রক্রিয়ায় জীবাণু ধবংস করে</a:t>
            </a:r>
            <a:r>
              <a:rPr lang="hi-IN" sz="2800" b="1" dirty="0">
                <a:solidFill>
                  <a:srgbClr val="00B050"/>
                </a:solidFill>
                <a:latin typeface="NikoshBAN" pitchFamily="2" charset="0"/>
                <a:cs typeface="NikoshBAN" pitchFamily="2" charset="0"/>
              </a:rPr>
              <a:t>। </a:t>
            </a:r>
            <a:endParaRPr lang="bn-IN" sz="2800" b="1" dirty="0">
              <a:solidFill>
                <a:srgbClr val="00B050"/>
              </a:solidFill>
              <a:latin typeface="NikoshBAN" pitchFamily="2" charset="0"/>
              <a:cs typeface="NikoshBAN" pitchFamily="2" charset="0"/>
            </a:endParaRPr>
          </a:p>
          <a:p>
            <a:r>
              <a:rPr lang="bn-IN" sz="2800" b="1" dirty="0">
                <a:solidFill>
                  <a:srgbClr val="00B050"/>
                </a:solidFill>
                <a:latin typeface="NikoshBAN" pitchFamily="2" charset="0"/>
                <a:cs typeface="NikoshBAN" pitchFamily="2" charset="0"/>
              </a:rPr>
              <a:t>৭. মানবদেহে প্রতি ঘনমিলিমিটারে ৪-১০ হাজার কণিকা থাকে</a:t>
            </a:r>
            <a:r>
              <a:rPr lang="hi-IN" sz="2800" b="1" dirty="0">
                <a:solidFill>
                  <a:srgbClr val="00B050"/>
                </a:solidFill>
                <a:latin typeface="NikoshBAN" pitchFamily="2" charset="0"/>
                <a:cs typeface="NikoshBAN" pitchFamily="2" charset="0"/>
              </a:rPr>
              <a:t>। </a:t>
            </a:r>
            <a:endParaRPr lang="bn-IN" sz="2800" b="1" dirty="0">
              <a:solidFill>
                <a:srgbClr val="00B050"/>
              </a:solidFill>
              <a:latin typeface="NikoshBAN" pitchFamily="2" charset="0"/>
              <a:cs typeface="NikoshBAN" pitchFamily="2" charset="0"/>
            </a:endParaRPr>
          </a:p>
          <a:p>
            <a:r>
              <a:rPr lang="bn-IN" sz="2800" b="1" dirty="0">
                <a:solidFill>
                  <a:srgbClr val="00B050"/>
                </a:solidFill>
                <a:latin typeface="NikoshBAN" pitchFamily="2" charset="0"/>
                <a:cs typeface="NikoshBAN" pitchFamily="2" charset="0"/>
              </a:rPr>
              <a:t>৮. শ্বেত রক্তকণিকার সংখ্যা স্বাভাবিকের চেয়ে বেড়ে গেলে লিউকোমিয়া রোগ হয়</a:t>
            </a:r>
            <a:r>
              <a:rPr lang="hi-IN" sz="2800" b="1" dirty="0">
                <a:solidFill>
                  <a:srgbClr val="00B050"/>
                </a:solidFill>
                <a:latin typeface="NikoshBAN" pitchFamily="2" charset="0"/>
                <a:cs typeface="NikoshBAN" pitchFamily="2" charset="0"/>
              </a:rPr>
              <a:t>। </a:t>
            </a:r>
            <a:r>
              <a:rPr lang="bn-IN" sz="2800" b="1" dirty="0">
                <a:solidFill>
                  <a:srgbClr val="00B050"/>
                </a:solidFill>
                <a:latin typeface="NikoshBAN" pitchFamily="2" charset="0"/>
                <a:cs typeface="NikoshBAN" pitchFamily="2" charset="0"/>
              </a:rPr>
              <a:t> </a:t>
            </a:r>
            <a:endParaRPr lang="en-US" sz="2800" b="1" dirty="0">
              <a:solidFill>
                <a:srgbClr val="00B050"/>
              </a:solidFill>
              <a:latin typeface="NikoshBAN" pitchFamily="2" charset="0"/>
              <a:cs typeface="NikoshBAN" pitchFamily="2" charset="0"/>
            </a:endParaRPr>
          </a:p>
        </p:txBody>
      </p:sp>
      <p:sp>
        <p:nvSpPr>
          <p:cNvPr id="2" name="Frame 1">
            <a:extLst>
              <a:ext uri="{FF2B5EF4-FFF2-40B4-BE49-F238E27FC236}">
                <a16:creationId xmlns:a16="http://schemas.microsoft.com/office/drawing/2014/main" id="{DBA9CFDF-B29B-1F40-94BA-FB29DC876AAD}"/>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2312644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bg/>
                                          </p:spTgt>
                                        </p:tgtEl>
                                        <p:attrNameLst>
                                          <p:attrName>style.visibility</p:attrName>
                                        </p:attrNameLst>
                                      </p:cBhvr>
                                      <p:to>
                                        <p:strVal val="visible"/>
                                      </p:to>
                                    </p:set>
                                    <p:anim calcmode="lin" valueType="num">
                                      <p:cBhvr additive="base">
                                        <p:cTn id="33"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additive="base">
                                        <p:cTn id="3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 calcmode="lin" valueType="num">
                                      <p:cBhvr additive="base">
                                        <p:cTn id="4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anim calcmode="lin" valueType="num">
                                      <p:cBhvr additive="base">
                                        <p:cTn id="5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 calcmode="lin" valueType="num">
                                      <p:cBhvr additive="base">
                                        <p:cTn id="5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xEl>
                                              <p:pRg st="4" end="4"/>
                                            </p:txEl>
                                          </p:spTgt>
                                        </p:tgtEl>
                                        <p:attrNameLst>
                                          <p:attrName>style.visibility</p:attrName>
                                        </p:attrNameLst>
                                      </p:cBhvr>
                                      <p:to>
                                        <p:strVal val="visible"/>
                                      </p:to>
                                    </p:set>
                                    <p:anim calcmode="lin" valueType="num">
                                      <p:cBhvr additive="base">
                                        <p:cTn id="6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1">
                                            <p:txEl>
                                              <p:pRg st="5" end="5"/>
                                            </p:txEl>
                                          </p:spTgt>
                                        </p:tgtEl>
                                        <p:attrNameLst>
                                          <p:attrName>style.visibility</p:attrName>
                                        </p:attrNameLst>
                                      </p:cBhvr>
                                      <p:to>
                                        <p:strVal val="visible"/>
                                      </p:to>
                                    </p:set>
                                    <p:anim calcmode="lin" valueType="num">
                                      <p:cBhvr additive="base">
                                        <p:cTn id="69"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
                                            <p:txEl>
                                              <p:pRg st="6" end="6"/>
                                            </p:txEl>
                                          </p:spTgt>
                                        </p:tgtEl>
                                        <p:attrNameLst>
                                          <p:attrName>style.visibility</p:attrName>
                                        </p:attrNameLst>
                                      </p:cBhvr>
                                      <p:to>
                                        <p:strVal val="visible"/>
                                      </p:to>
                                    </p:set>
                                    <p:anim calcmode="lin" valueType="num">
                                      <p:cBhvr additive="base">
                                        <p:cTn id="7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1">
                                            <p:txEl>
                                              <p:pRg st="7" end="7"/>
                                            </p:txEl>
                                          </p:spTgt>
                                        </p:tgtEl>
                                        <p:attrNameLst>
                                          <p:attrName>style.visibility</p:attrName>
                                        </p:attrNameLst>
                                      </p:cBhvr>
                                      <p:to>
                                        <p:strVal val="visible"/>
                                      </p:to>
                                    </p:set>
                                    <p:anim calcmode="lin" valueType="num">
                                      <p:cBhvr additive="base">
                                        <p:cTn id="81"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9539" y="187573"/>
            <a:ext cx="9765324"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5400" b="1" dirty="0">
                <a:latin typeface="NikoshBAN" pitchFamily="2" charset="0"/>
                <a:cs typeface="NikoshBAN" pitchFamily="2" charset="0"/>
              </a:rPr>
              <a:t>অণুচক্রিকা</a:t>
            </a:r>
            <a:endParaRPr lang="en-US" sz="5400" b="1" dirty="0">
              <a:latin typeface="NikoshBAN" pitchFamily="2" charset="0"/>
              <a:cs typeface="NikoshBAN" pitchFamily="2" charset="0"/>
            </a:endParaRPr>
          </a:p>
        </p:txBody>
      </p:sp>
      <p:sp>
        <p:nvSpPr>
          <p:cNvPr id="3" name="TextBox 2"/>
          <p:cNvSpPr txBox="1"/>
          <p:nvPr/>
        </p:nvSpPr>
        <p:spPr>
          <a:xfrm>
            <a:off x="1043355" y="3284885"/>
            <a:ext cx="10257692" cy="338554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b="1" dirty="0">
                <a:solidFill>
                  <a:srgbClr val="00B050"/>
                </a:solidFill>
                <a:latin typeface="NikoshBAN" pitchFamily="2" charset="0"/>
                <a:cs typeface="NikoshBAN" pitchFamily="2" charset="0"/>
              </a:rPr>
              <a:t>১. ইংরেজিতে এদেরকে P</a:t>
            </a:r>
            <a:r>
              <a:rPr lang="en-US" sz="2800" b="1" dirty="0" err="1">
                <a:solidFill>
                  <a:srgbClr val="00B050"/>
                </a:solidFill>
                <a:latin typeface="NikoshBAN" pitchFamily="2" charset="0"/>
                <a:cs typeface="NikoshBAN" pitchFamily="2" charset="0"/>
              </a:rPr>
              <a:t>latelet</a:t>
            </a:r>
            <a:r>
              <a:rPr lang="en-US" sz="2800" b="1" dirty="0">
                <a:solidFill>
                  <a:srgbClr val="00B050"/>
                </a:solidFill>
                <a:latin typeface="NikoshBAN" pitchFamily="2" charset="0"/>
                <a:cs typeface="NikoshBAN" pitchFamily="2" charset="0"/>
              </a:rPr>
              <a:t> </a:t>
            </a:r>
            <a:r>
              <a:rPr lang="bn-IN" sz="2800" b="1" dirty="0">
                <a:solidFill>
                  <a:srgbClr val="00B050"/>
                </a:solidFill>
                <a:latin typeface="NikoshBAN" pitchFamily="2" charset="0"/>
                <a:cs typeface="NikoshBAN" pitchFamily="2" charset="0"/>
              </a:rPr>
              <a:t>বলে </a:t>
            </a:r>
            <a:r>
              <a:rPr lang="hi-IN" sz="2800" b="1" dirty="0">
                <a:solidFill>
                  <a:srgbClr val="00B050"/>
                </a:solidFill>
                <a:latin typeface="NikoshBAN" pitchFamily="2" charset="0"/>
                <a:cs typeface="NikoshBAN" pitchFamily="2" charset="0"/>
              </a:rPr>
              <a:t>।</a:t>
            </a:r>
            <a:endParaRPr lang="bn-IN" sz="2800" b="1" dirty="0">
              <a:solidFill>
                <a:srgbClr val="00B050"/>
              </a:solidFill>
              <a:latin typeface="NikoshBAN" pitchFamily="2" charset="0"/>
              <a:cs typeface="NikoshBAN" pitchFamily="2" charset="0"/>
            </a:endParaRPr>
          </a:p>
          <a:p>
            <a:r>
              <a:rPr lang="bn-IN" sz="2800" b="1" dirty="0">
                <a:solidFill>
                  <a:srgbClr val="00B050"/>
                </a:solidFill>
                <a:latin typeface="NikoshBAN" pitchFamily="2" charset="0"/>
                <a:cs typeface="NikoshBAN" pitchFamily="2" charset="0"/>
              </a:rPr>
              <a:t>২. এগুলো গোলাকার, ডিম্বাকার, রড আকারের হতে পারে</a:t>
            </a:r>
            <a:r>
              <a:rPr lang="hi-IN" sz="2800" b="1" dirty="0">
                <a:solidFill>
                  <a:srgbClr val="00B050"/>
                </a:solidFill>
                <a:latin typeface="NikoshBAN" pitchFamily="2" charset="0"/>
                <a:cs typeface="NikoshBAN" pitchFamily="2" charset="0"/>
              </a:rPr>
              <a:t> ।</a:t>
            </a:r>
            <a:endParaRPr lang="bn-IN" sz="2800" b="1" dirty="0">
              <a:solidFill>
                <a:srgbClr val="00B050"/>
              </a:solidFill>
              <a:latin typeface="NikoshBAN" pitchFamily="2" charset="0"/>
              <a:cs typeface="NikoshBAN" pitchFamily="2" charset="0"/>
            </a:endParaRPr>
          </a:p>
          <a:p>
            <a:r>
              <a:rPr lang="bn-IN" sz="2800" b="1" dirty="0">
                <a:solidFill>
                  <a:srgbClr val="00B050"/>
                </a:solidFill>
                <a:latin typeface="NikoshBAN" pitchFamily="2" charset="0"/>
                <a:cs typeface="NikoshBAN" pitchFamily="2" charset="0"/>
              </a:rPr>
              <a:t>৩. এরা সাধারনত বর্ণহীন</a:t>
            </a:r>
            <a:r>
              <a:rPr lang="hi-IN" sz="2800" b="1" dirty="0">
                <a:solidFill>
                  <a:srgbClr val="00B050"/>
                </a:solidFill>
                <a:latin typeface="NikoshBAN" pitchFamily="2" charset="0"/>
                <a:cs typeface="NikoshBAN" pitchFamily="2" charset="0"/>
              </a:rPr>
              <a:t> ।</a:t>
            </a:r>
            <a:endParaRPr lang="bn-IN" sz="2800" b="1" dirty="0">
              <a:solidFill>
                <a:srgbClr val="00B050"/>
              </a:solidFill>
              <a:latin typeface="NikoshBAN" pitchFamily="2" charset="0"/>
              <a:cs typeface="NikoshBAN" pitchFamily="2" charset="0"/>
            </a:endParaRPr>
          </a:p>
          <a:p>
            <a:r>
              <a:rPr lang="bn-IN" sz="2800" b="1" dirty="0">
                <a:solidFill>
                  <a:srgbClr val="00B050"/>
                </a:solidFill>
                <a:latin typeface="NikoshBAN" pitchFamily="2" charset="0"/>
                <a:cs typeface="NikoshBAN" pitchFamily="2" charset="0"/>
              </a:rPr>
              <a:t>৪. সাইটোপ্লাজম দানাদার এতে কোষ অঙ্গাণু মাইট্রোকণ্ড্রিয়া,গলগি বস্তু থাকে</a:t>
            </a:r>
            <a:r>
              <a:rPr lang="hi-IN" sz="2800" b="1" dirty="0">
                <a:solidFill>
                  <a:srgbClr val="00B050"/>
                </a:solidFill>
                <a:latin typeface="NikoshBAN" pitchFamily="2" charset="0"/>
                <a:cs typeface="NikoshBAN" pitchFamily="2" charset="0"/>
              </a:rPr>
              <a:t> ।</a:t>
            </a:r>
            <a:endParaRPr lang="bn-IN" sz="2800" b="1" dirty="0">
              <a:solidFill>
                <a:srgbClr val="00B050"/>
              </a:solidFill>
              <a:latin typeface="NikoshBAN" pitchFamily="2" charset="0"/>
              <a:cs typeface="NikoshBAN" pitchFamily="2" charset="0"/>
            </a:endParaRPr>
          </a:p>
          <a:p>
            <a:r>
              <a:rPr lang="bn-IN" sz="2800" b="1" dirty="0">
                <a:solidFill>
                  <a:srgbClr val="00B050"/>
                </a:solidFill>
                <a:latin typeface="NikoshBAN" pitchFamily="2" charset="0"/>
                <a:cs typeface="NikoshBAN" pitchFamily="2" charset="0"/>
              </a:rPr>
              <a:t>৫. অণুচক্রিয়ার গড় আয়ু ৫-১০ দিন</a:t>
            </a:r>
            <a:r>
              <a:rPr lang="hi-IN" sz="2800" b="1" dirty="0">
                <a:solidFill>
                  <a:srgbClr val="00B050"/>
                </a:solidFill>
                <a:latin typeface="NikoshBAN" pitchFamily="2" charset="0"/>
                <a:cs typeface="NikoshBAN" pitchFamily="2" charset="0"/>
              </a:rPr>
              <a:t> ।</a:t>
            </a:r>
            <a:endParaRPr lang="bn-IN" sz="2800" b="1" dirty="0">
              <a:solidFill>
                <a:srgbClr val="00B050"/>
              </a:solidFill>
              <a:latin typeface="NikoshBAN" pitchFamily="2" charset="0"/>
              <a:cs typeface="NikoshBAN" pitchFamily="2" charset="0"/>
            </a:endParaRPr>
          </a:p>
          <a:p>
            <a:r>
              <a:rPr lang="bn-IN" sz="2800" b="1" dirty="0">
                <a:solidFill>
                  <a:srgbClr val="00B050"/>
                </a:solidFill>
                <a:latin typeface="NikoshBAN" pitchFamily="2" charset="0"/>
                <a:cs typeface="NikoshBAN" pitchFamily="2" charset="0"/>
              </a:rPr>
              <a:t>৬. এরা রক্ত জমাট বাধাতে সাহায্য করে</a:t>
            </a:r>
            <a:r>
              <a:rPr lang="hi-IN" sz="2800" b="1" dirty="0">
                <a:solidFill>
                  <a:srgbClr val="00B050"/>
                </a:solidFill>
                <a:latin typeface="NikoshBAN" pitchFamily="2" charset="0"/>
                <a:cs typeface="NikoshBAN" pitchFamily="2" charset="0"/>
              </a:rPr>
              <a:t> ।</a:t>
            </a:r>
            <a:endParaRPr lang="bn-IN" sz="2800" b="1" dirty="0">
              <a:solidFill>
                <a:srgbClr val="00B050"/>
              </a:solidFill>
              <a:latin typeface="NikoshBAN" pitchFamily="2" charset="0"/>
              <a:cs typeface="NikoshBAN" pitchFamily="2" charset="0"/>
            </a:endParaRPr>
          </a:p>
          <a:p>
            <a:endParaRPr lang="en-US" b="1" dirty="0">
              <a:solidFill>
                <a:srgbClr val="00B050"/>
              </a:solidFill>
            </a:endParaRPr>
          </a:p>
        </p:txBody>
      </p:sp>
      <p:pic>
        <p:nvPicPr>
          <p:cNvPr id="5" name="Picture 4" descr="huong-dan-tang-luong-tieu-cau-trong-mau2.jpg"/>
          <p:cNvPicPr>
            <a:picLocks noChangeAspect="1"/>
          </p:cNvPicPr>
          <p:nvPr/>
        </p:nvPicPr>
        <p:blipFill>
          <a:blip r:embed="rId2"/>
          <a:stretch>
            <a:fillRect/>
          </a:stretch>
        </p:blipFill>
        <p:spPr>
          <a:xfrm>
            <a:off x="4716234" y="1184028"/>
            <a:ext cx="3321401" cy="1688125"/>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platelet - thrombocyte.jpg16b3833f-7b9a-4363-baef-7d2601f30f4eOriginal.jpg"/>
          <p:cNvPicPr>
            <a:picLocks noChangeAspect="1"/>
          </p:cNvPicPr>
          <p:nvPr/>
        </p:nvPicPr>
        <p:blipFill>
          <a:blip r:embed="rId3" cstate="print"/>
          <a:stretch>
            <a:fillRect/>
          </a:stretch>
        </p:blipFill>
        <p:spPr>
          <a:xfrm>
            <a:off x="1286753" y="1383277"/>
            <a:ext cx="1693985" cy="1693985"/>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warkentin_medical_visualization_3D_platelet.jpg"/>
          <p:cNvPicPr>
            <a:picLocks noChangeAspect="1"/>
          </p:cNvPicPr>
          <p:nvPr/>
        </p:nvPicPr>
        <p:blipFill>
          <a:blip r:embed="rId4" cstate="print"/>
          <a:stretch>
            <a:fillRect/>
          </a:stretch>
        </p:blipFill>
        <p:spPr>
          <a:xfrm>
            <a:off x="9132275" y="1184031"/>
            <a:ext cx="1968060" cy="1699846"/>
          </a:xfrm>
          <a:prstGeom prst="rect">
            <a:avLst/>
          </a:prstGeom>
          <a:ln w="88900" cap="sq" cmpd="thickThin">
            <a:solidFill>
              <a:srgbClr val="000000"/>
            </a:solidFill>
            <a:prstDash val="solid"/>
            <a:miter lim="800000"/>
          </a:ln>
          <a:effectLst>
            <a:innerShdw blurRad="76200">
              <a:srgbClr val="000000"/>
            </a:innerShdw>
          </a:effectLst>
        </p:spPr>
      </p:pic>
      <p:sp>
        <p:nvSpPr>
          <p:cNvPr id="4" name="Frame 3">
            <a:extLst>
              <a:ext uri="{FF2B5EF4-FFF2-40B4-BE49-F238E27FC236}">
                <a16:creationId xmlns:a16="http://schemas.microsoft.com/office/drawing/2014/main" id="{0201D45D-8C43-014B-99F5-D59379046652}"/>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bg/>
                                          </p:spTgt>
                                        </p:tgtEl>
                                        <p:attrNameLst>
                                          <p:attrName>style.visibility</p:attrName>
                                        </p:attrNameLst>
                                      </p:cBhvr>
                                      <p:to>
                                        <p:strVal val="visible"/>
                                      </p:to>
                                    </p:set>
                                    <p:anim calcmode="lin" valueType="num">
                                      <p:cBhvr additive="base">
                                        <p:cTn id="28"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additive="base">
                                        <p:cTn id="3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 calcmode="lin" valueType="num">
                                      <p:cBhvr additive="base">
                                        <p:cTn id="4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additive="base">
                                        <p:cTn id="5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additive="base">
                                        <p:cTn id="5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additive="base">
                                        <p:cTn id="6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DDF602-B5A2-2345-A4AA-00ADBDB397F0}"/>
              </a:ext>
            </a:extLst>
          </p:cNvPr>
          <p:cNvSpPr txBox="1"/>
          <p:nvPr/>
        </p:nvSpPr>
        <p:spPr>
          <a:xfrm>
            <a:off x="1737493" y="173770"/>
            <a:ext cx="7877907" cy="144655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8800" b="1" dirty="0">
                <a:solidFill>
                  <a:srgbClr val="7030A0"/>
                </a:solidFill>
                <a:latin typeface="NikoshBAN" panose="02000000000000000000" pitchFamily="2" charset="0"/>
                <a:cs typeface="NikoshBAN" panose="02000000000000000000" pitchFamily="2" charset="0"/>
              </a:rPr>
              <a:t>দলীয় কাজ</a:t>
            </a:r>
            <a:endParaRPr lang="en-US" sz="8800" b="1" dirty="0">
              <a:solidFill>
                <a:srgbClr val="7030A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F15DBA0-EC2C-6A40-B7BD-EC1F3B710783}"/>
              </a:ext>
            </a:extLst>
          </p:cNvPr>
          <p:cNvSpPr txBox="1"/>
          <p:nvPr/>
        </p:nvSpPr>
        <p:spPr>
          <a:xfrm>
            <a:off x="303681" y="5360791"/>
            <a:ext cx="10745530" cy="132343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b="1" dirty="0">
                <a:latin typeface="NikoshBAN" panose="02000000000000000000" pitchFamily="2" charset="0"/>
                <a:cs typeface="NikoshBAN" panose="02000000000000000000" pitchFamily="2" charset="0"/>
              </a:rPr>
              <a:t>    লোহিত রক্তকণিকা,শ্বেত রক্তকণিকা, অণুচক্রিকার  বর্ণনা দাও।</a:t>
            </a:r>
            <a:endParaRPr lang="en-US" sz="4000" b="1" dirty="0">
              <a:latin typeface="NikoshBAN" panose="02000000000000000000" pitchFamily="2" charset="0"/>
              <a:cs typeface="NikoshBAN" panose="02000000000000000000" pitchFamily="2" charset="0"/>
            </a:endParaRPr>
          </a:p>
        </p:txBody>
      </p:sp>
      <p:pic>
        <p:nvPicPr>
          <p:cNvPr id="2" name="Picture 3">
            <a:extLst>
              <a:ext uri="{FF2B5EF4-FFF2-40B4-BE49-F238E27FC236}">
                <a16:creationId xmlns:a16="http://schemas.microsoft.com/office/drawing/2014/main" id="{DC62ACF9-FF04-F349-924E-D86157A44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608" y="1620320"/>
            <a:ext cx="3705678" cy="34117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Frame 6">
            <a:extLst>
              <a:ext uri="{FF2B5EF4-FFF2-40B4-BE49-F238E27FC236}">
                <a16:creationId xmlns:a16="http://schemas.microsoft.com/office/drawing/2014/main" id="{B928B65E-1321-8842-92C4-4611DCDAFE21}"/>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3324266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570ED7-B675-0242-AC5E-19025AB8E12B}"/>
              </a:ext>
            </a:extLst>
          </p:cNvPr>
          <p:cNvSpPr txBox="1"/>
          <p:nvPr/>
        </p:nvSpPr>
        <p:spPr>
          <a:xfrm>
            <a:off x="1406770" y="574431"/>
            <a:ext cx="9425354"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b="1" dirty="0">
                <a:latin typeface="NikoshBAN" pitchFamily="2" charset="0"/>
                <a:cs typeface="NikoshBAN" pitchFamily="2" charset="0"/>
              </a:rPr>
              <a:t>রক্ত উপাদানের কিছু অস্বাভাবিক অবস্থা</a:t>
            </a:r>
            <a:endParaRPr lang="en-US" sz="3200" b="1" dirty="0">
              <a:latin typeface="NikoshBAN" pitchFamily="2" charset="0"/>
              <a:cs typeface="NikoshBAN" pitchFamily="2" charset="0"/>
            </a:endParaRPr>
          </a:p>
        </p:txBody>
      </p:sp>
      <p:sp>
        <p:nvSpPr>
          <p:cNvPr id="5" name="TextBox 4">
            <a:extLst>
              <a:ext uri="{FF2B5EF4-FFF2-40B4-BE49-F238E27FC236}">
                <a16:creationId xmlns:a16="http://schemas.microsoft.com/office/drawing/2014/main" id="{B6749285-BF50-1243-81C7-B04C472E4354}"/>
              </a:ext>
            </a:extLst>
          </p:cNvPr>
          <p:cNvSpPr txBox="1"/>
          <p:nvPr/>
        </p:nvSpPr>
        <p:spPr>
          <a:xfrm>
            <a:off x="1072662" y="2105409"/>
            <a:ext cx="10093569" cy="2923877"/>
          </a:xfrm>
          <a:prstGeom prst="rect">
            <a:avLst/>
          </a:prstGeom>
          <a:noFill/>
        </p:spPr>
        <p:txBody>
          <a:bodyPr wrap="square" rtlCol="0">
            <a:spAutoFit/>
          </a:bodyPr>
          <a:lstStyle/>
          <a:p>
            <a:r>
              <a:rPr lang="bn-IN" sz="2300" dirty="0">
                <a:solidFill>
                  <a:schemeClr val="accent2"/>
                </a:solidFill>
                <a:latin typeface="NikoshBAN" pitchFamily="2" charset="0"/>
                <a:cs typeface="NikoshBAN" pitchFamily="2" charset="0"/>
              </a:rPr>
              <a:t>***</a:t>
            </a:r>
            <a:r>
              <a:rPr lang="bn-IN" sz="2300" dirty="0">
                <a:latin typeface="NikoshBAN" pitchFamily="2" charset="0"/>
                <a:cs typeface="NikoshBAN" pitchFamily="2" charset="0"/>
              </a:rPr>
              <a:t> </a:t>
            </a:r>
            <a:r>
              <a:rPr lang="bn-IN" sz="2300" b="1" dirty="0">
                <a:solidFill>
                  <a:srgbClr val="7030A0"/>
                </a:solidFill>
                <a:latin typeface="NikoshBAN" pitchFamily="2" charset="0"/>
                <a:cs typeface="NikoshBAN" pitchFamily="2" charset="0"/>
              </a:rPr>
              <a:t>পলিসাইথিমিয়া</a:t>
            </a:r>
            <a:r>
              <a:rPr lang="bn-IN" sz="2300" dirty="0">
                <a:latin typeface="NikoshBAN" pitchFamily="2" charset="0"/>
                <a:cs typeface="NikoshBAN" pitchFamily="2" charset="0"/>
              </a:rPr>
              <a:t>-লোহিত রক্তকণিকার সংখ্যা স্বাভাবিকের তুলনায় বেড়ে যায়।</a:t>
            </a:r>
          </a:p>
          <a:p>
            <a:r>
              <a:rPr lang="bn-IN" sz="2300" dirty="0">
                <a:solidFill>
                  <a:schemeClr val="accent2"/>
                </a:solidFill>
                <a:latin typeface="NikoshBAN" pitchFamily="2" charset="0"/>
                <a:cs typeface="NikoshBAN" pitchFamily="2" charset="0"/>
              </a:rPr>
              <a:t>***</a:t>
            </a:r>
            <a:r>
              <a:rPr lang="bn-IN" sz="2300" dirty="0">
                <a:latin typeface="NikoshBAN" pitchFamily="2" charset="0"/>
                <a:cs typeface="NikoshBAN" pitchFamily="2" charset="0"/>
              </a:rPr>
              <a:t> </a:t>
            </a:r>
            <a:r>
              <a:rPr lang="bn-IN" sz="2300" b="1" dirty="0">
                <a:solidFill>
                  <a:srgbClr val="7030A0"/>
                </a:solidFill>
                <a:latin typeface="NikoshBAN" pitchFamily="2" charset="0"/>
                <a:cs typeface="NikoshBAN" pitchFamily="2" charset="0"/>
              </a:rPr>
              <a:t>এনিমিয়া</a:t>
            </a:r>
            <a:r>
              <a:rPr lang="bn-IN" sz="2300" dirty="0">
                <a:latin typeface="NikoshBAN" pitchFamily="2" charset="0"/>
                <a:cs typeface="NikoshBAN" pitchFamily="2" charset="0"/>
              </a:rPr>
              <a:t>--লোহিত রক্তকণিকার সংখ্যা স্বাভাবিকের তুলনায় কমে যায়।</a:t>
            </a:r>
          </a:p>
          <a:p>
            <a:r>
              <a:rPr lang="bn-IN" sz="2300" dirty="0">
                <a:solidFill>
                  <a:schemeClr val="accent2"/>
                </a:solidFill>
                <a:latin typeface="NikoshBAN" pitchFamily="2" charset="0"/>
                <a:cs typeface="NikoshBAN" pitchFamily="2" charset="0"/>
              </a:rPr>
              <a:t>***</a:t>
            </a:r>
            <a:r>
              <a:rPr lang="bn-IN" sz="2300" dirty="0">
                <a:latin typeface="NikoshBAN" pitchFamily="2" charset="0"/>
                <a:cs typeface="NikoshBAN" pitchFamily="2" charset="0"/>
              </a:rPr>
              <a:t> </a:t>
            </a:r>
            <a:r>
              <a:rPr lang="bn-IN" sz="2300" b="1" dirty="0">
                <a:solidFill>
                  <a:srgbClr val="7030A0"/>
                </a:solidFill>
                <a:latin typeface="NikoshBAN" pitchFamily="2" charset="0"/>
                <a:cs typeface="NikoshBAN" pitchFamily="2" charset="0"/>
              </a:rPr>
              <a:t>লিউকেমিয়া/ব্লাড ক্যান্সার</a:t>
            </a:r>
            <a:r>
              <a:rPr lang="bn-IN" sz="2300" dirty="0">
                <a:latin typeface="NikoshBAN" pitchFamily="2" charset="0"/>
                <a:cs typeface="NikoshBAN" pitchFamily="2" charset="0"/>
              </a:rPr>
              <a:t>— শ্বেত রক্তকণিকার সংখ্যা স্বাভাবিকের তুলনায় বেড়ে  ৫০ হাজার -১০ লক্ষ হয়। </a:t>
            </a:r>
          </a:p>
          <a:p>
            <a:r>
              <a:rPr lang="bn-IN" sz="2300" dirty="0">
                <a:solidFill>
                  <a:schemeClr val="accent2"/>
                </a:solidFill>
                <a:latin typeface="NikoshBAN" pitchFamily="2" charset="0"/>
                <a:cs typeface="NikoshBAN" pitchFamily="2" charset="0"/>
              </a:rPr>
              <a:t>***</a:t>
            </a:r>
            <a:r>
              <a:rPr lang="bn-IN" sz="2300" dirty="0">
                <a:latin typeface="NikoshBAN" pitchFamily="2" charset="0"/>
                <a:cs typeface="NikoshBAN" pitchFamily="2" charset="0"/>
              </a:rPr>
              <a:t> </a:t>
            </a:r>
            <a:r>
              <a:rPr lang="bn-IN" sz="2300" b="1" dirty="0">
                <a:solidFill>
                  <a:srgbClr val="7030A0"/>
                </a:solidFill>
                <a:latin typeface="NikoshBAN" pitchFamily="2" charset="0"/>
                <a:cs typeface="NikoshBAN" pitchFamily="2" charset="0"/>
              </a:rPr>
              <a:t>নিউমোনিয়া,প্লেগ,ইন্ফ্লুএন্জা</a:t>
            </a:r>
            <a:r>
              <a:rPr lang="bn-IN" sz="2300" dirty="0">
                <a:latin typeface="NikoshBAN" pitchFamily="2" charset="0"/>
                <a:cs typeface="NikoshBAN" pitchFamily="2" charset="0"/>
              </a:rPr>
              <a:t> এবং আরো কিছু ভাইরাস এ আক্রান্ত হলে শ্বেত রক্তকণিকার সংখ্যা বেড়ে যায় </a:t>
            </a:r>
          </a:p>
          <a:p>
            <a:r>
              <a:rPr lang="bn-IN" sz="2300" dirty="0">
                <a:solidFill>
                  <a:schemeClr val="accent2"/>
                </a:solidFill>
                <a:latin typeface="NikoshBAN" pitchFamily="2" charset="0"/>
                <a:cs typeface="NikoshBAN" pitchFamily="2" charset="0"/>
              </a:rPr>
              <a:t>***</a:t>
            </a:r>
            <a:r>
              <a:rPr lang="bn-IN" sz="2300" dirty="0">
                <a:latin typeface="NikoshBAN" pitchFamily="2" charset="0"/>
                <a:cs typeface="NikoshBAN" pitchFamily="2" charset="0"/>
              </a:rPr>
              <a:t> </a:t>
            </a:r>
            <a:r>
              <a:rPr lang="bn-IN" sz="2300" b="1" dirty="0">
                <a:solidFill>
                  <a:srgbClr val="7030A0"/>
                </a:solidFill>
                <a:latin typeface="NikoshBAN" pitchFamily="2" charset="0"/>
                <a:cs typeface="NikoshBAN" pitchFamily="2" charset="0"/>
              </a:rPr>
              <a:t>লিউকোসাইটোসিস</a:t>
            </a:r>
            <a:r>
              <a:rPr lang="bn-IN" sz="2300" dirty="0">
                <a:latin typeface="NikoshBAN" pitchFamily="2" charset="0"/>
                <a:cs typeface="NikoshBAN" pitchFamily="2" charset="0"/>
              </a:rPr>
              <a:t>— শ্বেত রক্তকণিকার সংখ্যা স্বাভাবিকের তুলনায় বেড়ে ২০হাজার -৩০ হাজার হয়। </a:t>
            </a:r>
          </a:p>
          <a:p>
            <a:r>
              <a:rPr lang="bn-IN" sz="2300" dirty="0">
                <a:solidFill>
                  <a:schemeClr val="accent2"/>
                </a:solidFill>
                <a:latin typeface="NikoshBAN" pitchFamily="2" charset="0"/>
                <a:cs typeface="NikoshBAN" pitchFamily="2" charset="0"/>
              </a:rPr>
              <a:t>***</a:t>
            </a:r>
            <a:r>
              <a:rPr lang="bn-IN" sz="2300" dirty="0">
                <a:latin typeface="NikoshBAN" pitchFamily="2" charset="0"/>
                <a:cs typeface="NikoshBAN" pitchFamily="2" charset="0"/>
              </a:rPr>
              <a:t> </a:t>
            </a:r>
            <a:r>
              <a:rPr lang="bn-IN" sz="2300" b="1" dirty="0">
                <a:solidFill>
                  <a:srgbClr val="7030A0"/>
                </a:solidFill>
                <a:latin typeface="NikoshBAN" pitchFamily="2" charset="0"/>
                <a:cs typeface="NikoshBAN" pitchFamily="2" charset="0"/>
              </a:rPr>
              <a:t>থ্রম্বোসাইটোসিস</a:t>
            </a:r>
            <a:r>
              <a:rPr lang="bn-IN" sz="2300" dirty="0">
                <a:latin typeface="NikoshBAN" pitchFamily="2" charset="0"/>
                <a:cs typeface="NikoshBAN" pitchFamily="2" charset="0"/>
              </a:rPr>
              <a:t>-অণুচক্রিকার সংখ্যা বেড়ে যায়।</a:t>
            </a:r>
          </a:p>
          <a:p>
            <a:r>
              <a:rPr lang="bn-IN" sz="2300" dirty="0">
                <a:solidFill>
                  <a:schemeClr val="accent2"/>
                </a:solidFill>
                <a:latin typeface="NikoshBAN" pitchFamily="2" charset="0"/>
                <a:cs typeface="NikoshBAN" pitchFamily="2" charset="0"/>
              </a:rPr>
              <a:t>***</a:t>
            </a:r>
            <a:r>
              <a:rPr lang="bn-IN" sz="2300" dirty="0">
                <a:latin typeface="NikoshBAN" pitchFamily="2" charset="0"/>
                <a:cs typeface="NikoshBAN" pitchFamily="2" charset="0"/>
              </a:rPr>
              <a:t> </a:t>
            </a:r>
            <a:r>
              <a:rPr lang="bn-IN" sz="2300" b="1" dirty="0">
                <a:solidFill>
                  <a:srgbClr val="7030A0"/>
                </a:solidFill>
                <a:latin typeface="NikoshBAN" pitchFamily="2" charset="0"/>
                <a:cs typeface="NikoshBAN" pitchFamily="2" charset="0"/>
              </a:rPr>
              <a:t>পারপুরা</a:t>
            </a:r>
            <a:r>
              <a:rPr lang="bn-IN" sz="2300" dirty="0">
                <a:latin typeface="NikoshBAN" pitchFamily="2" charset="0"/>
                <a:cs typeface="NikoshBAN" pitchFamily="2" charset="0"/>
              </a:rPr>
              <a:t> -অণুচক্রিকার সংখ্যা কমে যায়।</a:t>
            </a:r>
          </a:p>
          <a:p>
            <a:r>
              <a:rPr lang="bn-IN" sz="2300" dirty="0">
                <a:solidFill>
                  <a:schemeClr val="accent2"/>
                </a:solidFill>
                <a:latin typeface="NikoshBAN" pitchFamily="2" charset="0"/>
                <a:cs typeface="NikoshBAN" pitchFamily="2" charset="0"/>
              </a:rPr>
              <a:t>***</a:t>
            </a:r>
            <a:r>
              <a:rPr lang="bn-IN" sz="2300" dirty="0">
                <a:latin typeface="NikoshBAN" pitchFamily="2" charset="0"/>
                <a:cs typeface="NikoshBAN" pitchFamily="2" charset="0"/>
              </a:rPr>
              <a:t> </a:t>
            </a:r>
            <a:r>
              <a:rPr lang="bn-IN" sz="2300" b="1" dirty="0">
                <a:solidFill>
                  <a:srgbClr val="7030A0"/>
                </a:solidFill>
                <a:latin typeface="NikoshBAN" pitchFamily="2" charset="0"/>
                <a:cs typeface="NikoshBAN" pitchFamily="2" charset="0"/>
              </a:rPr>
              <a:t>থ্যালাসেমিয়া</a:t>
            </a:r>
            <a:r>
              <a:rPr lang="bn-IN" sz="2300" dirty="0">
                <a:latin typeface="NikoshBAN" pitchFamily="2" charset="0"/>
                <a:cs typeface="NikoshBAN" pitchFamily="2" charset="0"/>
              </a:rPr>
              <a:t> -বংশগত রক্তের রোগ।</a:t>
            </a:r>
            <a:endParaRPr lang="en-US" sz="2300" dirty="0">
              <a:latin typeface="NikoshBAN" pitchFamily="2" charset="0"/>
              <a:cs typeface="NikoshBAN" pitchFamily="2" charset="0"/>
            </a:endParaRPr>
          </a:p>
        </p:txBody>
      </p:sp>
      <p:sp>
        <p:nvSpPr>
          <p:cNvPr id="7" name="Frame 6">
            <a:extLst>
              <a:ext uri="{FF2B5EF4-FFF2-40B4-BE49-F238E27FC236}">
                <a16:creationId xmlns:a16="http://schemas.microsoft.com/office/drawing/2014/main" id="{BB17845C-1415-D44B-BC9A-27D78598EB6B}"/>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3359544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additive="base">
                                        <p:cTn id="5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 calcmode="lin" valueType="num">
                                      <p:cBhvr additive="base">
                                        <p:cTn id="5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8646" y="246187"/>
            <a:ext cx="48768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4800" b="1" dirty="0">
                <a:latin typeface="NikoshBAN" pitchFamily="2" charset="0"/>
                <a:cs typeface="NikoshBAN" pitchFamily="2" charset="0"/>
              </a:rPr>
              <a:t>রক্তের গ্রুপ</a:t>
            </a:r>
            <a:endParaRPr lang="en-US" sz="4800" b="1" dirty="0">
              <a:latin typeface="NikoshBAN" pitchFamily="2" charset="0"/>
              <a:cs typeface="NikoshBAN" pitchFamily="2" charset="0"/>
            </a:endParaRPr>
          </a:p>
        </p:txBody>
      </p:sp>
      <p:sp>
        <p:nvSpPr>
          <p:cNvPr id="3" name="TextBox 2"/>
          <p:cNvSpPr txBox="1"/>
          <p:nvPr/>
        </p:nvSpPr>
        <p:spPr>
          <a:xfrm>
            <a:off x="2497015" y="3868602"/>
            <a:ext cx="8229600" cy="2677656"/>
          </a:xfrm>
          <a:prstGeom prst="rect">
            <a:avLst/>
          </a:prstGeom>
          <a:noFill/>
        </p:spPr>
        <p:txBody>
          <a:bodyPr wrap="square" rtlCol="0">
            <a:spAutoFit/>
          </a:bodyPr>
          <a:lstStyle/>
          <a:p>
            <a:r>
              <a:rPr lang="bn-IN" sz="2400" b="1" dirty="0">
                <a:solidFill>
                  <a:srgbClr val="00B050"/>
                </a:solidFill>
                <a:latin typeface="NikoshBAN" pitchFamily="2" charset="0"/>
                <a:cs typeface="NikoshBAN" pitchFamily="2" charset="0"/>
              </a:rPr>
              <a:t>প্রতিটি জীবিত মানুষ জন্মগত সূত্রে শরীরে রক্ত নিয়ে জন্মায়। কিন্তু প্রতিটি মানুষের শরীরের ধরন সর্বার্থে এক হয় না। বিজ্ঞানীরা রক্তের উপাদানগত বৈশিষ্ট্যের বিচারে রক্তকে বিভিন্ন শ্রেণিতে ভাগ করেছেন। রক্তের এই শ্রেণিবিন্যাসকে ব্লাড গ্রুপ (</a:t>
            </a:r>
            <a:r>
              <a:rPr lang="en-US" sz="2400" b="1" dirty="0">
                <a:solidFill>
                  <a:srgbClr val="00B050"/>
                </a:solidFill>
                <a:latin typeface="NikoshBAN" pitchFamily="2" charset="0"/>
                <a:cs typeface="NikoshBAN" pitchFamily="2" charset="0"/>
              </a:rPr>
              <a:t>Blood Group) </a:t>
            </a:r>
            <a:r>
              <a:rPr lang="bn-IN" sz="2400" b="1" dirty="0">
                <a:solidFill>
                  <a:srgbClr val="00B050"/>
                </a:solidFill>
                <a:latin typeface="NikoshBAN" pitchFamily="2" charset="0"/>
                <a:cs typeface="NikoshBAN" pitchFamily="2" charset="0"/>
              </a:rPr>
              <a:t>বলা হয়। ১৯০১ খ্রিষ্টাব্দে জীববিজ্ঞানী কার্ল ল্যান্ডস্টেইনার প্রথম মানুষের রক্তের শ্রেণিবিন্যাস করেন। এই শ্রেণীবিন্যাসকে সংক্ষেপে </a:t>
            </a:r>
            <a:r>
              <a:rPr lang="en-US" sz="2400" b="1" dirty="0">
                <a:solidFill>
                  <a:srgbClr val="00B050"/>
                </a:solidFill>
                <a:latin typeface="NikoshBAN" pitchFamily="2" charset="0"/>
                <a:cs typeface="NikoshBAN" pitchFamily="2" charset="0"/>
              </a:rPr>
              <a:t>ABO </a:t>
            </a:r>
            <a:r>
              <a:rPr lang="bn-IN" sz="2400" b="1" dirty="0">
                <a:solidFill>
                  <a:srgbClr val="00B050"/>
                </a:solidFill>
                <a:latin typeface="NikoshBAN" pitchFamily="2" charset="0"/>
                <a:cs typeface="NikoshBAN" pitchFamily="2" charset="0"/>
              </a:rPr>
              <a:t>ব্লাড গ্রুপ বা সংক্ষেপে ব্লাড গ্রুপ বলা হয়।</a:t>
            </a:r>
            <a:endParaRPr lang="en-US" sz="2400" b="1" dirty="0">
              <a:solidFill>
                <a:srgbClr val="00B050"/>
              </a:solidFill>
              <a:latin typeface="NikoshBAN" pitchFamily="2" charset="0"/>
              <a:cs typeface="NikoshBAN" pitchFamily="2" charset="0"/>
            </a:endParaRPr>
          </a:p>
        </p:txBody>
      </p:sp>
      <p:pic>
        <p:nvPicPr>
          <p:cNvPr id="5" name="Picture 4" descr="Blood_Compatibility.svg.png"/>
          <p:cNvPicPr>
            <a:picLocks noChangeAspect="1"/>
          </p:cNvPicPr>
          <p:nvPr/>
        </p:nvPicPr>
        <p:blipFill>
          <a:blip r:embed="rId2" cstate="print"/>
          <a:stretch>
            <a:fillRect/>
          </a:stretch>
        </p:blipFill>
        <p:spPr>
          <a:xfrm>
            <a:off x="4607169" y="1195094"/>
            <a:ext cx="2724716" cy="2626627"/>
          </a:xfrm>
          <a:prstGeom prst="rect">
            <a:avLst/>
          </a:prstGeom>
        </p:spPr>
      </p:pic>
      <p:sp>
        <p:nvSpPr>
          <p:cNvPr id="4" name="Frame 3">
            <a:extLst>
              <a:ext uri="{FF2B5EF4-FFF2-40B4-BE49-F238E27FC236}">
                <a16:creationId xmlns:a16="http://schemas.microsoft.com/office/drawing/2014/main" id="{09924658-6804-7044-B5AB-50FBE8DFF243}"/>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ood-types-blood-group-system.png">
            <a:extLst>
              <a:ext uri="{FF2B5EF4-FFF2-40B4-BE49-F238E27FC236}">
                <a16:creationId xmlns:a16="http://schemas.microsoft.com/office/drawing/2014/main" id="{F1924B29-1543-2B4A-9401-37D1A069FD24}"/>
              </a:ext>
            </a:extLst>
          </p:cNvPr>
          <p:cNvPicPr>
            <a:picLocks noChangeAspect="1"/>
          </p:cNvPicPr>
          <p:nvPr/>
        </p:nvPicPr>
        <p:blipFill>
          <a:blip r:embed="rId2"/>
          <a:stretch>
            <a:fillRect/>
          </a:stretch>
        </p:blipFill>
        <p:spPr>
          <a:xfrm>
            <a:off x="1469521" y="293581"/>
            <a:ext cx="4323746" cy="2356338"/>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rh5.gif">
            <a:extLst>
              <a:ext uri="{FF2B5EF4-FFF2-40B4-BE49-F238E27FC236}">
                <a16:creationId xmlns:a16="http://schemas.microsoft.com/office/drawing/2014/main" id="{F852ED4A-EB71-0049-A491-89BC3D282D98}"/>
              </a:ext>
            </a:extLst>
          </p:cNvPr>
          <p:cNvPicPr>
            <a:picLocks noChangeAspect="1"/>
          </p:cNvPicPr>
          <p:nvPr/>
        </p:nvPicPr>
        <p:blipFill>
          <a:blip r:embed="rId3"/>
          <a:stretch>
            <a:fillRect/>
          </a:stretch>
        </p:blipFill>
        <p:spPr>
          <a:xfrm>
            <a:off x="6398734" y="293581"/>
            <a:ext cx="3724275" cy="2371725"/>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C026CF13-D7E6-914F-A1AA-D5F73E08A450}"/>
              </a:ext>
            </a:extLst>
          </p:cNvPr>
          <p:cNvSpPr txBox="1"/>
          <p:nvPr/>
        </p:nvSpPr>
        <p:spPr>
          <a:xfrm>
            <a:off x="1113528" y="2856905"/>
            <a:ext cx="9613480" cy="400109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000" b="1" dirty="0">
                <a:latin typeface="NikoshBAN" pitchFamily="2" charset="0"/>
                <a:cs typeface="NikoshBAN" pitchFamily="2" charset="0"/>
              </a:rPr>
              <a:t>মানুষের রক্তকোষে দুই ধরনের এন্টিজেন আছে এবং একইভাবে রক্তের সিরামে দুই ধরনের এন্টিবডি আছে। </a:t>
            </a:r>
          </a:p>
          <a:p>
            <a:r>
              <a:rPr lang="bn-IN" sz="2000" b="1" dirty="0">
                <a:latin typeface="NikoshBAN" pitchFamily="2" charset="0"/>
                <a:cs typeface="NikoshBAN" pitchFamily="2" charset="0"/>
              </a:rPr>
              <a:t>দুই ধরনের এন্টিজেনকে </a:t>
            </a:r>
            <a:r>
              <a:rPr lang="en-US" sz="2000" b="1" dirty="0">
                <a:latin typeface="NikoshBAN" pitchFamily="2" charset="0"/>
                <a:cs typeface="NikoshBAN" pitchFamily="2" charset="0"/>
              </a:rPr>
              <a:t>A </a:t>
            </a:r>
            <a:r>
              <a:rPr lang="bn-IN" sz="2000" b="1" dirty="0">
                <a:latin typeface="NikoshBAN" pitchFamily="2" charset="0"/>
                <a:cs typeface="NikoshBAN" pitchFamily="2" charset="0"/>
              </a:rPr>
              <a:t>ও </a:t>
            </a:r>
            <a:r>
              <a:rPr lang="en-US" sz="2000" b="1" dirty="0">
                <a:latin typeface="NikoshBAN" pitchFamily="2" charset="0"/>
                <a:cs typeface="NikoshBAN" pitchFamily="2" charset="0"/>
              </a:rPr>
              <a:t>B </a:t>
            </a:r>
            <a:r>
              <a:rPr lang="bn-IN" sz="2000" b="1" dirty="0">
                <a:latin typeface="NikoshBAN" pitchFamily="2" charset="0"/>
                <a:cs typeface="NikoshBAN" pitchFamily="2" charset="0"/>
              </a:rPr>
              <a:t>নামকরণ করা হয়।</a:t>
            </a:r>
          </a:p>
          <a:p>
            <a:endParaRPr lang="bn-IN" sz="2000" b="1" dirty="0">
              <a:latin typeface="NikoshBAN" pitchFamily="2" charset="0"/>
              <a:cs typeface="NikoshBAN" pitchFamily="2" charset="0"/>
            </a:endParaRPr>
          </a:p>
          <a:p>
            <a:r>
              <a:rPr lang="bn-IN" sz="2000" b="1" dirty="0">
                <a:latin typeface="NikoshBAN" pitchFamily="2" charset="0"/>
                <a:cs typeface="NikoshBAN" pitchFamily="2" charset="0"/>
              </a:rPr>
              <a:t>সাধরাণভাবে এন্টিজেন ও এন্টিবডির ভিত্তিতে মানুষের রক্তকে ৪ ভাগে ভাগ করা যায়। যথা:  </a:t>
            </a:r>
            <a:r>
              <a:rPr lang="en-US" sz="2000" b="1" dirty="0">
                <a:solidFill>
                  <a:srgbClr val="FF0000"/>
                </a:solidFill>
                <a:latin typeface="NikoshBAN" pitchFamily="2" charset="0"/>
                <a:cs typeface="NikoshBAN" pitchFamily="2" charset="0"/>
              </a:rPr>
              <a:t>A, B, AB </a:t>
            </a:r>
            <a:r>
              <a:rPr lang="bn-IN" sz="2000" b="1" dirty="0">
                <a:solidFill>
                  <a:srgbClr val="FF0000"/>
                </a:solidFill>
                <a:latin typeface="NikoshBAN" pitchFamily="2" charset="0"/>
                <a:cs typeface="NikoshBAN" pitchFamily="2" charset="0"/>
              </a:rPr>
              <a:t>ও </a:t>
            </a:r>
            <a:r>
              <a:rPr lang="en-US" sz="2000" b="1" dirty="0">
                <a:solidFill>
                  <a:srgbClr val="FF0000"/>
                </a:solidFill>
                <a:latin typeface="NikoshBAN" pitchFamily="2" charset="0"/>
                <a:cs typeface="NikoshBAN" pitchFamily="2" charset="0"/>
              </a:rPr>
              <a:t>O</a:t>
            </a:r>
            <a:r>
              <a:rPr lang="en-US" sz="2000" b="1" dirty="0">
                <a:latin typeface="NikoshBAN" pitchFamily="2" charset="0"/>
                <a:cs typeface="NikoshBAN" pitchFamily="2" charset="0"/>
              </a:rPr>
              <a:t>।</a:t>
            </a:r>
          </a:p>
          <a:p>
            <a:endParaRPr lang="en-US" sz="2000" b="1" dirty="0">
              <a:latin typeface="NikoshBAN" pitchFamily="2" charset="0"/>
              <a:cs typeface="NikoshBAN" pitchFamily="2" charset="0"/>
            </a:endParaRPr>
          </a:p>
          <a:p>
            <a:r>
              <a:rPr lang="bn-IN" sz="2400" b="1" dirty="0">
                <a:latin typeface="NikoshBAN" pitchFamily="2" charset="0"/>
                <a:cs typeface="NikoshBAN" pitchFamily="2" charset="0"/>
              </a:rPr>
              <a:t>যে মানুষের রক্তকোষে </a:t>
            </a:r>
            <a:r>
              <a:rPr lang="en-US" sz="2400" b="1" dirty="0">
                <a:latin typeface="NikoshBAN" pitchFamily="2" charset="0"/>
                <a:cs typeface="NikoshBAN" pitchFamily="2" charset="0"/>
              </a:rPr>
              <a:t>A </a:t>
            </a:r>
            <a:r>
              <a:rPr lang="bn-IN" sz="2400" b="1" dirty="0">
                <a:latin typeface="NikoshBAN" pitchFamily="2" charset="0"/>
                <a:cs typeface="NikoshBAN" pitchFamily="2" charset="0"/>
              </a:rPr>
              <a:t>এন্টিজেন থাকে তার গ্রুপ  </a:t>
            </a:r>
            <a:r>
              <a:rPr lang="en-US" sz="2400" b="1" dirty="0">
                <a:solidFill>
                  <a:srgbClr val="FF0000"/>
                </a:solidFill>
                <a:latin typeface="NikoshBAN" pitchFamily="2" charset="0"/>
                <a:cs typeface="NikoshBAN" pitchFamily="2" charset="0"/>
              </a:rPr>
              <a:t>A</a:t>
            </a:r>
          </a:p>
          <a:p>
            <a:r>
              <a:rPr lang="bn-IN" sz="2400" b="1" dirty="0">
                <a:latin typeface="NikoshBAN" pitchFamily="2" charset="0"/>
                <a:cs typeface="NikoshBAN" pitchFamily="2" charset="0"/>
              </a:rPr>
              <a:t>যে মানুষের রক্তকোষে </a:t>
            </a:r>
            <a:r>
              <a:rPr lang="en-US" sz="2400" b="1" dirty="0">
                <a:latin typeface="NikoshBAN" pitchFamily="2" charset="0"/>
                <a:cs typeface="NikoshBAN" pitchFamily="2" charset="0"/>
              </a:rPr>
              <a:t>B </a:t>
            </a:r>
            <a:r>
              <a:rPr lang="bn-IN" sz="2400" b="1" dirty="0">
                <a:latin typeface="NikoshBAN" pitchFamily="2" charset="0"/>
                <a:cs typeface="NikoshBAN" pitchFamily="2" charset="0"/>
              </a:rPr>
              <a:t>এন্টিজেন থাকে তার গ্রুপ </a:t>
            </a:r>
            <a:r>
              <a:rPr lang="en-US" sz="2400" b="1" dirty="0">
                <a:solidFill>
                  <a:srgbClr val="FF0000"/>
                </a:solidFill>
                <a:latin typeface="NikoshBAN" pitchFamily="2" charset="0"/>
                <a:cs typeface="NikoshBAN" pitchFamily="2" charset="0"/>
              </a:rPr>
              <a:t>B</a:t>
            </a:r>
          </a:p>
          <a:p>
            <a:r>
              <a:rPr lang="bn-IN" sz="2400" b="1" dirty="0">
                <a:latin typeface="NikoshBAN" pitchFamily="2" charset="0"/>
                <a:cs typeface="NikoshBAN" pitchFamily="2" charset="0"/>
              </a:rPr>
              <a:t>যে মানুষের রক্তকোষে </a:t>
            </a:r>
            <a:r>
              <a:rPr lang="en-US" sz="2400" b="1" dirty="0">
                <a:latin typeface="NikoshBAN" pitchFamily="2" charset="0"/>
                <a:cs typeface="NikoshBAN" pitchFamily="2" charset="0"/>
              </a:rPr>
              <a:t>A  </a:t>
            </a:r>
            <a:r>
              <a:rPr lang="bn-IN" sz="2400" b="1" dirty="0">
                <a:latin typeface="NikoshBAN" pitchFamily="2" charset="0"/>
                <a:cs typeface="NikoshBAN" pitchFamily="2" charset="0"/>
              </a:rPr>
              <a:t>ও </a:t>
            </a:r>
            <a:r>
              <a:rPr lang="en-US" sz="2400" b="1" dirty="0">
                <a:latin typeface="NikoshBAN" pitchFamily="2" charset="0"/>
                <a:cs typeface="NikoshBAN" pitchFamily="2" charset="0"/>
              </a:rPr>
              <a:t>B</a:t>
            </a:r>
            <a:r>
              <a:rPr lang="bn-IN" sz="2400" b="1" dirty="0">
                <a:latin typeface="NikoshBAN" pitchFamily="2" charset="0"/>
                <a:cs typeface="NikoshBAN" pitchFamily="2" charset="0"/>
              </a:rPr>
              <a:t> উভয় এন্টিজেন থাকে তার গ্রুপ </a:t>
            </a:r>
            <a:r>
              <a:rPr lang="en-US" sz="2400" b="1" dirty="0">
                <a:solidFill>
                  <a:srgbClr val="FF0000"/>
                </a:solidFill>
                <a:latin typeface="NikoshBAN" pitchFamily="2" charset="0"/>
                <a:cs typeface="NikoshBAN" pitchFamily="2" charset="0"/>
              </a:rPr>
              <a:t>AB</a:t>
            </a:r>
          </a:p>
          <a:p>
            <a:r>
              <a:rPr lang="bn-IN" sz="2400" b="1" dirty="0">
                <a:latin typeface="NikoshBAN" pitchFamily="2" charset="0"/>
                <a:cs typeface="NikoshBAN" pitchFamily="2" charset="0"/>
              </a:rPr>
              <a:t>যে মানুষের রক্তকোষে </a:t>
            </a:r>
            <a:r>
              <a:rPr lang="en-US" sz="2400" b="1" dirty="0">
                <a:latin typeface="NikoshBAN" pitchFamily="2" charset="0"/>
                <a:cs typeface="NikoshBAN" pitchFamily="2" charset="0"/>
              </a:rPr>
              <a:t>A</a:t>
            </a:r>
            <a:r>
              <a:rPr lang="bn-IN" sz="2400" b="1" dirty="0">
                <a:latin typeface="NikoshBAN" pitchFamily="2" charset="0"/>
                <a:cs typeface="NikoshBAN" pitchFamily="2" charset="0"/>
              </a:rPr>
              <a:t>,</a:t>
            </a:r>
            <a:r>
              <a:rPr lang="en-US" sz="2400" b="1" dirty="0">
                <a:latin typeface="NikoshBAN" pitchFamily="2" charset="0"/>
                <a:cs typeface="NikoshBAN" pitchFamily="2" charset="0"/>
              </a:rPr>
              <a:t> B </a:t>
            </a:r>
            <a:r>
              <a:rPr lang="bn-IN" sz="2400" b="1" dirty="0">
                <a:latin typeface="NikoshBAN" pitchFamily="2" charset="0"/>
                <a:cs typeface="NikoshBAN" pitchFamily="2" charset="0"/>
              </a:rPr>
              <a:t>এন্টিজেন কোনটি থাকে না তার গ্রুপ </a:t>
            </a:r>
            <a:r>
              <a:rPr lang="en-US" sz="2400" b="1" dirty="0">
                <a:solidFill>
                  <a:srgbClr val="FF0000"/>
                </a:solidFill>
                <a:latin typeface="NikoshBAN" pitchFamily="2" charset="0"/>
                <a:cs typeface="NikoshBAN" pitchFamily="2" charset="0"/>
              </a:rPr>
              <a:t>O</a:t>
            </a:r>
            <a:r>
              <a:rPr lang="en-US" sz="2400" b="1" dirty="0">
                <a:latin typeface="NikoshBAN" pitchFamily="2" charset="0"/>
                <a:cs typeface="NikoshBAN" pitchFamily="2" charset="0"/>
              </a:rPr>
              <a:t> </a:t>
            </a:r>
          </a:p>
          <a:p>
            <a:endParaRPr lang="en-US" b="1" dirty="0"/>
          </a:p>
        </p:txBody>
      </p:sp>
      <p:sp>
        <p:nvSpPr>
          <p:cNvPr id="9" name="Frame 8">
            <a:extLst>
              <a:ext uri="{FF2B5EF4-FFF2-40B4-BE49-F238E27FC236}">
                <a16:creationId xmlns:a16="http://schemas.microsoft.com/office/drawing/2014/main" id="{74E63A8A-F094-AC48-AA03-565E818B0C0B}"/>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2471731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additive="base">
                                        <p:cTn id="2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 calcmode="lin" valueType="num">
                                      <p:cBhvr additive="base">
                                        <p:cTn id="4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 calcmode="lin" valueType="num">
                                      <p:cBhvr additive="base">
                                        <p:cTn id="4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 calcmode="lin" valueType="num">
                                      <p:cBhvr additive="base">
                                        <p:cTn id="5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xEl>
                                              <p:pRg st="8" end="8"/>
                                            </p:txEl>
                                          </p:spTgt>
                                        </p:tgtEl>
                                        <p:attrNameLst>
                                          <p:attrName>style.visibility</p:attrName>
                                        </p:attrNameLst>
                                      </p:cBhvr>
                                      <p:to>
                                        <p:strVal val="visible"/>
                                      </p:to>
                                    </p:set>
                                    <p:anim calcmode="lin" valueType="num">
                                      <p:cBhvr additive="base">
                                        <p:cTn id="5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461B77-AA56-C14E-8B76-542C93E2EC4D}"/>
              </a:ext>
            </a:extLst>
          </p:cNvPr>
          <p:cNvSpPr txBox="1"/>
          <p:nvPr/>
        </p:nvSpPr>
        <p:spPr>
          <a:xfrm>
            <a:off x="2892050" y="571949"/>
            <a:ext cx="7612664" cy="186204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11500" dirty="0">
                <a:solidFill>
                  <a:schemeClr val="accent1"/>
                </a:solidFill>
                <a:latin typeface="NikoshBAN" panose="02000000000000000000" pitchFamily="2" charset="0"/>
                <a:cs typeface="NikoshBAN" panose="02000000000000000000" pitchFamily="2" charset="0"/>
              </a:rPr>
              <a:t>মূল্যায়ন</a:t>
            </a:r>
            <a:endParaRPr lang="en-US" sz="19900" dirty="0">
              <a:solidFill>
                <a:schemeClr val="accent1"/>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4C55029B-207E-8D4F-845D-61D05DC43B97}"/>
              </a:ext>
            </a:extLst>
          </p:cNvPr>
          <p:cNvSpPr txBox="1"/>
          <p:nvPr/>
        </p:nvSpPr>
        <p:spPr>
          <a:xfrm>
            <a:off x="2262719" y="2998925"/>
            <a:ext cx="8858852" cy="230832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914400" indent="-914400">
              <a:buAutoNum type="arabicParenR"/>
            </a:pPr>
            <a:r>
              <a:rPr lang="bn-IN" sz="4800" dirty="0">
                <a:latin typeface="NikoshBAN" panose="02000000000000000000" pitchFamily="2" charset="0"/>
                <a:cs typeface="NikoshBAN" panose="02000000000000000000" pitchFamily="2" charset="0"/>
              </a:rPr>
              <a:t>রক্তকণিকা কি ?</a:t>
            </a:r>
          </a:p>
          <a:p>
            <a:pPr marL="914400" indent="-914400">
              <a:buAutoNum type="arabicParenR"/>
            </a:pPr>
            <a:r>
              <a:rPr lang="bn-IN" sz="4800" dirty="0">
                <a:latin typeface="NikoshBAN" panose="02000000000000000000" pitchFamily="2" charset="0"/>
                <a:cs typeface="NikoshBAN" panose="02000000000000000000" pitchFamily="2" charset="0"/>
              </a:rPr>
              <a:t>রক্তকণিকা কত প্রকার ও কি কি?</a:t>
            </a:r>
          </a:p>
          <a:p>
            <a:pPr marL="914400" indent="-914400">
              <a:buAutoNum type="arabicParenR"/>
            </a:pPr>
            <a:r>
              <a:rPr lang="bn-IN" sz="4800" dirty="0">
                <a:latin typeface="NikoshBAN" panose="02000000000000000000" pitchFamily="2" charset="0"/>
                <a:cs typeface="NikoshBAN" panose="02000000000000000000" pitchFamily="2" charset="0"/>
              </a:rPr>
              <a:t>রক্তের গ্রুপগুলোর নাম বল।</a:t>
            </a:r>
            <a:endParaRPr lang="en-US" sz="4800" dirty="0">
              <a:latin typeface="NikoshBAN" panose="02000000000000000000" pitchFamily="2" charset="0"/>
              <a:cs typeface="NikoshBAN" panose="02000000000000000000" pitchFamily="2" charset="0"/>
            </a:endParaRPr>
          </a:p>
        </p:txBody>
      </p:sp>
      <p:sp>
        <p:nvSpPr>
          <p:cNvPr id="7" name="Frame 6">
            <a:extLst>
              <a:ext uri="{FF2B5EF4-FFF2-40B4-BE49-F238E27FC236}">
                <a16:creationId xmlns:a16="http://schemas.microsoft.com/office/drawing/2014/main" id="{91CDF634-B91D-EE4F-A52A-C258C5E1F855}"/>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500577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
        <p:nvSpPr>
          <p:cNvPr id="7" name="Rectangle 6"/>
          <p:cNvSpPr/>
          <p:nvPr/>
        </p:nvSpPr>
        <p:spPr>
          <a:xfrm>
            <a:off x="4238606" y="580211"/>
            <a:ext cx="3714787" cy="8686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rPr>
              <a:t> </a:t>
            </a:r>
            <a:r>
              <a:rPr lang="en-US" sz="6000" b="1" dirty="0" err="1">
                <a:solidFill>
                  <a:srgbClr val="00B050"/>
                </a:solidFill>
                <a:latin typeface="NikoshBAN"/>
              </a:rPr>
              <a:t>পরিচিতি</a:t>
            </a:r>
            <a:endParaRPr lang="en-US" sz="2000" b="1" dirty="0">
              <a:solidFill>
                <a:srgbClr val="00B050"/>
              </a:solidFill>
            </a:endParaRPr>
          </a:p>
        </p:txBody>
      </p:sp>
      <p:sp>
        <p:nvSpPr>
          <p:cNvPr id="3" name="TextBox 2">
            <a:extLst>
              <a:ext uri="{FF2B5EF4-FFF2-40B4-BE49-F238E27FC236}">
                <a16:creationId xmlns:a16="http://schemas.microsoft.com/office/drawing/2014/main" id="{D08275B3-E6BF-C347-9EFF-FC025FF93FB8}"/>
              </a:ext>
            </a:extLst>
          </p:cNvPr>
          <p:cNvSpPr txBox="1"/>
          <p:nvPr/>
        </p:nvSpPr>
        <p:spPr>
          <a:xfrm rot="10800000" flipV="1">
            <a:off x="4361397" y="2657939"/>
            <a:ext cx="6520543" cy="2246769"/>
          </a:xfrm>
          <a:prstGeom prst="rect">
            <a:avLst/>
          </a:prstGeom>
          <a:noFill/>
        </p:spPr>
        <p:txBody>
          <a:bodyPr wrap="square" rtlCol="0">
            <a:spAutoFit/>
          </a:bodyPr>
          <a:lstStyle/>
          <a:p>
            <a:pPr algn="ctr"/>
            <a:r>
              <a:rPr lang="bn-BD" sz="4000">
                <a:solidFill>
                  <a:schemeClr val="accent6"/>
                </a:solidFill>
              </a:rPr>
              <a:t>করুনা কান্ত অধিকারী </a:t>
            </a:r>
          </a:p>
          <a:p>
            <a:pPr algn="ctr"/>
            <a:r>
              <a:rPr lang="bn-BD"/>
              <a:t>সহকারী শিক্ষক (বিজ্ঞান)</a:t>
            </a:r>
          </a:p>
          <a:p>
            <a:pPr algn="ctr"/>
            <a:r>
              <a:rPr lang="bn-BD" sz="2800">
                <a:solidFill>
                  <a:srgbClr val="00B050"/>
                </a:solidFill>
              </a:rPr>
              <a:t>ডিমলা তিতপাড়া আদর্শ উচ্চ বিদ্যালয় </a:t>
            </a:r>
          </a:p>
          <a:p>
            <a:pPr algn="ctr"/>
            <a:r>
              <a:rPr lang="bn-BD"/>
              <a:t>ডিমলা নীলফামারী </a:t>
            </a:r>
          </a:p>
          <a:p>
            <a:pPr algn="ctr"/>
            <a:r>
              <a:rPr lang="bn-BD"/>
              <a:t>মোবাইলঃ </a:t>
            </a:r>
            <a:r>
              <a:rPr lang="bn-BD">
                <a:solidFill>
                  <a:schemeClr val="accent2"/>
                </a:solidFill>
              </a:rPr>
              <a:t>০১৭৩৭ ৪৭৮২৮৪</a:t>
            </a:r>
          </a:p>
          <a:p>
            <a:pPr algn="ctr"/>
            <a:r>
              <a:rPr lang="bn-BD"/>
              <a:t>ই মেইলঃ </a:t>
            </a:r>
            <a:r>
              <a:rPr lang="bn-BD">
                <a:hlinkClick r:id="rId2"/>
              </a:rPr>
              <a:t>karunakanto@yahoo.com</a:t>
            </a:r>
            <a:r>
              <a:rPr lang="bn-BD"/>
              <a:t> </a:t>
            </a:r>
            <a:endParaRPr lang="en-US"/>
          </a:p>
        </p:txBody>
      </p:sp>
      <p:pic>
        <p:nvPicPr>
          <p:cNvPr id="4" name="Picture 4">
            <a:extLst>
              <a:ext uri="{FF2B5EF4-FFF2-40B4-BE49-F238E27FC236}">
                <a16:creationId xmlns:a16="http://schemas.microsoft.com/office/drawing/2014/main" id="{A94F85CE-A7CB-1643-9739-CF2610884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36" y="1448891"/>
            <a:ext cx="3574048" cy="4144901"/>
          </a:xfrm>
          <a:prstGeom prst="rect">
            <a:avLst/>
          </a:prstGeom>
        </p:spPr>
      </p:pic>
    </p:spTree>
    <p:extLst>
      <p:ext uri="{BB962C8B-B14F-4D97-AF65-F5344CB8AC3E}">
        <p14:creationId xmlns:p14="http://schemas.microsoft.com/office/powerpoint/2010/main" val="2222066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781C9C-83C3-A44F-A7CF-40231162BDAB}"/>
              </a:ext>
            </a:extLst>
          </p:cNvPr>
          <p:cNvSpPr txBox="1"/>
          <p:nvPr/>
        </p:nvSpPr>
        <p:spPr>
          <a:xfrm>
            <a:off x="1371600" y="293077"/>
            <a:ext cx="9343292" cy="12003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7200" b="1" dirty="0">
                <a:solidFill>
                  <a:srgbClr val="00B050"/>
                </a:solidFill>
                <a:latin typeface="NikoshBAN" panose="02000000000000000000" pitchFamily="2" charset="0"/>
                <a:cs typeface="NikoshBAN" panose="02000000000000000000" pitchFamily="2" charset="0"/>
              </a:rPr>
              <a:t>             বাড়ির কাজ</a:t>
            </a:r>
            <a:endParaRPr lang="en-US" sz="7200" b="1" dirty="0">
              <a:solidFill>
                <a:srgbClr val="00B05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8590E4A8-DC7E-E54C-B707-7AC4A60848DE}"/>
              </a:ext>
            </a:extLst>
          </p:cNvPr>
          <p:cNvSpPr txBox="1"/>
          <p:nvPr/>
        </p:nvSpPr>
        <p:spPr>
          <a:xfrm>
            <a:off x="914680" y="5535371"/>
            <a:ext cx="10362640" cy="135421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b="1" dirty="0">
                <a:solidFill>
                  <a:schemeClr val="accent1"/>
                </a:solidFill>
                <a:latin typeface="NikoshBAN" pitchFamily="2" charset="0"/>
                <a:cs typeface="NikoshBAN" pitchFamily="2" charset="0"/>
              </a:rPr>
              <a:t>লোহিত রক্তকণিকা,শ্বেত রক্তকণিকা ও অণুচক্রিকার মধ্যে পার্থক্য লিখ।</a:t>
            </a:r>
          </a:p>
          <a:p>
            <a:endParaRPr lang="en-US" b="1" dirty="0">
              <a:solidFill>
                <a:schemeClr val="accent1"/>
              </a:solidFill>
            </a:endParaRPr>
          </a:p>
        </p:txBody>
      </p:sp>
      <p:pic>
        <p:nvPicPr>
          <p:cNvPr id="6" name="Picture 6">
            <a:extLst>
              <a:ext uri="{FF2B5EF4-FFF2-40B4-BE49-F238E27FC236}">
                <a16:creationId xmlns:a16="http://schemas.microsoft.com/office/drawing/2014/main" id="{132234F0-8816-414F-932E-9C6C7C7CF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012" y="1658207"/>
            <a:ext cx="6748468" cy="38771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Frame 8">
            <a:extLst>
              <a:ext uri="{FF2B5EF4-FFF2-40B4-BE49-F238E27FC236}">
                <a16:creationId xmlns:a16="http://schemas.microsoft.com/office/drawing/2014/main" id="{00118C7B-9C4D-0944-AF27-045CC53E4290}"/>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964778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F4241B-3CF3-41A7-B200-5B4C824D4840}"/>
              </a:ext>
            </a:extLst>
          </p:cNvPr>
          <p:cNvSpPr txBox="1"/>
          <p:nvPr/>
        </p:nvSpPr>
        <p:spPr>
          <a:xfrm>
            <a:off x="925887" y="2113578"/>
            <a:ext cx="9142796" cy="2848472"/>
          </a:xfrm>
          <a:prstGeom prst="rect">
            <a:avLst/>
          </a:prstGeom>
          <a:noFill/>
        </p:spPr>
        <p:txBody>
          <a:bodyPr wrap="square" rtlCol="0">
            <a:spAutoFit/>
          </a:bodyPr>
          <a:lstStyle/>
          <a:p>
            <a:pPr marL="0" lvl="1" defTabSz="1083878">
              <a:lnSpc>
                <a:spcPct val="90000"/>
              </a:lnSpc>
              <a:spcBef>
                <a:spcPct val="0"/>
              </a:spcBef>
              <a:spcAft>
                <a:spcPct val="15000"/>
              </a:spcAft>
            </a:pPr>
            <a:r>
              <a:rPr lang="bn-IN" sz="19900" b="1" dirty="0">
                <a:ln w="0"/>
                <a:solidFill>
                  <a:srgbClr val="008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bn-IN" sz="19900" b="1" dirty="0">
                <a:ln w="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ন্য</a:t>
            </a:r>
            <a:r>
              <a:rPr lang="bn-IN" sz="19900" b="1" dirty="0">
                <a:ln w="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bn-IN" sz="19900" b="1" dirty="0">
                <a:ln w="0"/>
                <a:solidFill>
                  <a:srgbClr val="000099"/>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bn-IN" sz="19900" b="1" dirty="0">
                <a:ln w="0"/>
                <a:solidFill>
                  <a:srgbClr val="660066"/>
                </a:solidFill>
                <a:latin typeface="NikoshBAN" panose="02000000000000000000" pitchFamily="2" charset="0"/>
                <a:cs typeface="NikoshBAN" panose="02000000000000000000" pitchFamily="2" charset="0"/>
              </a:rPr>
              <a:t> </a:t>
            </a:r>
            <a:endParaRPr lang="en-US" sz="19900" b="1" dirty="0">
              <a:ln w="0"/>
              <a:solidFill>
                <a:srgbClr val="660066"/>
              </a:solidFill>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4700B3F2-6AA7-2D45-AC8E-096400A5B14D}"/>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pic>
        <p:nvPicPr>
          <p:cNvPr id="5" name="Picture 4" descr="bloomingrose.gif">
            <a:extLst>
              <a:ext uri="{FF2B5EF4-FFF2-40B4-BE49-F238E27FC236}">
                <a16:creationId xmlns:a16="http://schemas.microsoft.com/office/drawing/2014/main" id="{A399A1A2-A150-2844-8AC1-A2A2FDC4BFA6}"/>
              </a:ext>
            </a:extLst>
          </p:cNvPr>
          <p:cNvPicPr>
            <a:picLocks noChangeAspect="1"/>
          </p:cNvPicPr>
          <p:nvPr/>
        </p:nvPicPr>
        <p:blipFill>
          <a:blip r:embed="rId2"/>
          <a:stretch>
            <a:fillRect/>
          </a:stretch>
        </p:blipFill>
        <p:spPr>
          <a:xfrm>
            <a:off x="8236857" y="362857"/>
            <a:ext cx="3508889" cy="5804137"/>
          </a:xfrm>
          <a:prstGeom prst="rect">
            <a:avLst/>
          </a:prstGeom>
        </p:spPr>
      </p:pic>
    </p:spTree>
    <p:extLst>
      <p:ext uri="{BB962C8B-B14F-4D97-AF65-F5344CB8AC3E}">
        <p14:creationId xmlns:p14="http://schemas.microsoft.com/office/powerpoint/2010/main" val="2502164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83EBD7-C744-BD40-AC92-2EBF4E9C13F7}"/>
              </a:ext>
            </a:extLst>
          </p:cNvPr>
          <p:cNvSpPr txBox="1">
            <a:spLocks noChangeArrowheads="1"/>
          </p:cNvSpPr>
          <p:nvPr/>
        </p:nvSpPr>
        <p:spPr bwMode="auto">
          <a:xfrm>
            <a:off x="5674996" y="2882141"/>
            <a:ext cx="5297261" cy="2554545"/>
          </a:xfrm>
          <a:prstGeom prst="rect">
            <a:avLst/>
          </a:prstGeom>
          <a:solidFill>
            <a:schemeClr val="bg1"/>
          </a:solid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32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(নবম</a:t>
            </a:r>
            <a:r>
              <a:rPr lang="en-US" sz="32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IN" sz="32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দশম) </a:t>
            </a:r>
          </a:p>
          <a:p>
            <a:pPr algn="ctr"/>
            <a:r>
              <a:rPr lang="bn-IN" sz="32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জীববিজ্ঞান</a:t>
            </a:r>
          </a:p>
          <a:p>
            <a:pPr algn="ctr"/>
            <a:r>
              <a:rPr lang="bn-IN" sz="32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ষষ্ঠ </a:t>
            </a:r>
            <a:endParaRPr lang="bn-BD" sz="32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2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জীবে পরিবহন </a:t>
            </a:r>
            <a:endParaRPr lang="en-US" sz="32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3200" b="1" dirty="0">
              <a:ln w="11430"/>
              <a:solidFill>
                <a:schemeClr val="accent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ectangle 2">
            <a:extLst>
              <a:ext uri="{FF2B5EF4-FFF2-40B4-BE49-F238E27FC236}">
                <a16:creationId xmlns:a16="http://schemas.microsoft.com/office/drawing/2014/main" id="{E98601C8-DAA2-CA40-954E-6F4512E884FD}"/>
              </a:ext>
            </a:extLst>
          </p:cNvPr>
          <p:cNvSpPr/>
          <p:nvPr/>
        </p:nvSpPr>
        <p:spPr>
          <a:xfrm>
            <a:off x="3998392" y="308428"/>
            <a:ext cx="5101771" cy="1152401"/>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prstTxWarp prst="textTriangle">
              <a:avLst/>
            </a:prstTxWarp>
            <a:spAutoFit/>
          </a:bodyPr>
          <a:lstStyle/>
          <a:p>
            <a:pPr algn="ctr"/>
            <a:r>
              <a:rPr lang="bn-BD" sz="8000" b="1">
                <a:solidFill>
                  <a:srgbClr val="00B050"/>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পাঠ পরিচিতি </a:t>
            </a:r>
            <a:endParaRPr lang="en-US" sz="8000" b="1" cap="none" spc="0" dirty="0">
              <a:solidFill>
                <a:srgbClr val="00B050"/>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endParaRPr>
          </a:p>
        </p:txBody>
      </p:sp>
      <p:pic>
        <p:nvPicPr>
          <p:cNvPr id="4" name="Picture 4">
            <a:extLst>
              <a:ext uri="{FF2B5EF4-FFF2-40B4-BE49-F238E27FC236}">
                <a16:creationId xmlns:a16="http://schemas.microsoft.com/office/drawing/2014/main" id="{B7B3FB53-0BA0-BB4C-BC3A-CCA382D1F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743" y="1914400"/>
            <a:ext cx="3225258" cy="4145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4CD55E9B-8B11-7246-A2D6-9E8DDAC170E1}"/>
              </a:ext>
            </a:extLst>
          </p:cNvPr>
          <p:cNvSpPr/>
          <p:nvPr/>
        </p:nvSpPr>
        <p:spPr>
          <a:xfrm>
            <a:off x="4920342" y="3359749"/>
            <a:ext cx="3824288" cy="2323713"/>
          </a:xfrm>
          <a:prstGeom prst="rect">
            <a:avLst/>
          </a:prstGeom>
        </p:spPr>
        <p:txBody>
          <a:bodyPr wrap="square">
            <a:spAutoFit/>
          </a:bodyPr>
          <a:lstStyle/>
          <a:p>
            <a:endParaRPr lang="bn-IN" sz="29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Frame 4">
            <a:extLst>
              <a:ext uri="{FF2B5EF4-FFF2-40B4-BE49-F238E27FC236}">
                <a16:creationId xmlns:a16="http://schemas.microsoft.com/office/drawing/2014/main" id="{E0C3D4DE-133E-664E-8BE6-BA3386F0B810}"/>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364957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9B2A6D-C15C-B94E-833B-8244AFD7FBA3}"/>
              </a:ext>
            </a:extLst>
          </p:cNvPr>
          <p:cNvSpPr txBox="1"/>
          <p:nvPr/>
        </p:nvSpPr>
        <p:spPr>
          <a:xfrm>
            <a:off x="2850535" y="373296"/>
            <a:ext cx="7026529" cy="826732"/>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নিচের চিত্রগুলো লক্ষ্য কর</a:t>
            </a:r>
            <a:endParaRPr lang="en-US" sz="4800" b="1"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FA3DC520-06C4-0A47-816C-9D10AF0CD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03" y="1443043"/>
            <a:ext cx="3499095" cy="3670037"/>
          </a:xfrm>
          <a:prstGeom prst="rect">
            <a:avLst/>
          </a:prstGeom>
          <a:ln w="88900" cap="sq" cmpd="thickThin">
            <a:solidFill>
              <a:srgbClr val="000000"/>
            </a:solidFill>
            <a:prstDash val="solid"/>
            <a:miter lim="800000"/>
          </a:ln>
          <a:effectLst>
            <a:innerShdw blurRad="76200">
              <a:srgbClr val="000000"/>
            </a:innerShdw>
          </a:effectLst>
        </p:spPr>
      </p:pic>
      <p:sp>
        <p:nvSpPr>
          <p:cNvPr id="11" name="Rectangle 10">
            <a:extLst>
              <a:ext uri="{FF2B5EF4-FFF2-40B4-BE49-F238E27FC236}">
                <a16:creationId xmlns:a16="http://schemas.microsoft.com/office/drawing/2014/main" id="{47A12305-16C6-8C4C-BDC3-F55F8B051C39}"/>
              </a:ext>
            </a:extLst>
          </p:cNvPr>
          <p:cNvSpPr/>
          <p:nvPr/>
        </p:nvSpPr>
        <p:spPr>
          <a:xfrm>
            <a:off x="691663" y="4665199"/>
            <a:ext cx="3493476" cy="461665"/>
          </a:xfrm>
          <a:prstGeom prst="rect">
            <a:avLst/>
          </a:prstGeom>
          <a:solidFill>
            <a:srgbClr val="FFFF00"/>
          </a:solidFill>
        </p:spPr>
        <p:txBody>
          <a:bodyPr wrap="square">
            <a:spAutoFit/>
          </a:bodyPr>
          <a:lstStyle/>
          <a:p>
            <a:r>
              <a:rPr lang="bn-IN" sz="2400" dirty="0">
                <a:solidFill>
                  <a:srgbClr val="FF0000"/>
                </a:solidFill>
                <a:latin typeface="NikoshBAN" panose="02000000000000000000" pitchFamily="2" charset="0"/>
                <a:cs typeface="NikoshBAN" panose="02000000000000000000" pitchFamily="2" charset="0"/>
              </a:rPr>
              <a:t>          ১নং চিত্রটি কিসের?</a:t>
            </a:r>
          </a:p>
        </p:txBody>
      </p:sp>
      <p:pic>
        <p:nvPicPr>
          <p:cNvPr id="13" name="Picture 12">
            <a:extLst>
              <a:ext uri="{FF2B5EF4-FFF2-40B4-BE49-F238E27FC236}">
                <a16:creationId xmlns:a16="http://schemas.microsoft.com/office/drawing/2014/main" id="{29D04312-69DB-7C4A-B811-9C4526C2D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751" y="1425604"/>
            <a:ext cx="3627212" cy="3706111"/>
          </a:xfrm>
          <a:prstGeom prst="rect">
            <a:avLst/>
          </a:prstGeom>
          <a:ln w="88900" cap="sq" cmpd="thickThin">
            <a:solidFill>
              <a:srgbClr val="000000"/>
            </a:solidFill>
            <a:prstDash val="solid"/>
            <a:miter lim="800000"/>
          </a:ln>
          <a:effectLst>
            <a:innerShdw blurRad="76200">
              <a:srgbClr val="000000"/>
            </a:innerShdw>
          </a:effectLst>
        </p:spPr>
      </p:pic>
      <p:sp>
        <p:nvSpPr>
          <p:cNvPr id="15" name="Rectangle 14">
            <a:extLst>
              <a:ext uri="{FF2B5EF4-FFF2-40B4-BE49-F238E27FC236}">
                <a16:creationId xmlns:a16="http://schemas.microsoft.com/office/drawing/2014/main" id="{31694426-1E56-2F48-AA85-D09B35A47324}"/>
              </a:ext>
            </a:extLst>
          </p:cNvPr>
          <p:cNvSpPr/>
          <p:nvPr/>
        </p:nvSpPr>
        <p:spPr>
          <a:xfrm>
            <a:off x="4431325" y="4654063"/>
            <a:ext cx="3598985" cy="461665"/>
          </a:xfrm>
          <a:prstGeom prst="rect">
            <a:avLst/>
          </a:prstGeom>
          <a:solidFill>
            <a:srgbClr val="FFFF00"/>
          </a:solidFill>
        </p:spPr>
        <p:txBody>
          <a:bodyPr wrap="square">
            <a:spAutoFit/>
          </a:bodyPr>
          <a:lstStyle/>
          <a:p>
            <a:r>
              <a:rPr lang="bn-IN" sz="2400" dirty="0">
                <a:latin typeface="NikoshBAN" panose="02000000000000000000" pitchFamily="2" charset="0"/>
                <a:cs typeface="NikoshBAN" panose="02000000000000000000" pitchFamily="2" charset="0"/>
              </a:rPr>
              <a:t>          ২ নং চিত্রটি কিসের?</a:t>
            </a:r>
          </a:p>
        </p:txBody>
      </p:sp>
      <p:pic>
        <p:nvPicPr>
          <p:cNvPr id="17" name="Picture 16">
            <a:extLst>
              <a:ext uri="{FF2B5EF4-FFF2-40B4-BE49-F238E27FC236}">
                <a16:creationId xmlns:a16="http://schemas.microsoft.com/office/drawing/2014/main" id="{A0F6C234-53A6-1246-8902-1A7622FD7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7687" y="1425604"/>
            <a:ext cx="3487695" cy="3701260"/>
          </a:xfrm>
          <a:prstGeom prst="rect">
            <a:avLst/>
          </a:prstGeom>
          <a:ln w="88900" cap="sq" cmpd="thickThin">
            <a:solidFill>
              <a:srgbClr val="000000"/>
            </a:solidFill>
            <a:prstDash val="solid"/>
            <a:miter lim="800000"/>
          </a:ln>
          <a:effectLst>
            <a:innerShdw blurRad="76200">
              <a:srgbClr val="000000"/>
            </a:innerShdw>
          </a:effectLst>
        </p:spPr>
      </p:pic>
      <p:sp>
        <p:nvSpPr>
          <p:cNvPr id="19" name="Rectangle 18">
            <a:extLst>
              <a:ext uri="{FF2B5EF4-FFF2-40B4-BE49-F238E27FC236}">
                <a16:creationId xmlns:a16="http://schemas.microsoft.com/office/drawing/2014/main" id="{7892A4DE-FC80-FA44-9F06-959F0C9A25C7}"/>
              </a:ext>
            </a:extLst>
          </p:cNvPr>
          <p:cNvSpPr/>
          <p:nvPr/>
        </p:nvSpPr>
        <p:spPr>
          <a:xfrm>
            <a:off x="8206156" y="4642341"/>
            <a:ext cx="3449226" cy="470739"/>
          </a:xfrm>
          <a:prstGeom prst="rect">
            <a:avLst/>
          </a:prstGeom>
          <a:solidFill>
            <a:srgbClr val="FFFF00"/>
          </a:solidFill>
        </p:spPr>
        <p:txBody>
          <a:bodyPr wrap="square">
            <a:spAutoFit/>
          </a:bodyPr>
          <a:lstStyle/>
          <a:p>
            <a:r>
              <a:rPr lang="bn-IN" sz="2400" dirty="0">
                <a:solidFill>
                  <a:srgbClr val="FF0000"/>
                </a:solidFill>
                <a:latin typeface="NikoshBAN" panose="02000000000000000000" pitchFamily="2" charset="0"/>
                <a:cs typeface="NikoshBAN" panose="02000000000000000000" pitchFamily="2" charset="0"/>
              </a:rPr>
              <a:t>          ৩ নং চিত্রটি কিসের?</a:t>
            </a:r>
          </a:p>
        </p:txBody>
      </p:sp>
      <p:sp>
        <p:nvSpPr>
          <p:cNvPr id="21" name="TextBox 20">
            <a:extLst>
              <a:ext uri="{FF2B5EF4-FFF2-40B4-BE49-F238E27FC236}">
                <a16:creationId xmlns:a16="http://schemas.microsoft.com/office/drawing/2014/main" id="{3E5CDE76-92F0-304B-BDB8-E6C40EC2810A}"/>
              </a:ext>
            </a:extLst>
          </p:cNvPr>
          <p:cNvSpPr txBox="1"/>
          <p:nvPr/>
        </p:nvSpPr>
        <p:spPr>
          <a:xfrm flipH="1">
            <a:off x="691303" y="5524381"/>
            <a:ext cx="2245101" cy="769441"/>
          </a:xfrm>
          <a:prstGeom prst="rect">
            <a:avLst/>
          </a:prstGeom>
          <a:noFill/>
        </p:spPr>
        <p:txBody>
          <a:bodyPr wrap="square" rtlCol="0">
            <a:spAutoFit/>
          </a:bodyPr>
          <a:lstStyle/>
          <a:p>
            <a:pPr algn="ctr"/>
            <a:r>
              <a:rPr lang="bn-IN" sz="4400" b="1" dirty="0">
                <a:latin typeface="NikoshBAN" panose="02000000000000000000" pitchFamily="2" charset="0"/>
                <a:cs typeface="NikoshBAN" panose="02000000000000000000" pitchFamily="2" charset="0"/>
              </a:rPr>
              <a:t>রক্ত</a:t>
            </a:r>
            <a:endParaRPr lang="en-US" sz="4400" b="1" dirty="0">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21F2B9C0-CE5F-BF41-85AD-605F5E232D32}"/>
              </a:ext>
            </a:extLst>
          </p:cNvPr>
          <p:cNvSpPr txBox="1"/>
          <p:nvPr/>
        </p:nvSpPr>
        <p:spPr>
          <a:xfrm>
            <a:off x="4677729" y="5524381"/>
            <a:ext cx="3105255" cy="707886"/>
          </a:xfrm>
          <a:prstGeom prst="rect">
            <a:avLst/>
          </a:prstGeom>
          <a:noFill/>
        </p:spPr>
        <p:txBody>
          <a:bodyPr wrap="square" rtlCol="0">
            <a:spAutoFit/>
          </a:bodyPr>
          <a:lstStyle/>
          <a:p>
            <a:pPr algn="ctr"/>
            <a:r>
              <a:rPr lang="bn-IN" sz="4000" b="1" dirty="0">
                <a:latin typeface="NikoshBAN" panose="02000000000000000000" pitchFamily="2" charset="0"/>
                <a:cs typeface="NikoshBAN" panose="02000000000000000000" pitchFamily="2" charset="0"/>
              </a:rPr>
              <a:t>রক্তকণিকা</a:t>
            </a:r>
            <a:endParaRPr lang="en-US" sz="4000" b="1" dirty="0">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79EA566F-0C21-E940-9F99-D14DD38ABF68}"/>
              </a:ext>
            </a:extLst>
          </p:cNvPr>
          <p:cNvSpPr txBox="1"/>
          <p:nvPr/>
        </p:nvSpPr>
        <p:spPr>
          <a:xfrm rot="10800000" flipV="1">
            <a:off x="8206156" y="5656593"/>
            <a:ext cx="3086101" cy="707886"/>
          </a:xfrm>
          <a:prstGeom prst="rect">
            <a:avLst/>
          </a:prstGeom>
          <a:noFill/>
        </p:spPr>
        <p:txBody>
          <a:bodyPr wrap="square" rtlCol="0">
            <a:spAutoFit/>
          </a:bodyPr>
          <a:lstStyle/>
          <a:p>
            <a:pPr algn="ctr"/>
            <a:r>
              <a:rPr lang="bn-IN" sz="4000" b="1" dirty="0">
                <a:latin typeface="NikoshBAN" panose="02000000000000000000" pitchFamily="2" charset="0"/>
                <a:cs typeface="NikoshBAN" panose="02000000000000000000" pitchFamily="2" charset="0"/>
              </a:rPr>
              <a:t>রক্তের গ্রুপ</a:t>
            </a:r>
            <a:endParaRPr lang="en-US" sz="4000" b="1" dirty="0">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8D5EBCEC-53C8-4C4F-84E9-EC566ED566FF}"/>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045646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style.rotation</p:attrName>
                                        </p:attrNameLst>
                                      </p:cBhvr>
                                      <p:tavLst>
                                        <p:tav tm="0">
                                          <p:val>
                                            <p:fltVal val="90"/>
                                          </p:val>
                                        </p:tav>
                                        <p:tav tm="100000">
                                          <p:val>
                                            <p:fltVal val="0"/>
                                          </p:val>
                                        </p:tav>
                                      </p:tavLst>
                                    </p:anim>
                                    <p:animEffect transition="in" filter="fade">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ircle(in)">
                                      <p:cBhvr>
                                        <p:cTn id="45" dur="2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1000" fill="hold"/>
                                        <p:tgtEl>
                                          <p:spTgt spid="21"/>
                                        </p:tgtEl>
                                        <p:attrNameLst>
                                          <p:attrName>ppt_w</p:attrName>
                                        </p:attrNameLst>
                                      </p:cBhvr>
                                      <p:tavLst>
                                        <p:tav tm="0">
                                          <p:val>
                                            <p:fltVal val="0"/>
                                          </p:val>
                                        </p:tav>
                                        <p:tav tm="100000">
                                          <p:val>
                                            <p:strVal val="#ppt_w"/>
                                          </p:val>
                                        </p:tav>
                                      </p:tavLst>
                                    </p:anim>
                                    <p:anim calcmode="lin" valueType="num">
                                      <p:cBhvr>
                                        <p:cTn id="51" dur="1000" fill="hold"/>
                                        <p:tgtEl>
                                          <p:spTgt spid="21"/>
                                        </p:tgtEl>
                                        <p:attrNameLst>
                                          <p:attrName>ppt_h</p:attrName>
                                        </p:attrNameLst>
                                      </p:cBhvr>
                                      <p:tavLst>
                                        <p:tav tm="0">
                                          <p:val>
                                            <p:fltVal val="0"/>
                                          </p:val>
                                        </p:tav>
                                        <p:tav tm="100000">
                                          <p:val>
                                            <p:strVal val="#ppt_h"/>
                                          </p:val>
                                        </p:tav>
                                      </p:tavLst>
                                    </p:anim>
                                    <p:anim calcmode="lin" valueType="num">
                                      <p:cBhvr>
                                        <p:cTn id="52" dur="1000" fill="hold"/>
                                        <p:tgtEl>
                                          <p:spTgt spid="21"/>
                                        </p:tgtEl>
                                        <p:attrNameLst>
                                          <p:attrName>style.rotation</p:attrName>
                                        </p:attrNameLst>
                                      </p:cBhvr>
                                      <p:tavLst>
                                        <p:tav tm="0">
                                          <p:val>
                                            <p:fltVal val="90"/>
                                          </p:val>
                                        </p:tav>
                                        <p:tav tm="100000">
                                          <p:val>
                                            <p:fltVal val="0"/>
                                          </p:val>
                                        </p:tav>
                                      </p:tavLst>
                                    </p:anim>
                                    <p:animEffect transition="in" filter="fade">
                                      <p:cBhvr>
                                        <p:cTn id="53" dur="10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1000" fill="hold"/>
                                        <p:tgtEl>
                                          <p:spTgt spid="23"/>
                                        </p:tgtEl>
                                        <p:attrNameLst>
                                          <p:attrName>ppt_w</p:attrName>
                                        </p:attrNameLst>
                                      </p:cBhvr>
                                      <p:tavLst>
                                        <p:tav tm="0">
                                          <p:val>
                                            <p:fltVal val="0"/>
                                          </p:val>
                                        </p:tav>
                                        <p:tav tm="100000">
                                          <p:val>
                                            <p:strVal val="#ppt_w"/>
                                          </p:val>
                                        </p:tav>
                                      </p:tavLst>
                                    </p:anim>
                                    <p:anim calcmode="lin" valueType="num">
                                      <p:cBhvr>
                                        <p:cTn id="59" dur="1000" fill="hold"/>
                                        <p:tgtEl>
                                          <p:spTgt spid="23"/>
                                        </p:tgtEl>
                                        <p:attrNameLst>
                                          <p:attrName>ppt_h</p:attrName>
                                        </p:attrNameLst>
                                      </p:cBhvr>
                                      <p:tavLst>
                                        <p:tav tm="0">
                                          <p:val>
                                            <p:fltVal val="0"/>
                                          </p:val>
                                        </p:tav>
                                        <p:tav tm="100000">
                                          <p:val>
                                            <p:strVal val="#ppt_h"/>
                                          </p:val>
                                        </p:tav>
                                      </p:tavLst>
                                    </p:anim>
                                    <p:anim calcmode="lin" valueType="num">
                                      <p:cBhvr>
                                        <p:cTn id="60" dur="1000" fill="hold"/>
                                        <p:tgtEl>
                                          <p:spTgt spid="23"/>
                                        </p:tgtEl>
                                        <p:attrNameLst>
                                          <p:attrName>style.rotation</p:attrName>
                                        </p:attrNameLst>
                                      </p:cBhvr>
                                      <p:tavLst>
                                        <p:tav tm="0">
                                          <p:val>
                                            <p:fltVal val="90"/>
                                          </p:val>
                                        </p:tav>
                                        <p:tav tm="100000">
                                          <p:val>
                                            <p:fltVal val="0"/>
                                          </p:val>
                                        </p:tav>
                                      </p:tavLst>
                                    </p:anim>
                                    <p:animEffect transition="in" filter="fade">
                                      <p:cBhvr>
                                        <p:cTn id="61" dur="10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 calcmode="lin" valueType="num">
                                      <p:cBhvr>
                                        <p:cTn id="68" dur="1000" fill="hold"/>
                                        <p:tgtEl>
                                          <p:spTgt spid="25"/>
                                        </p:tgtEl>
                                        <p:attrNameLst>
                                          <p:attrName>style.rotation</p:attrName>
                                        </p:attrNameLst>
                                      </p:cBhvr>
                                      <p:tavLst>
                                        <p:tav tm="0">
                                          <p:val>
                                            <p:fltVal val="90"/>
                                          </p:val>
                                        </p:tav>
                                        <p:tav tm="100000">
                                          <p:val>
                                            <p:fltVal val="0"/>
                                          </p:val>
                                        </p:tav>
                                      </p:tavLst>
                                    </p:anim>
                                    <p:animEffect transition="in" filter="fade">
                                      <p:cBhvr>
                                        <p:cTn id="6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5" grpId="0" animBg="1"/>
      <p:bldP spid="19" grpId="0" animBg="1"/>
      <p:bldP spid="21"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2D2B80-9DCD-4649-94F0-04E24C1A5B4B}"/>
              </a:ext>
            </a:extLst>
          </p:cNvPr>
          <p:cNvSpPr/>
          <p:nvPr/>
        </p:nvSpPr>
        <p:spPr>
          <a:xfrm>
            <a:off x="3545114" y="580571"/>
            <a:ext cx="5101771" cy="1407088"/>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prstTxWarp prst="textTriangle">
              <a:avLst/>
            </a:prstTxWarp>
            <a:spAutoFit/>
          </a:bodyPr>
          <a:lstStyle/>
          <a:p>
            <a:pPr algn="ctr"/>
            <a:r>
              <a:rPr lang="bn-BD" sz="8000" b="1">
                <a:solidFill>
                  <a:srgbClr val="00B050"/>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আজকের  পাঠ </a:t>
            </a:r>
            <a:endParaRPr lang="en-US" sz="8000" b="1" cap="none" spc="0" dirty="0">
              <a:solidFill>
                <a:srgbClr val="00B050"/>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6143287E-30A4-2045-BEA1-990F6BD960AB}"/>
              </a:ext>
            </a:extLst>
          </p:cNvPr>
          <p:cNvSpPr txBox="1"/>
          <p:nvPr/>
        </p:nvSpPr>
        <p:spPr>
          <a:xfrm>
            <a:off x="1524343" y="2898004"/>
            <a:ext cx="8735227" cy="2123658"/>
          </a:xfrm>
          <a:prstGeom prst="rect">
            <a:avLst/>
          </a:prstGeom>
          <a:noFill/>
        </p:spPr>
        <p:txBody>
          <a:bodyPr wrap="square" rtlCol="0">
            <a:spAutoFit/>
          </a:bodyPr>
          <a:lstStyle/>
          <a:p>
            <a:pPr algn="ctr"/>
            <a:r>
              <a:rPr lang="bn-IN" sz="6600" dirty="0">
                <a:solidFill>
                  <a:srgbClr val="14076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রক্ত,রক্ত কণিকার প্রকারভেদ ও রক্তের গ্রুপ</a:t>
            </a:r>
            <a:endParaRPr lang="en-US" sz="6600" dirty="0">
              <a:solidFill>
                <a:srgbClr val="14076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Frame 5">
            <a:extLst>
              <a:ext uri="{FF2B5EF4-FFF2-40B4-BE49-F238E27FC236}">
                <a16:creationId xmlns:a16="http://schemas.microsoft.com/office/drawing/2014/main" id="{0B081069-0FF9-C04C-BCC8-9D74472E87A0}"/>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150335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A74384-6304-E244-9CC4-E9090EB953FD}"/>
              </a:ext>
            </a:extLst>
          </p:cNvPr>
          <p:cNvSpPr/>
          <p:nvPr/>
        </p:nvSpPr>
        <p:spPr>
          <a:xfrm>
            <a:off x="3835107" y="0"/>
            <a:ext cx="5101771" cy="1407088"/>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prstTxWarp prst="textTriangle">
              <a:avLst/>
            </a:prstTxWarp>
            <a:spAutoFit/>
          </a:bodyPr>
          <a:lstStyle/>
          <a:p>
            <a:pPr algn="ctr"/>
            <a:r>
              <a:rPr lang="en-GB" sz="8000" b="1" cap="none" spc="0">
                <a:solidFill>
                  <a:srgbClr val="00B050"/>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শিখনফল</a:t>
            </a:r>
            <a:endParaRPr lang="en-US" sz="8000" b="1" cap="none" spc="0" dirty="0">
              <a:solidFill>
                <a:srgbClr val="00B050"/>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1F74F12F-60CE-9F44-BAFF-9EF62C20B787}"/>
              </a:ext>
            </a:extLst>
          </p:cNvPr>
          <p:cNvSpPr txBox="1"/>
          <p:nvPr/>
        </p:nvSpPr>
        <p:spPr>
          <a:xfrm>
            <a:off x="757022" y="2039663"/>
            <a:ext cx="11257939" cy="418576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6600">
                <a:solidFill>
                  <a:srgbClr val="002060"/>
                </a:solidFill>
                <a:latin typeface="NikoshBAN" panose="02000000000000000000" pitchFamily="2" charset="0"/>
                <a:cs typeface="NikoshBAN" panose="02000000000000000000" pitchFamily="2" charset="0"/>
              </a:rPr>
              <a:t>এ </a:t>
            </a:r>
            <a:r>
              <a:rPr lang="bn-IN" sz="6600" dirty="0">
                <a:solidFill>
                  <a:srgbClr val="002060"/>
                </a:solidFill>
                <a:latin typeface="NikoshBAN" panose="02000000000000000000" pitchFamily="2" charset="0"/>
                <a:cs typeface="NikoshBAN" panose="02000000000000000000" pitchFamily="2" charset="0"/>
              </a:rPr>
              <a:t>পাঠ শেষে শিক্ষার্থীরা...</a:t>
            </a:r>
            <a:endParaRPr lang="bn-IN" sz="4800" dirty="0">
              <a:solidFill>
                <a:srgbClr val="002060"/>
              </a:solidFill>
              <a:latin typeface="NikoshBAN" panose="02000000000000000000" pitchFamily="2" charset="0"/>
              <a:cs typeface="NikoshBAN" panose="02000000000000000000" pitchFamily="2" charset="0"/>
            </a:endParaRPr>
          </a:p>
          <a:p>
            <a:r>
              <a:rPr lang="bn-IN" sz="400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a:p>
            <a:r>
              <a:rPr lang="en-GB" sz="4000">
                <a:latin typeface="NikoshBAN" panose="02000000000000000000" pitchFamily="2" charset="0"/>
                <a:cs typeface="NikoshBAN" panose="02000000000000000000" pitchFamily="2" charset="0"/>
                <a:sym typeface="Wingdings 2"/>
              </a:rPr>
              <a:t>  </a:t>
            </a:r>
            <a:r>
              <a:rPr lang="bn-IN" sz="4000">
                <a:latin typeface="NikoshBAN" panose="02000000000000000000" pitchFamily="2" charset="0"/>
                <a:cs typeface="NikoshBAN" panose="02000000000000000000" pitchFamily="2" charset="0"/>
                <a:sym typeface="Wingdings 2"/>
              </a:rPr>
              <a:t> </a:t>
            </a:r>
            <a:r>
              <a:rPr lang="bn-IN" sz="4000" dirty="0">
                <a:latin typeface="NikoshBAN" panose="02000000000000000000" pitchFamily="2" charset="0"/>
                <a:cs typeface="NikoshBAN" panose="02000000000000000000" pitchFamily="2" charset="0"/>
              </a:rPr>
              <a:t>বিভিন্ন প্রকার রক্তকণিকা বর্ণনা করতে পারবে।</a:t>
            </a:r>
          </a:p>
          <a:p>
            <a:r>
              <a:rPr lang="bn-IN"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sym typeface="Wingdings 2"/>
              </a:rPr>
              <a:t> </a:t>
            </a:r>
            <a:r>
              <a:rPr lang="bn-IN" sz="4000" dirty="0">
                <a:latin typeface="NikoshBAN" panose="02000000000000000000" pitchFamily="2" charset="0"/>
                <a:cs typeface="NikoshBAN" panose="02000000000000000000" pitchFamily="2" charset="0"/>
              </a:rPr>
              <a:t>রক্ত উপাদানের অস্বাভাবিক অবস্থা ব্যাখ্যা করতে পারবে।</a:t>
            </a:r>
          </a:p>
          <a:p>
            <a:r>
              <a:rPr lang="bn-IN"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sym typeface="Wingdings 2"/>
              </a:rPr>
              <a:t> </a:t>
            </a:r>
            <a:r>
              <a:rPr lang="bn-IN" sz="4000" dirty="0">
                <a:latin typeface="NikoshBAN" panose="02000000000000000000" pitchFamily="2" charset="0"/>
                <a:cs typeface="NikoshBAN" panose="02000000000000000000" pitchFamily="2" charset="0"/>
              </a:rPr>
              <a:t>চার প্রকার রক্তের </a:t>
            </a:r>
            <a:r>
              <a:rPr lang="en-US" sz="4000" dirty="0" err="1">
                <a:latin typeface="NikoshBAN" panose="02000000000000000000" pitchFamily="2" charset="0"/>
                <a:cs typeface="NikoshBAN" panose="02000000000000000000" pitchFamily="2" charset="0"/>
              </a:rPr>
              <a:t>গ্রুপের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নাম</a:t>
            </a:r>
            <a:r>
              <a:rPr lang="bn-IN" sz="4000" dirty="0">
                <a:latin typeface="NikoshBAN" panose="02000000000000000000" pitchFamily="2" charset="0"/>
                <a:cs typeface="NikoshBAN" panose="02000000000000000000" pitchFamily="2" charset="0"/>
              </a:rPr>
              <a:t> বলতে পারবে।</a:t>
            </a:r>
            <a:endParaRPr lang="en-US" sz="4000" dirty="0">
              <a:latin typeface="NikoshBAN" panose="02000000000000000000" pitchFamily="2" charset="0"/>
              <a:cs typeface="NikoshBAN" panose="02000000000000000000" pitchFamily="2" charset="0"/>
            </a:endParaRPr>
          </a:p>
        </p:txBody>
      </p:sp>
      <p:sp>
        <p:nvSpPr>
          <p:cNvPr id="6" name="Frame 5">
            <a:extLst>
              <a:ext uri="{FF2B5EF4-FFF2-40B4-BE49-F238E27FC236}">
                <a16:creationId xmlns:a16="http://schemas.microsoft.com/office/drawing/2014/main" id="{09FFFC40-7DEE-DC4E-9559-E2C524E6C926}"/>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3124915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animEffect transition="in" filter="wipe(down)">
                                      <p:cBhvr>
                                        <p:cTn id="15" dur="500"/>
                                        <p:tgtEl>
                                          <p:spTgt spid="2">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down)">
                                      <p:cBhvr>
                                        <p:cTn id="21" dur="500"/>
                                        <p:tgtEl>
                                          <p:spTgt spid="2">
                                            <p:txEl>
                                              <p:pRg st="1" end="1"/>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00"/>
                                        <p:tgtEl>
                                          <p:spTgt spid="2">
                                            <p:txEl>
                                              <p:pRg st="2" end="2"/>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down)">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646" y="879232"/>
            <a:ext cx="11230707" cy="5693866"/>
          </a:xfrm>
          <a:prstGeom prst="rect">
            <a:avLst/>
          </a:prstGeom>
          <a:noFill/>
        </p:spPr>
        <p:txBody>
          <a:bodyPr wrap="square" rtlCol="0">
            <a:spAutoFit/>
          </a:bodyPr>
          <a:lstStyle/>
          <a:p>
            <a:r>
              <a:rPr lang="bn-IN" sz="2800" dirty="0">
                <a:solidFill>
                  <a:srgbClr val="00B050"/>
                </a:solidFill>
                <a:latin typeface="NikoshBAN" pitchFamily="2" charset="0"/>
                <a:cs typeface="NikoshBAN" pitchFamily="2" charset="0"/>
              </a:rPr>
              <a:t>অল্প লবণাক্ত, ক্ষারীয় ও লাল বর্ণের তরল যোজক কলাকে রক্ত বলে। এই অস্বচ্ছ লাল তরল পদার্থটি শরীরের আভ্যন্তরীণ এক পরিবহন মাধ্যম। এটি বাহিত হয় শিরা বা ধমনীর মধ্যে দিয়ে। দেহের প্রতিটি টিস্যুতে পৌঁছে দেয় খাবার ও অক্সিজেন। টিস্যুর বৃদ্ধি ও ক্ষয়রোধের জন্যে এ খাবার ও অক্সিজেন অপরিহার্য। এছাড়া দেহের বিভিন্ন গ্রন্থি থেকে নিঃসরিত হরমোন রক্তের মাধ্যমেই পৌঁছে যায় অঙ্গ-প্রত্যঙ্গে, নিশ্চিত করে ঐ অঙ্গের কর্মক্ষমতাকে। রক্ত টিস্যুর বর্জ্যগুলো বের করে দেয়। কার্বন-ডাই-অক্সাইডকে বয়ে আনে ফুসফুসে দেহের বাইরে বের করে দেয়ার জন্যে । বাড়তি উপাদানগুলোকে পরিবহন করে নিয়ে যায় কিডনিতে, যাতে দেহের বাইরে বেরিয়ে যেতে পারে। দেহের তাপমাত্রা ঠিক রাখতে রক্ত সাহায্য করে। দেহের অন্যান্য তরল পদার্থগুলোর ভারসাম্য বজায় রাখতেও সহায়তা করে। যখন দেহ রোগাক্রান্ত হয়, তখন রক্তই প্রথম প্রতিরোধ গড়ে তোলে জীবাণুর বিরুদ্ধে। দেহের অভ্যন্তরস্থ এসিড এবং ক্ষারের স্বাভাবিক মাত্রা বজায় রাখাও রক্তের একটি গুরুত্বপূর্ণ কাজ।</a:t>
            </a:r>
            <a:endParaRPr lang="en-US" sz="2800" dirty="0">
              <a:solidFill>
                <a:srgbClr val="00B050"/>
              </a:solidFill>
              <a:latin typeface="NikoshBAN" pitchFamily="2" charset="0"/>
              <a:cs typeface="NikoshBAN" pitchFamily="2" charset="0"/>
            </a:endParaRPr>
          </a:p>
        </p:txBody>
      </p:sp>
      <p:sp>
        <p:nvSpPr>
          <p:cNvPr id="3" name="TextBox 2"/>
          <p:cNvSpPr txBox="1"/>
          <p:nvPr/>
        </p:nvSpPr>
        <p:spPr>
          <a:xfrm>
            <a:off x="1413748" y="131746"/>
            <a:ext cx="8464061" cy="923330"/>
          </a:xfrm>
          <a:prstGeom prst="rect">
            <a:avLst/>
          </a:prstGeom>
          <a:noFill/>
        </p:spPr>
        <p:txBody>
          <a:bodyPr wrap="square" rtlCol="0">
            <a:spAutoFit/>
          </a:bodyPr>
          <a:lstStyle/>
          <a:p>
            <a:r>
              <a:rPr lang="bn-IN" sz="5400" b="1" dirty="0">
                <a:solidFill>
                  <a:srgbClr val="C00000"/>
                </a:solidFill>
                <a:latin typeface="NikoshBAN" pitchFamily="2" charset="0"/>
                <a:cs typeface="NikoshBAN" pitchFamily="2" charset="0"/>
              </a:rPr>
              <a:t>               রক্ত ও এর কাজ </a:t>
            </a:r>
            <a:endParaRPr lang="en-US" sz="5400" b="1" dirty="0">
              <a:solidFill>
                <a:srgbClr val="C00000"/>
              </a:solidFill>
              <a:latin typeface="NikoshBAN" pitchFamily="2" charset="0"/>
              <a:cs typeface="NikoshBAN" pitchFamily="2" charset="0"/>
            </a:endParaRPr>
          </a:p>
        </p:txBody>
      </p:sp>
      <p:sp>
        <p:nvSpPr>
          <p:cNvPr id="7" name="Frame 6">
            <a:extLst>
              <a:ext uri="{FF2B5EF4-FFF2-40B4-BE49-F238E27FC236}">
                <a16:creationId xmlns:a16="http://schemas.microsoft.com/office/drawing/2014/main" id="{C9534D6A-11B3-544F-A2BD-B3C763142589}"/>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00F9C-3CBF-964B-A406-A25C17A54C3D}"/>
              </a:ext>
            </a:extLst>
          </p:cNvPr>
          <p:cNvSpPr txBox="1"/>
          <p:nvPr/>
        </p:nvSpPr>
        <p:spPr>
          <a:xfrm>
            <a:off x="480647" y="258383"/>
            <a:ext cx="11558954"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b="1" dirty="0">
                <a:solidFill>
                  <a:srgbClr val="FF0000"/>
                </a:solidFill>
                <a:latin typeface="NikoshBAN" pitchFamily="2" charset="0"/>
                <a:cs typeface="NikoshBAN" pitchFamily="2" charset="0"/>
              </a:rPr>
              <a:t>রক্তের প্লাজমার মধ্যে নির্দিষ্ট আকার ও গঠন বিশিষ্ট উপাদান বা রক্ত কোষসমূহকে রক্ত কণিকা বলে। </a:t>
            </a:r>
          </a:p>
        </p:txBody>
      </p:sp>
      <p:sp>
        <p:nvSpPr>
          <p:cNvPr id="5" name="TextBox 4">
            <a:extLst>
              <a:ext uri="{FF2B5EF4-FFF2-40B4-BE49-F238E27FC236}">
                <a16:creationId xmlns:a16="http://schemas.microsoft.com/office/drawing/2014/main" id="{D865BBBC-A7BD-0141-967C-3C1A70F2D9BB}"/>
              </a:ext>
            </a:extLst>
          </p:cNvPr>
          <p:cNvSpPr txBox="1"/>
          <p:nvPr/>
        </p:nvSpPr>
        <p:spPr>
          <a:xfrm>
            <a:off x="621324" y="1231746"/>
            <a:ext cx="11277600"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b="1" dirty="0">
                <a:latin typeface="NikoshBAN" pitchFamily="2" charset="0"/>
                <a:cs typeface="NikoshBAN" pitchFamily="2" charset="0"/>
              </a:rPr>
              <a:t>রক্তের বর্ণহীন তরল অংশকে রক্তরস বলে । </a:t>
            </a:r>
            <a:endParaRPr lang="en-US" sz="2800" b="1" dirty="0">
              <a:latin typeface="NikoshBAN" pitchFamily="2" charset="0"/>
              <a:cs typeface="NikoshBAN" pitchFamily="2" charset="0"/>
            </a:endParaRPr>
          </a:p>
        </p:txBody>
      </p:sp>
      <p:sp>
        <p:nvSpPr>
          <p:cNvPr id="7" name="TextBox 6">
            <a:extLst>
              <a:ext uri="{FF2B5EF4-FFF2-40B4-BE49-F238E27FC236}">
                <a16:creationId xmlns:a16="http://schemas.microsoft.com/office/drawing/2014/main" id="{D187512C-8278-E64B-B872-3EA83E9B64B7}"/>
              </a:ext>
            </a:extLst>
          </p:cNvPr>
          <p:cNvSpPr txBox="1"/>
          <p:nvPr/>
        </p:nvSpPr>
        <p:spPr>
          <a:xfrm>
            <a:off x="621324" y="4867425"/>
            <a:ext cx="10698145" cy="175432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b="1" dirty="0">
                <a:solidFill>
                  <a:srgbClr val="FF0000"/>
                </a:solidFill>
                <a:latin typeface="NikoshBAN" pitchFamily="2" charset="0"/>
                <a:cs typeface="NikoshBAN" pitchFamily="2" charset="0"/>
              </a:rPr>
              <a:t>রক্ত কনিকা তিন ধরনের </a:t>
            </a:r>
          </a:p>
          <a:p>
            <a:r>
              <a:rPr lang="bn-IN" sz="2400" b="1" dirty="0">
                <a:solidFill>
                  <a:srgbClr val="C00000"/>
                </a:solidFill>
                <a:latin typeface="NikoshBAN" pitchFamily="2" charset="0"/>
                <a:cs typeface="NikoshBAN" pitchFamily="2" charset="0"/>
              </a:rPr>
              <a:t>১. লোহিত রক্তকণিকা (</a:t>
            </a:r>
            <a:r>
              <a:rPr lang="en-US" sz="2400" b="1" dirty="0" err="1">
                <a:solidFill>
                  <a:srgbClr val="C00000"/>
                </a:solidFill>
                <a:latin typeface="NikoshBAN" pitchFamily="2" charset="0"/>
                <a:cs typeface="NikoshBAN" pitchFamily="2" charset="0"/>
              </a:rPr>
              <a:t>Erythorcytes</a:t>
            </a:r>
            <a:r>
              <a:rPr lang="en-US" sz="2400" b="1" dirty="0">
                <a:solidFill>
                  <a:srgbClr val="C00000"/>
                </a:solidFill>
                <a:latin typeface="NikoshBAN" pitchFamily="2" charset="0"/>
                <a:cs typeface="NikoshBAN" pitchFamily="2" charset="0"/>
              </a:rPr>
              <a:t>)</a:t>
            </a:r>
          </a:p>
          <a:p>
            <a:r>
              <a:rPr lang="bn-IN" sz="2400" b="1" dirty="0">
                <a:solidFill>
                  <a:srgbClr val="00B050"/>
                </a:solidFill>
                <a:latin typeface="NikoshBAN" pitchFamily="2" charset="0"/>
                <a:cs typeface="NikoshBAN" pitchFamily="2" charset="0"/>
              </a:rPr>
              <a:t>২. শ্বেত রক্তকণিকা (</a:t>
            </a:r>
            <a:r>
              <a:rPr lang="en-US" sz="2400" b="1" dirty="0">
                <a:solidFill>
                  <a:srgbClr val="00B050"/>
                </a:solidFill>
                <a:latin typeface="NikoshBAN" pitchFamily="2" charset="0"/>
                <a:cs typeface="NikoshBAN" pitchFamily="2" charset="0"/>
              </a:rPr>
              <a:t>Leucocytes)</a:t>
            </a:r>
            <a:endParaRPr lang="en-US" sz="2400" b="1" dirty="0">
              <a:solidFill>
                <a:schemeClr val="accent3"/>
              </a:solidFill>
              <a:latin typeface="NikoshBAN" pitchFamily="2" charset="0"/>
              <a:cs typeface="NikoshBAN" pitchFamily="2" charset="0"/>
            </a:endParaRPr>
          </a:p>
          <a:p>
            <a:r>
              <a:rPr lang="bn-IN" sz="2400" b="1" dirty="0">
                <a:solidFill>
                  <a:schemeClr val="accent3"/>
                </a:solidFill>
                <a:latin typeface="NikoshBAN" pitchFamily="2" charset="0"/>
                <a:cs typeface="NikoshBAN" pitchFamily="2" charset="0"/>
              </a:rPr>
              <a:t>৩. অণুচক্রিকা (</a:t>
            </a:r>
            <a:r>
              <a:rPr lang="en-US" sz="2400" b="1" dirty="0" err="1">
                <a:solidFill>
                  <a:schemeClr val="accent3"/>
                </a:solidFill>
                <a:latin typeface="NikoshBAN" pitchFamily="2" charset="0"/>
                <a:cs typeface="NikoshBAN" pitchFamily="2" charset="0"/>
              </a:rPr>
              <a:t>Thrombocytes</a:t>
            </a:r>
            <a:r>
              <a:rPr lang="en-US" sz="2400" b="1" dirty="0">
                <a:solidFill>
                  <a:schemeClr val="accent3"/>
                </a:solidFill>
                <a:latin typeface="NikoshBAN" pitchFamily="2" charset="0"/>
                <a:cs typeface="NikoshBAN" pitchFamily="2" charset="0"/>
              </a:rPr>
              <a:t>)</a:t>
            </a:r>
          </a:p>
        </p:txBody>
      </p:sp>
      <p:pic>
        <p:nvPicPr>
          <p:cNvPr id="9" name="Picture 8" descr="hhduerthxyhfjfiot1.png">
            <a:extLst>
              <a:ext uri="{FF2B5EF4-FFF2-40B4-BE49-F238E27FC236}">
                <a16:creationId xmlns:a16="http://schemas.microsoft.com/office/drawing/2014/main" id="{871E49C8-98CC-0F47-987E-26BE4883DFFB}"/>
              </a:ext>
            </a:extLst>
          </p:cNvPr>
          <p:cNvPicPr>
            <a:picLocks noChangeAspect="1"/>
          </p:cNvPicPr>
          <p:nvPr/>
        </p:nvPicPr>
        <p:blipFill>
          <a:blip r:embed="rId2"/>
          <a:stretch>
            <a:fillRect/>
          </a:stretch>
        </p:blipFill>
        <p:spPr>
          <a:xfrm>
            <a:off x="3320143" y="1886004"/>
            <a:ext cx="4789715" cy="2831139"/>
          </a:xfrm>
          <a:prstGeom prst="rect">
            <a:avLst/>
          </a:prstGeom>
          <a:ln w="88900" cap="sq" cmpd="thickThin">
            <a:solidFill>
              <a:srgbClr val="000000"/>
            </a:solidFill>
            <a:prstDash val="solid"/>
            <a:miter lim="800000"/>
          </a:ln>
          <a:effectLst>
            <a:innerShdw blurRad="76200">
              <a:srgbClr val="000000"/>
            </a:innerShdw>
          </a:effectLst>
        </p:spPr>
      </p:pic>
      <p:sp>
        <p:nvSpPr>
          <p:cNvPr id="11" name="Frame 10">
            <a:extLst>
              <a:ext uri="{FF2B5EF4-FFF2-40B4-BE49-F238E27FC236}">
                <a16:creationId xmlns:a16="http://schemas.microsoft.com/office/drawing/2014/main" id="{C864B33D-AEF7-634F-AC82-1F5925A646D1}"/>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2301212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2000"/>
                                        <p:tgtEl>
                                          <p:spTgt spid="5">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 calcmode="lin" valueType="num">
                                      <p:cBhvr additive="base">
                                        <p:cTn id="2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additive="base">
                                        <p:cTn id="4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 calcmode="lin" valueType="num">
                                      <p:cBhvr additive="base">
                                        <p:cTn id="4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build="allAtOnce" animBg="1"/>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753" y="668247"/>
            <a:ext cx="11523785"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5400" b="1" dirty="0">
                <a:latin typeface="NikoshBAN" pitchFamily="2" charset="0"/>
                <a:cs typeface="NikoshBAN" pitchFamily="2" charset="0"/>
              </a:rPr>
              <a:t>পৃথকভাবে নিচের চিত্রগুলো লক্ষ্য কর </a:t>
            </a:r>
            <a:endParaRPr lang="en-US" sz="5400" b="1" dirty="0">
              <a:latin typeface="NikoshBAN" pitchFamily="2" charset="0"/>
              <a:cs typeface="NikoshBAN" pitchFamily="2" charset="0"/>
            </a:endParaRPr>
          </a:p>
        </p:txBody>
      </p:sp>
      <p:sp>
        <p:nvSpPr>
          <p:cNvPr id="3" name="TextBox 2"/>
          <p:cNvSpPr txBox="1"/>
          <p:nvPr/>
        </p:nvSpPr>
        <p:spPr>
          <a:xfrm>
            <a:off x="1430215" y="2157046"/>
            <a:ext cx="10093570"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379775"/>
            <a:ext cx="3200400" cy="17526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078" y="2391508"/>
            <a:ext cx="3352800" cy="17526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631" y="2438399"/>
            <a:ext cx="3147646" cy="1746739"/>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996462" y="4735907"/>
            <a:ext cx="11195538" cy="369332"/>
          </a:xfrm>
          <a:prstGeom prst="rect">
            <a:avLst/>
          </a:prstGeom>
          <a:noFill/>
        </p:spPr>
        <p:txBody>
          <a:bodyPr wrap="square" rtlCol="0">
            <a:spAutoFit/>
          </a:bodyPr>
          <a:lstStyle/>
          <a:p>
            <a:r>
              <a:rPr lang="bn-IN" b="1" dirty="0">
                <a:latin typeface="NikoshBAN" pitchFamily="2" charset="0"/>
                <a:cs typeface="NikoshBAN" pitchFamily="2" charset="0"/>
              </a:rPr>
              <a:t>লোহিত রক্তকণিকা (</a:t>
            </a:r>
            <a:r>
              <a:rPr lang="en-US" b="1" dirty="0" err="1">
                <a:latin typeface="NikoshBAN" pitchFamily="2" charset="0"/>
                <a:cs typeface="NikoshBAN" pitchFamily="2" charset="0"/>
              </a:rPr>
              <a:t>Erythorcytes</a:t>
            </a:r>
            <a:r>
              <a:rPr lang="en-US" b="1" dirty="0">
                <a:latin typeface="NikoshBAN" pitchFamily="2" charset="0"/>
                <a:cs typeface="NikoshBAN" pitchFamily="2" charset="0"/>
              </a:rPr>
              <a:t>)</a:t>
            </a:r>
            <a:r>
              <a:rPr lang="bn-IN" b="1" dirty="0">
                <a:latin typeface="NikoshBAN" pitchFamily="2" charset="0"/>
                <a:cs typeface="NikoshBAN" pitchFamily="2" charset="0"/>
              </a:rPr>
              <a:t>              শ্বেত রক্তকণিকা (</a:t>
            </a:r>
            <a:r>
              <a:rPr lang="en-US" b="1" dirty="0">
                <a:latin typeface="NikoshBAN" pitchFamily="2" charset="0"/>
                <a:cs typeface="NikoshBAN" pitchFamily="2" charset="0"/>
              </a:rPr>
              <a:t>Leucocytes)</a:t>
            </a:r>
            <a:r>
              <a:rPr lang="bn-IN" b="1" dirty="0">
                <a:latin typeface="NikoshBAN" pitchFamily="2" charset="0"/>
                <a:cs typeface="NikoshBAN" pitchFamily="2" charset="0"/>
              </a:rPr>
              <a:t>                    অণুচক্রিকা (</a:t>
            </a:r>
            <a:r>
              <a:rPr lang="en-US" b="1" dirty="0" err="1">
                <a:latin typeface="NikoshBAN" pitchFamily="2" charset="0"/>
                <a:cs typeface="NikoshBAN" pitchFamily="2" charset="0"/>
              </a:rPr>
              <a:t>Thrombocytes</a:t>
            </a:r>
            <a:r>
              <a:rPr lang="en-US" b="1" dirty="0">
                <a:latin typeface="NikoshBAN" pitchFamily="2" charset="0"/>
                <a:cs typeface="NikoshBAN" pitchFamily="2" charset="0"/>
              </a:rPr>
              <a:t>)</a:t>
            </a:r>
          </a:p>
        </p:txBody>
      </p:sp>
      <p:sp>
        <p:nvSpPr>
          <p:cNvPr id="7" name="Frame 6">
            <a:extLst>
              <a:ext uri="{FF2B5EF4-FFF2-40B4-BE49-F238E27FC236}">
                <a16:creationId xmlns:a16="http://schemas.microsoft.com/office/drawing/2014/main" id="{49338628-5C2D-9D45-AAC3-F398A0D45DAC}"/>
              </a:ext>
            </a:extLst>
          </p:cNvPr>
          <p:cNvSpPr/>
          <p:nvPr/>
        </p:nvSpPr>
        <p:spPr>
          <a:xfrm>
            <a:off x="0" y="0"/>
            <a:ext cx="12192000" cy="6857999"/>
          </a:xfrm>
          <a:prstGeom prst="frame">
            <a:avLst>
              <a:gd name="adj1" fmla="val 3337"/>
            </a:avLst>
          </a:prstGeom>
          <a:solidFill>
            <a:srgbClr val="4F81BD"/>
          </a:solidFill>
          <a:ln w="25400" cap="flat" cmpd="sng" algn="ctr">
            <a:noFill/>
            <a:prstDash val="solid"/>
          </a:ln>
          <a:effectLst>
            <a:glow rad="139700">
              <a:srgbClr val="9BBB59">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9057" tIns="49528" rIns="99057" bIns="49528" spcCol="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9057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ysClr val="windowText" lastClr="000000"/>
              </a:solidFill>
              <a:effectLst/>
              <a:uLnTx/>
              <a:uFillTx/>
              <a:latin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9"/>
                                        </p:tgtEl>
                                        <p:attrNameLst>
                                          <p:attrName>ppt_y</p:attrName>
                                        </p:attrNameLst>
                                      </p:cBhvr>
                                      <p:tavLst>
                                        <p:tav tm="0">
                                          <p:val>
                                            <p:strVal val="#ppt_y"/>
                                          </p:val>
                                        </p:tav>
                                        <p:tav tm="100000">
                                          <p:val>
                                            <p:strVal val="#ppt_y"/>
                                          </p:val>
                                        </p:tav>
                                      </p:tavLst>
                                    </p:anim>
                                    <p:anim calcmode="lin" valueType="num">
                                      <p:cBhvr>
                                        <p:cTn id="3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Theme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4" id="{F162641F-4E50-43E0-BEB7-2807410BF678}" vid="{04276AC9-C0AF-4140-9A66-9885C5120498}"/>
    </a:ext>
  </a:extLst>
</a:theme>
</file>

<file path=ppt/theme/theme3.xml><?xml version="1.0" encoding="utf-8"?>
<a:theme xmlns:a="http://schemas.openxmlformats.org/drawingml/2006/main" name="The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F4E363F9-A02E-439F-84B5-B09887ED1105}" vid="{1EDF4C83-5302-4C3E-B677-6624FA06E7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Theme4</Template>
  <TotalTime>1240</TotalTime>
  <Words>883</Words>
  <Application>Microsoft Office PowerPoint</Application>
  <PresentationFormat>Widescreen</PresentationFormat>
  <Paragraphs>98</Paragraphs>
  <Slides>21</Slides>
  <Notes>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Atlas</vt:lpstr>
      <vt:lpstr>Theme4</vt:lpstr>
      <vt:lpstr>Theme3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solution</dc:creator>
  <cp:lastModifiedBy>Unknown User</cp:lastModifiedBy>
  <cp:revision>227</cp:revision>
  <dcterms:created xsi:type="dcterms:W3CDTF">2015-08-19T10:41:28Z</dcterms:created>
  <dcterms:modified xsi:type="dcterms:W3CDTF">2019-11-30T13:31:38Z</dcterms:modified>
</cp:coreProperties>
</file>