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9" r:id="rId2"/>
  </p:sldMasterIdLst>
  <p:notesMasterIdLst>
    <p:notesMasterId r:id="rId22"/>
  </p:notesMasterIdLst>
  <p:sldIdLst>
    <p:sldId id="292" r:id="rId3"/>
    <p:sldId id="304" r:id="rId4"/>
    <p:sldId id="293" r:id="rId5"/>
    <p:sldId id="297" r:id="rId6"/>
    <p:sldId id="299" r:id="rId7"/>
    <p:sldId id="259" r:id="rId8"/>
    <p:sldId id="258" r:id="rId9"/>
    <p:sldId id="302" r:id="rId10"/>
    <p:sldId id="301" r:id="rId11"/>
    <p:sldId id="298" r:id="rId12"/>
    <p:sldId id="277" r:id="rId13"/>
    <p:sldId id="278" r:id="rId14"/>
    <p:sldId id="303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4B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1032-D8B6-4ED7-B836-A78D24577B0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95F6-2DC5-414F-B8C4-8253260A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5552-C03E-4C19-A163-8A13FD380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72C07-4F0D-4D34-9E60-071882A9041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6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8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3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8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3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0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1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0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3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7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3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0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2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2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2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5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9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2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365EC-1F47-4041-B61D-7A22EEF7AE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2F63AC-AD69-48BA-B6A2-3A8AACFE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914400"/>
              <a:t>11/6/2019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"/>
            <a:ext cx="7696200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ফুলের শুভেচ্ছা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http://i1264.photobucket.com/albums/jj487/Rita7070/Things%20that%20are%20colorful%20and%20moving/50_large1_zpsf15c811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3" y="1981200"/>
            <a:ext cx="5863883" cy="4648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02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422" y="1559170"/>
            <a:ext cx="82718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ধূমপান স্বাস্থ্যের জন্য মারাত্বক ক্ষতিকর।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ধুমপানের সময় তামাক পাতার অসম্পূর্ণ দহনের ফলে অসংখ্য ক্ষতিকর ফুসফুসের মধ্যে প্রবেশ করে।</a:t>
            </a:r>
            <a:endParaRPr lang="b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ধুমপানের ফলে এমফাইসেমা,ব্রঙ্কাইটিস, ফুসফুসের ক্যান্সার ইত্যাদি হতে পারে।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6963" y="2736753"/>
            <a:ext cx="3235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অধূমপায়ীর ফুসফুস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1" y="6026408"/>
            <a:ext cx="33527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ধূমপায়ীর ফুসফুস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9"/>
          <a:stretch/>
        </p:blipFill>
        <p:spPr>
          <a:xfrm>
            <a:off x="9683367" y="109553"/>
            <a:ext cx="2327564" cy="250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353041" y="3386536"/>
            <a:ext cx="2700366" cy="2449424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2355273" y="367145"/>
            <a:ext cx="5569527" cy="1066800"/>
          </a:xfrm>
          <a:prstGeom prst="downArrowCallout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ফুসফুসের এক্স-রে চিত্রের তুলনা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764" y="698408"/>
            <a:ext cx="109520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সিগারেটে যেসব রাসায়নিক দ্রব্য </a:t>
            </a:r>
            <a:r>
              <a:rPr lang="bn-I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থাকে</a:t>
            </a:r>
            <a:endParaRPr lang="en-US" sz="4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bn-I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8" algn="just"/>
            <a:r>
              <a:rPr lang="bn-IN" sz="4400" b="1" dirty="0">
                <a:solidFill>
                  <a:schemeClr val="accent2"/>
                </a:solidFill>
              </a:rPr>
              <a:t>আর্সেনিক</a:t>
            </a:r>
            <a:endParaRPr lang="en-US" sz="4400" b="1" dirty="0">
              <a:solidFill>
                <a:schemeClr val="accent2"/>
              </a:solidFill>
            </a:endParaRPr>
          </a:p>
          <a:p>
            <a:pPr lvl="8" algn="just"/>
            <a:r>
              <a:rPr lang="bn-IN" sz="4400" b="1" dirty="0"/>
              <a:t>অ্যামোনিয়া								</a:t>
            </a:r>
          </a:p>
          <a:p>
            <a:pPr lvl="8" algn="just"/>
            <a:r>
              <a:rPr lang="bn-IN" sz="4400" b="1" dirty="0">
                <a:solidFill>
                  <a:srgbClr val="002060"/>
                </a:solidFill>
              </a:rPr>
              <a:t>মিথেন</a:t>
            </a:r>
          </a:p>
          <a:p>
            <a:pPr lvl="8" algn="just"/>
            <a:r>
              <a:rPr lang="bn-IN" sz="4400" b="1" dirty="0">
                <a:solidFill>
                  <a:srgbClr val="7030A0"/>
                </a:solidFill>
              </a:rPr>
              <a:t>কার্বন মনোক্সাইড</a:t>
            </a:r>
          </a:p>
          <a:p>
            <a:pPr lvl="8" algn="just"/>
            <a:r>
              <a:rPr lang="bn-IN" sz="4400" b="1" dirty="0">
                <a:solidFill>
                  <a:srgbClr val="FF0000"/>
                </a:solidFill>
              </a:rPr>
              <a:t>হাইড্রোজেন সায়ানাইড</a:t>
            </a:r>
          </a:p>
          <a:p>
            <a:pPr lvl="8" algn="just"/>
            <a:r>
              <a:rPr lang="bn-IN" sz="4400" b="1" dirty="0">
                <a:solidFill>
                  <a:srgbClr val="C00000"/>
                </a:solidFill>
              </a:rPr>
              <a:t>নিকোটিন</a:t>
            </a:r>
          </a:p>
        </p:txBody>
      </p:sp>
      <p:pic>
        <p:nvPicPr>
          <p:cNvPr id="4" name="Picture 3" descr="fa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8502"/>
          <a:stretch/>
        </p:blipFill>
        <p:spPr bwMode="auto">
          <a:xfrm>
            <a:off x="539965" y="2155879"/>
            <a:ext cx="2475084" cy="321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88" y="308918"/>
            <a:ext cx="9763894" cy="840261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3200" b="1" dirty="0">
                <a:solidFill>
                  <a:schemeClr val="bg1"/>
                </a:solidFill>
              </a:rPr>
              <a:t>ধুমপায়ী ও অধুমপায়ীর ফুসফুসের এক্স-এর </a:t>
            </a:r>
            <a:r>
              <a:rPr lang="bn-IN" sz="3200" b="1" dirty="0" smtClean="0">
                <a:solidFill>
                  <a:schemeClr val="bg1"/>
                </a:solidFill>
              </a:rPr>
              <a:t>পার্থক্য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73" y="3227584"/>
            <a:ext cx="5164135" cy="33101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/>
              <a:t>        </a:t>
            </a:r>
            <a:r>
              <a:rPr lang="bn-IN" sz="3200" u="sng" dirty="0"/>
              <a:t>অধূমপায়ী</a:t>
            </a:r>
          </a:p>
          <a:p>
            <a:pPr marL="514350" indent="-514350">
              <a:buFont typeface="+mj-lt"/>
              <a:buAutoNum type="arabicPeriod"/>
            </a:pPr>
            <a:r>
              <a:rPr lang="bn-IN" u="sng" dirty="0" smtClean="0"/>
              <a:t>আকৃতিগতভাবে ফুসফুস স্বাভবিক দেখা যায়।</a:t>
            </a:r>
          </a:p>
          <a:p>
            <a:pPr marL="514350" indent="-514350">
              <a:buFont typeface="+mj-lt"/>
              <a:buAutoNum type="arabicPeriod"/>
            </a:pPr>
            <a:r>
              <a:rPr lang="bn-IN" u="sng" dirty="0" smtClean="0"/>
              <a:t>সাদা ও কালো দাগের মধ্যে সুস্পষ্ট বিভেদন দেখা যায়।</a:t>
            </a:r>
          </a:p>
          <a:p>
            <a:pPr marL="514350" indent="-514350">
              <a:buFont typeface="+mj-lt"/>
              <a:buAutoNum type="arabicPeriod"/>
            </a:pPr>
            <a:r>
              <a:rPr lang="bn-IN" u="sng" dirty="0" smtClean="0"/>
              <a:t>অ্যালভিওলাসের সংখ্যা ঠিক দেখা যায়।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222" y="3190514"/>
            <a:ext cx="5314393" cy="33101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     </a:t>
            </a:r>
            <a:r>
              <a:rPr lang="bn-IN" sz="2800" u="sng" dirty="0" smtClean="0"/>
              <a:t>ধুমপায়ী</a:t>
            </a:r>
            <a:r>
              <a:rPr lang="bn-IN" dirty="0" smtClean="0"/>
              <a:t>   </a:t>
            </a:r>
          </a:p>
          <a:p>
            <a:pPr marL="457200" indent="-457200">
              <a:buFont typeface="+mj-lt"/>
              <a:buAutoNum type="arabicPeriod"/>
            </a:pPr>
            <a:r>
              <a:rPr lang="bn-IN" dirty="0" smtClean="0"/>
              <a:t>সার্বিকভাবে ফুসফুসের আকার বড় দেখায়।</a:t>
            </a:r>
          </a:p>
          <a:p>
            <a:pPr marL="457200" indent="-457200">
              <a:buFont typeface="+mj-lt"/>
              <a:buAutoNum type="arabicPeriod"/>
            </a:pPr>
            <a:r>
              <a:rPr lang="bn-IN" dirty="0" smtClean="0"/>
              <a:t>কালো দাগগুলো অস্পষ্ট হয়ে যায়।</a:t>
            </a:r>
          </a:p>
          <a:p>
            <a:pPr marL="457200" indent="-457200">
              <a:buFont typeface="+mj-lt"/>
              <a:buAutoNum type="arabicPeriod"/>
            </a:pPr>
            <a:r>
              <a:rPr lang="bn-IN" dirty="0" smtClean="0"/>
              <a:t>অ্যালভিওলাসের সংখ্যা কম মনে হয়।</a:t>
            </a:r>
            <a:endParaRPr lang="en-US" dirty="0"/>
          </a:p>
        </p:txBody>
      </p:sp>
      <p:pic>
        <p:nvPicPr>
          <p:cNvPr id="5" name="Content Placeholder 3" descr="b293119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r="47619"/>
          <a:stretch/>
        </p:blipFill>
        <p:spPr bwMode="auto">
          <a:xfrm rot="5400000">
            <a:off x="1383958" y="518984"/>
            <a:ext cx="1631092" cy="32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b293119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/>
          <a:stretch/>
        </p:blipFill>
        <p:spPr bwMode="auto">
          <a:xfrm rot="5400000">
            <a:off x="8604220" y="692180"/>
            <a:ext cx="1608996" cy="29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913419" y="96982"/>
            <a:ext cx="16625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706582"/>
            <a:ext cx="12192000" cy="9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47483" y="251752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অধুমপায়ীর ফুসফুস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31978" y="279461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ধূমপায়ীর ফুসফুস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8302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১।আকার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4511" y="0"/>
            <a:ext cx="6927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88430" y="1096879"/>
            <a:ext cx="457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আকৃতি গতভাবে ফুসফুস স্বাভাবিক দেখা যায়।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67109" y="1055316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সার্বিক ভাবে ফুসফুসের আকার বড় দেখায়।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593273"/>
            <a:ext cx="12192000" cy="9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2881746"/>
            <a:ext cx="12192000" cy="9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30830"/>
              </p:ext>
            </p:extLst>
          </p:nvPr>
        </p:nvGraphicFramePr>
        <p:xfrm>
          <a:off x="0" y="1823173"/>
          <a:ext cx="12191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81">
                  <a:extLst>
                    <a:ext uri="{9D8B030D-6E8A-4147-A177-3AD203B41FA5}">
                      <a16:colId xmlns:a16="http://schemas.microsoft.com/office/drawing/2014/main" val="1518558008"/>
                    </a:ext>
                  </a:extLst>
                </a:gridCol>
                <a:gridCol w="5757364">
                  <a:extLst>
                    <a:ext uri="{9D8B030D-6E8A-4147-A177-3AD203B41FA5}">
                      <a16:colId xmlns:a16="http://schemas.microsoft.com/office/drawing/2014/main" val="1377245784"/>
                    </a:ext>
                  </a:extLst>
                </a:gridCol>
                <a:gridCol w="5195454">
                  <a:extLst>
                    <a:ext uri="{9D8B030D-6E8A-4147-A177-3AD203B41FA5}">
                      <a16:colId xmlns:a16="http://schemas.microsoft.com/office/drawing/2014/main" val="2249482308"/>
                    </a:ext>
                  </a:extLst>
                </a:gridCol>
              </a:tblGrid>
              <a:tr h="7074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২।সাদা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কালো দাগ  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সাদা ও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কালো দাগের মধ্যে সুস্পষ্ট বিভেদন দেখা যায়।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কালো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দাগগুলো অস্পষ্ট দেখা যায়।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315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1" y="3188915"/>
            <a:ext cx="1108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৩।অ্যালভিওলাস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02962" y="3272043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অ্যালভিওলাসের সংখ্যা ঠিক দেখা যায়।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81379" y="3105789"/>
            <a:ext cx="37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অ্যালভিওলাসের সংখ্যা কম মনে হয়।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91405"/>
              </p:ext>
            </p:extLst>
          </p:nvPr>
        </p:nvGraphicFramePr>
        <p:xfrm>
          <a:off x="0" y="3800475"/>
          <a:ext cx="12192000" cy="7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389">
                  <a:extLst>
                    <a:ext uri="{9D8B030D-6E8A-4147-A177-3AD203B41FA5}">
                      <a16:colId xmlns:a16="http://schemas.microsoft.com/office/drawing/2014/main" val="6172858"/>
                    </a:ext>
                  </a:extLst>
                </a:gridCol>
                <a:gridCol w="5772156">
                  <a:extLst>
                    <a:ext uri="{9D8B030D-6E8A-4147-A177-3AD203B41FA5}">
                      <a16:colId xmlns:a16="http://schemas.microsoft.com/office/drawing/2014/main" val="2762886860"/>
                    </a:ext>
                  </a:extLst>
                </a:gridCol>
                <a:gridCol w="5195455">
                  <a:extLst>
                    <a:ext uri="{9D8B030D-6E8A-4147-A177-3AD203B41FA5}">
                      <a16:colId xmlns:a16="http://schemas.microsoft.com/office/drawing/2014/main" val="3203626780"/>
                    </a:ext>
                  </a:extLst>
                </a:gridCol>
              </a:tblGrid>
              <a:tr h="707478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৪।সিলিয়া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সিলিয়ার আন্দোলনে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ক্ষতিকর কনা জমতে পারে না।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ধুলা,বালি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ভিতরে জমা হয়।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408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39883"/>
              </p:ext>
            </p:extLst>
          </p:nvPr>
        </p:nvGraphicFramePr>
        <p:xfrm>
          <a:off x="0" y="4552517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91">
                  <a:extLst>
                    <a:ext uri="{9D8B030D-6E8A-4147-A177-3AD203B41FA5}">
                      <a16:colId xmlns:a16="http://schemas.microsoft.com/office/drawing/2014/main" val="835301570"/>
                    </a:ext>
                  </a:extLst>
                </a:gridCol>
                <a:gridCol w="5832764">
                  <a:extLst>
                    <a:ext uri="{9D8B030D-6E8A-4147-A177-3AD203B41FA5}">
                      <a16:colId xmlns:a16="http://schemas.microsoft.com/office/drawing/2014/main" val="2743082530"/>
                    </a:ext>
                  </a:extLst>
                </a:gridCol>
                <a:gridCol w="5167745">
                  <a:extLst>
                    <a:ext uri="{9D8B030D-6E8A-4147-A177-3AD203B41FA5}">
                      <a16:colId xmlns:a16="http://schemas.microsoft.com/office/drawing/2014/main" val="340695750"/>
                    </a:ext>
                  </a:extLst>
                </a:gridCol>
              </a:tblGrid>
              <a:tr h="707478"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৫।অ্যালভিওলাসের</a:t>
                      </a:r>
                      <a:r>
                        <a:rPr lang="bn-IN" b="0" baseline="0" dirty="0" smtClean="0">
                          <a:solidFill>
                            <a:schemeClr val="tx1"/>
                          </a:solidFill>
                        </a:rPr>
                        <a:t> প্রাচীর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প্রাচীরের</a:t>
                      </a:r>
                      <a:r>
                        <a:rPr lang="bn-IN" b="0" baseline="0" dirty="0" smtClean="0">
                          <a:solidFill>
                            <a:schemeClr val="tx1"/>
                          </a:solidFill>
                        </a:rPr>
                        <a:t> ক্ষয় লক্ষনীয় নয়।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প্রাচীরের</a:t>
                      </a:r>
                      <a:r>
                        <a:rPr lang="bn-IN" b="0" baseline="0" dirty="0" smtClean="0">
                          <a:solidFill>
                            <a:schemeClr val="tx1"/>
                          </a:solidFill>
                        </a:rPr>
                        <a:t> ক্ষয় লক্ষনীয়।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2773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30419"/>
              </p:ext>
            </p:extLst>
          </p:nvPr>
        </p:nvGraphicFramePr>
        <p:xfrm>
          <a:off x="0" y="5453063"/>
          <a:ext cx="12191999" cy="7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285">
                  <a:extLst>
                    <a:ext uri="{9D8B030D-6E8A-4147-A177-3AD203B41FA5}">
                      <a16:colId xmlns:a16="http://schemas.microsoft.com/office/drawing/2014/main" val="2597711197"/>
                    </a:ext>
                  </a:extLst>
                </a:gridCol>
                <a:gridCol w="5892388">
                  <a:extLst>
                    <a:ext uri="{9D8B030D-6E8A-4147-A177-3AD203B41FA5}">
                      <a16:colId xmlns:a16="http://schemas.microsoft.com/office/drawing/2014/main" val="3261554593"/>
                    </a:ext>
                  </a:extLst>
                </a:gridCol>
                <a:gridCol w="5112326">
                  <a:extLst>
                    <a:ext uri="{9D8B030D-6E8A-4147-A177-3AD203B41FA5}">
                      <a16:colId xmlns:a16="http://schemas.microsoft.com/office/drawing/2014/main" val="2193505691"/>
                    </a:ext>
                  </a:extLst>
                </a:gridCol>
              </a:tblGrid>
              <a:tr h="707478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৬।মধ্যকা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স্বাভাবিক দেখা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যায়।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2060"/>
                          </a:solidFill>
                        </a:rPr>
                        <a:t>বিস্তৃত</a:t>
                      </a:r>
                      <a:r>
                        <a:rPr lang="bn-IN" baseline="0" dirty="0" smtClean="0">
                          <a:solidFill>
                            <a:srgbClr val="002060"/>
                          </a:solidFill>
                        </a:rPr>
                        <a:t> থাকে।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1018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3841"/>
              </p:ext>
            </p:extLst>
          </p:nvPr>
        </p:nvGraphicFramePr>
        <p:xfrm>
          <a:off x="0" y="6150522"/>
          <a:ext cx="12192000" cy="7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3">
                  <a:extLst>
                    <a:ext uri="{9D8B030D-6E8A-4147-A177-3AD203B41FA5}">
                      <a16:colId xmlns:a16="http://schemas.microsoft.com/office/drawing/2014/main" val="2241763113"/>
                    </a:ext>
                  </a:extLst>
                </a:gridCol>
                <a:gridCol w="5957454">
                  <a:extLst>
                    <a:ext uri="{9D8B030D-6E8A-4147-A177-3AD203B41FA5}">
                      <a16:colId xmlns:a16="http://schemas.microsoft.com/office/drawing/2014/main" val="815677365"/>
                    </a:ext>
                  </a:extLst>
                </a:gridCol>
                <a:gridCol w="5098473">
                  <a:extLst>
                    <a:ext uri="{9D8B030D-6E8A-4147-A177-3AD203B41FA5}">
                      <a16:colId xmlns:a16="http://schemas.microsoft.com/office/drawing/2014/main" val="1601047498"/>
                    </a:ext>
                  </a:extLst>
                </a:gridCol>
              </a:tblGrid>
              <a:tr h="707478"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৭।এমফাইসেমা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চিহ্ন দেখা</a:t>
                      </a:r>
                      <a:r>
                        <a:rPr lang="bn-IN" b="0" baseline="0" dirty="0" smtClean="0">
                          <a:solidFill>
                            <a:schemeClr val="tx1"/>
                          </a:solidFill>
                        </a:rPr>
                        <a:t> যায় না।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0" dirty="0" smtClean="0">
                          <a:solidFill>
                            <a:schemeClr val="tx1"/>
                          </a:solidFill>
                        </a:rPr>
                        <a:t>চিহ্ন দেখা</a:t>
                      </a:r>
                      <a:r>
                        <a:rPr lang="bn-IN" b="0" baseline="0" dirty="0" smtClean="0">
                          <a:solidFill>
                            <a:schemeClr val="tx1"/>
                          </a:solidFill>
                        </a:rPr>
                        <a:t> যায়।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67891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6871855" y="0"/>
            <a:ext cx="22167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39091" y="207818"/>
            <a:ext cx="22167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13538"/>
              </p:ext>
            </p:extLst>
          </p:nvPr>
        </p:nvGraphicFramePr>
        <p:xfrm>
          <a:off x="677918" y="719666"/>
          <a:ext cx="10893972" cy="561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48">
                  <a:extLst>
                    <a:ext uri="{9D8B030D-6E8A-4147-A177-3AD203B41FA5}">
                      <a16:colId xmlns:a16="http://schemas.microsoft.com/office/drawing/2014/main" val="143445601"/>
                    </a:ext>
                  </a:extLst>
                </a:gridCol>
                <a:gridCol w="4508937">
                  <a:extLst>
                    <a:ext uri="{9D8B030D-6E8A-4147-A177-3AD203B41FA5}">
                      <a16:colId xmlns:a16="http://schemas.microsoft.com/office/drawing/2014/main" val="2102163265"/>
                    </a:ext>
                  </a:extLst>
                </a:gridCol>
                <a:gridCol w="4303987">
                  <a:extLst>
                    <a:ext uri="{9D8B030D-6E8A-4147-A177-3AD203B41FA5}">
                      <a16:colId xmlns:a16="http://schemas.microsoft.com/office/drawing/2014/main" val="3813587879"/>
                    </a:ext>
                  </a:extLst>
                </a:gridCol>
              </a:tblGrid>
              <a:tr h="7022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  <a:r>
                        <a:rPr lang="bn-IN" sz="2800" dirty="0" smtClean="0"/>
                        <a:t>বিষয়</a:t>
                      </a:r>
                      <a:r>
                        <a:rPr lang="en-US" sz="2800" dirty="0" smtClean="0"/>
                        <a:t>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    </a:t>
                      </a:r>
                      <a:r>
                        <a:rPr lang="bn-IN" sz="2800" dirty="0" smtClean="0"/>
                        <a:t>অধূমপায়ীর</a:t>
                      </a:r>
                      <a:r>
                        <a:rPr lang="bn-IN" sz="2800" baseline="0" dirty="0" smtClean="0"/>
                        <a:t> ফুসফুস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/>
                        <a:t>ধূমপায়ীর</a:t>
                      </a:r>
                      <a:r>
                        <a:rPr lang="bn-IN" sz="2800" baseline="0" dirty="0" smtClean="0"/>
                        <a:t> ফুসফুস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15828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r>
                        <a:rPr lang="bn-IN" dirty="0" smtClean="0"/>
                        <a:t>৮।ফুসফুস</a:t>
                      </a:r>
                      <a:r>
                        <a:rPr lang="bn-IN" baseline="0" dirty="0" smtClean="0"/>
                        <a:t> ও হ্রদপিন্দের প্রচ্ছায়া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সমানুপাতিক</a:t>
                      </a:r>
                      <a:r>
                        <a:rPr lang="bn-IN" baseline="0" dirty="0" smtClean="0"/>
                        <a:t> ও স্বাভবিক দেখা যায়।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ফুসফুসের</a:t>
                      </a:r>
                      <a:r>
                        <a:rPr lang="bn-IN" baseline="0" dirty="0" smtClean="0"/>
                        <a:t> তুলনায় ছোট দেখা যায়।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340986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r>
                        <a:rPr lang="bn-IN" dirty="0" smtClean="0"/>
                        <a:t>৯।টিউমার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টিউমার উপব্রিদ্ধির</a:t>
                      </a:r>
                      <a:r>
                        <a:rPr lang="bn-IN" baseline="0" dirty="0" smtClean="0"/>
                        <a:t> চিহ্ন দেখা যায় না।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দেখা</a:t>
                      </a:r>
                      <a:r>
                        <a:rPr lang="bn-IN" baseline="0" dirty="0" smtClean="0"/>
                        <a:t> যায়।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92360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r>
                        <a:rPr lang="bn-IN" dirty="0" smtClean="0"/>
                        <a:t>১০।স্বচ্ছতা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অ্যালভিওলাইয়ে</a:t>
                      </a:r>
                      <a:r>
                        <a:rPr lang="bn-IN" baseline="0" dirty="0" smtClean="0"/>
                        <a:t> সুষম স্বচ্ছতা দেখা যায়।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সুশম</a:t>
                      </a:r>
                      <a:r>
                        <a:rPr lang="bn-IN" baseline="0" dirty="0" smtClean="0"/>
                        <a:t> স্বচ্ছতা দেখা যায় না।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447387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r>
                        <a:rPr lang="bn-IN" dirty="0" smtClean="0"/>
                        <a:t>১১।ক্যান্সার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ক্যান্সার</a:t>
                      </a:r>
                      <a:r>
                        <a:rPr lang="bn-IN" baseline="0" dirty="0" smtClean="0"/>
                        <a:t> সৃষ্টিকারী কোসের চিহ্ন দেখা যায় না।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চিহ্ন</a:t>
                      </a:r>
                      <a:r>
                        <a:rPr lang="bn-IN" baseline="0" dirty="0" smtClean="0"/>
                        <a:t> দেখা যায়।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74032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r>
                        <a:rPr lang="bn-IN" dirty="0" smtClean="0"/>
                        <a:t>১২।পানির</a:t>
                      </a:r>
                      <a:r>
                        <a:rPr lang="bn-IN" baseline="0" dirty="0" smtClean="0"/>
                        <a:t> উপস্থিতি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ফুসফুস</a:t>
                      </a:r>
                      <a:r>
                        <a:rPr lang="bn-IN" baseline="0" dirty="0" smtClean="0"/>
                        <a:t> স্বাভাবিক থাকে।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পানি জমা সনাক্ত</a:t>
                      </a:r>
                      <a:r>
                        <a:rPr lang="bn-IN" baseline="0" dirty="0" smtClean="0"/>
                        <a:t> করা যায়।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22564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97159"/>
                  </a:ext>
                </a:extLst>
              </a:tr>
              <a:tr h="7022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37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94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911927" y="1433949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n-BD" sz="11500" b="1" kern="0" dirty="0"/>
              <a:t>সার সংক্ষেপ</a:t>
            </a:r>
            <a:endParaRPr lang="en-US" sz="11500" b="1" kern="0" dirty="0"/>
          </a:p>
        </p:txBody>
      </p:sp>
    </p:spTree>
    <p:extLst>
      <p:ext uri="{BB962C8B-B14F-4D97-AF65-F5344CB8AC3E}">
        <p14:creationId xmlns:p14="http://schemas.microsoft.com/office/powerpoint/2010/main" val="22229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2" y="152404"/>
            <a:ext cx="914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0" b="1" dirty="0">
                <a:solidFill>
                  <a:srgbClr val="FF0000"/>
                </a:solidFill>
              </a:rPr>
              <a:t>?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28194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b="1" dirty="0">
                <a:solidFill>
                  <a:srgbClr val="7030A0"/>
                </a:solidFill>
              </a:rPr>
              <a:t>প্রশ্ন-উত্তর</a:t>
            </a:r>
            <a:r>
              <a:rPr lang="en-US" sz="5000" b="1" dirty="0">
                <a:solidFill>
                  <a:srgbClr val="7030A0"/>
                </a:solidFill>
              </a:rPr>
              <a:t>  </a:t>
            </a:r>
            <a:r>
              <a:rPr lang="bn-BD" sz="5000" b="1" dirty="0">
                <a:solidFill>
                  <a:srgbClr val="7030A0"/>
                </a:solidFill>
              </a:rPr>
              <a:t>পর্ব</a:t>
            </a:r>
            <a:r>
              <a:rPr lang="en-US" sz="5000" b="1" dirty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52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67 -0.19751 C 0.25278 -0.19751 0.425 -0.00717 0.425 0.22988 C 0.425 0.46554 0.25278 0.65726 0.04167 0.65726 C -0.17014 0.65726 -0.34167 0.46554 -0.34167 0.22988 C -0.34167 -0.00717 -0.17014 -0.19751 0.04167 -0.1975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3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57089" y="473825"/>
            <a:ext cx="822960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bn-BD" sz="10000" b="1" kern="0" dirty="0"/>
              <a:t>মূল্যায়ন</a:t>
            </a:r>
            <a:endParaRPr lang="en-US" sz="10000" b="1" kern="0" dirty="0"/>
          </a:p>
        </p:txBody>
      </p:sp>
      <p:pic>
        <p:nvPicPr>
          <p:cNvPr id="5" name="Picture 2" descr="C:\Users\User\Desktop\New folder\eye\rt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41" y="228599"/>
            <a:ext cx="2438400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8343" y="3287878"/>
            <a:ext cx="775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b="1" dirty="0"/>
              <a:t>সিগারেটে </a:t>
            </a:r>
            <a:r>
              <a:rPr lang="bn-IN" sz="3200" b="1" dirty="0" smtClean="0"/>
              <a:t>কী কী </a:t>
            </a:r>
            <a:r>
              <a:rPr lang="bn-IN" sz="3200" b="1" dirty="0"/>
              <a:t>রাসায়নিক দ্রব্য </a:t>
            </a:r>
            <a:r>
              <a:rPr lang="bn-IN" sz="3200" b="1" dirty="0" smtClean="0"/>
              <a:t>থাকে?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87266" y="4652219"/>
            <a:ext cx="7079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/>
              <a:t>ধুমপানের </a:t>
            </a:r>
            <a:r>
              <a:rPr lang="bn-IN" sz="3200" b="1" dirty="0" smtClean="0"/>
              <a:t>ক্ষতিকর দিক </a:t>
            </a:r>
            <a:r>
              <a:rPr lang="bn-IN" sz="3200" b="1" dirty="0"/>
              <a:t>সম্পর্কে </a:t>
            </a:r>
            <a:r>
              <a:rPr lang="bn-IN" sz="3200" b="1" dirty="0" smtClean="0"/>
              <a:t>বল-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1D73-D8B4-46A6-BD82-AE9E29F240C0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S. M. Tawhidour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/>
              <a:t>বাড়ির কাজ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087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3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97296" y="624115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9600" b="1" kern="0" dirty="0" smtClean="0"/>
              <a:t>ধন্যবাদ সবাইকে</a:t>
            </a:r>
            <a:endParaRPr lang="bn-BD" sz="9600" b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4" y="3352801"/>
            <a:ext cx="5179336" cy="311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63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304800"/>
            <a:ext cx="6512511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bn-BD" sz="8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bn-BD" sz="8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bn-BD" sz="8800" b="1" dirty="0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8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5029" y="1966686"/>
            <a:ext cx="8501743" cy="419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6000" b="1" dirty="0"/>
              <a:t>আ.স.ম. তৌহিদুর রহমান</a:t>
            </a:r>
          </a:p>
          <a:p>
            <a:pPr marL="0" indent="0">
              <a:buNone/>
            </a:pPr>
            <a:endParaRPr lang="en-US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n-BD" sz="2400" b="1" dirty="0"/>
              <a:t>পিএইচ. ডি. গবেষক</a:t>
            </a:r>
            <a:endParaRPr lang="en-US" sz="2400" b="1" dirty="0"/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সহকারী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অধ্যাপক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bn-IN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জীববিজ্ঞান বিভাগ </a:t>
            </a: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বঙ্গবন্ধু কলেজ 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3600" b="1" dirty="0">
                <a:solidFill>
                  <a:srgbClr val="002060"/>
                </a:solidFill>
              </a:rPr>
              <a:t>বোয়ালমারি- ফরিদপুর </a:t>
            </a:r>
            <a:endParaRPr lang="en-US" sz="3600" b="1" dirty="0"/>
          </a:p>
        </p:txBody>
      </p:sp>
      <p:pic>
        <p:nvPicPr>
          <p:cNvPr id="1028" name="Picture 4" descr="F:\TAWHID\Pic HSTTI\SAM_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78928" y="158729"/>
            <a:ext cx="1447800" cy="11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TAWHID\Pic HSTTI\SAM_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6242" y="158729"/>
            <a:ext cx="1447800" cy="11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3" y="3008085"/>
            <a:ext cx="4568371" cy="3426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9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respiration\respiratorydiagra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13521" b="3572"/>
          <a:stretch/>
        </p:blipFill>
        <p:spPr bwMode="auto">
          <a:xfrm>
            <a:off x="6488725" y="182880"/>
            <a:ext cx="5268350" cy="67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CNS\Pictures\vlcsnap-2016-07-17-20h29m31s17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3182" r="12726" b="15909"/>
          <a:stretch/>
        </p:blipFill>
        <p:spPr bwMode="auto">
          <a:xfrm>
            <a:off x="372282" y="225083"/>
            <a:ext cx="5958179" cy="63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99" y="264004"/>
            <a:ext cx="1342350" cy="1993490"/>
          </a:xfrm>
          <a:prstGeom prst="rect">
            <a:avLst/>
          </a:prstGeom>
        </p:spPr>
      </p:pic>
      <p:pic>
        <p:nvPicPr>
          <p:cNvPr id="1026" name="Picture 2" descr="C:\Users\User\Desktop\New folder\eye\skeleton\New folder (2)\1194984827308030022nosmoke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4" y="405004"/>
            <a:ext cx="2036618" cy="21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folder\eye\skeleton\New folder (2)\smoking-cigarette-another-man-looks-anger-cartoon-317708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 bwMode="auto">
          <a:xfrm>
            <a:off x="2626074" y="1249456"/>
            <a:ext cx="4832001" cy="54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ew folder\eye\skeleton\New folder (2)\cvcv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6"/>
          <a:stretch/>
        </p:blipFill>
        <p:spPr bwMode="auto">
          <a:xfrm>
            <a:off x="8235737" y="2671763"/>
            <a:ext cx="3837920" cy="39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293119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"/>
            <a:ext cx="6644440" cy="59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8502"/>
          <a:stretch/>
        </p:blipFill>
        <p:spPr bwMode="auto">
          <a:xfrm>
            <a:off x="8720138" y="1283088"/>
            <a:ext cx="3471862" cy="45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otched Right Arrow 5"/>
          <p:cNvSpPr/>
          <p:nvPr/>
        </p:nvSpPr>
        <p:spPr>
          <a:xfrm>
            <a:off x="6843712" y="3171826"/>
            <a:ext cx="1800225" cy="14144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49" y="521179"/>
            <a:ext cx="1342350" cy="199349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7984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36684" y="470308"/>
            <a:ext cx="10014591" cy="515201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ধূমপায়ীর </a:t>
            </a:r>
            <a:r>
              <a:rPr lang="bn-IN" sz="6000" dirty="0" smtClean="0"/>
              <a:t>ফুসফুস</a:t>
            </a:r>
            <a:r>
              <a:rPr lang="en-US" sz="6000" dirty="0" smtClean="0"/>
              <a:t> ও </a:t>
            </a:r>
          </a:p>
          <a:p>
            <a:pPr algn="ctr"/>
            <a:r>
              <a:rPr lang="en-US" sz="6000" dirty="0" smtClean="0"/>
              <a:t>অ</a:t>
            </a:r>
            <a:r>
              <a:rPr lang="bn-IN" sz="6000" dirty="0" smtClean="0"/>
              <a:t>ধূমপায়ী ফুসফু</a:t>
            </a:r>
            <a:r>
              <a:rPr lang="en-US" sz="6000" dirty="0" err="1" smtClean="0"/>
              <a:t>সের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তুলনা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749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75853" y="831272"/>
            <a:ext cx="10210800" cy="51123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</a:rPr>
              <a:t>পাঠ </a:t>
            </a:r>
            <a:r>
              <a:rPr lang="bn-IN" sz="4000" dirty="0" smtClean="0">
                <a:solidFill>
                  <a:schemeClr val="tx1"/>
                </a:solidFill>
              </a:rPr>
              <a:t>পরিচিতি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</a:rPr>
              <a:t>বিষয়ঃ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bn-IN" sz="3600" dirty="0">
                <a:solidFill>
                  <a:schemeClr val="tx1"/>
                </a:solidFill>
              </a:rPr>
              <a:t>ধুমপায়ী এবং অধুমপায়ীর ফুসফুসের </a:t>
            </a:r>
            <a:r>
              <a:rPr lang="bn-IN" sz="3600" dirty="0" smtClean="0">
                <a:solidFill>
                  <a:schemeClr val="tx1"/>
                </a:solidFill>
              </a:rPr>
              <a:t>তুলনা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bn-IN" sz="3600" dirty="0">
              <a:solidFill>
                <a:schemeClr val="tx1"/>
              </a:solidFill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পত্র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দ্বিতীয়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শ্রেনি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bn-IN" sz="2400" dirty="0" smtClean="0">
                <a:solidFill>
                  <a:schemeClr val="tx1"/>
                </a:solidFill>
              </a:rPr>
              <a:t>দ্বাদশ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অধ্যায়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মিনিট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1583378" y="983014"/>
            <a:ext cx="9531927" cy="443345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70C0"/>
                </a:solidFill>
              </a:rPr>
              <a:t>শিখনফল</a:t>
            </a:r>
          </a:p>
          <a:p>
            <a:pPr algn="ctr"/>
            <a:r>
              <a:rPr lang="bn-IN" sz="4000" dirty="0"/>
              <a:t>ধুমপানের ক্ষতি সম্পর্কে বলতে </a:t>
            </a:r>
            <a:r>
              <a:rPr lang="bn-IN" sz="4000" dirty="0" smtClean="0"/>
              <a:t>পারবে</a:t>
            </a:r>
            <a:endParaRPr lang="en-US" sz="4000" dirty="0" smtClean="0"/>
          </a:p>
          <a:p>
            <a:pPr algn="ctr"/>
            <a:r>
              <a:rPr lang="bn-IN" sz="4000" dirty="0">
                <a:solidFill>
                  <a:schemeClr val="tx1"/>
                </a:solidFill>
              </a:rPr>
              <a:t>ধুমপায়ী এবং অধুমপায়ীর ফুসফুসের 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এক্সেরের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>
                <a:solidFill>
                  <a:schemeClr val="tx1"/>
                </a:solidFill>
              </a:rPr>
              <a:t>তুলনা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endParaRPr lang="en-US" sz="4000" dirty="0">
              <a:solidFill>
                <a:schemeClr val="tx1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28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24" y="253218"/>
            <a:ext cx="5334000" cy="633046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000" b="1" dirty="0">
                <a:solidFill>
                  <a:schemeClr val="tx2"/>
                </a:solidFill>
              </a:rPr>
              <a:t>LUNG CANCER 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growth of malignant cells that attack and replace healthy cells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NO CURE!!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Now kills more women than breast cancer!</a:t>
            </a:r>
          </a:p>
          <a:p>
            <a:pPr>
              <a:lnSpc>
                <a:spcPct val="80000"/>
              </a:lnSpc>
            </a:pPr>
            <a:r>
              <a:rPr lang="en-US" sz="4000" b="1" dirty="0"/>
              <a:t>Many females believe smoking causes weight loss-There is NO PROOF of this being true!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Verdana" pitchFamily="34" charset="0"/>
              </a:rPr>
              <a:t>  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sz="4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33750"/>
            <a:ext cx="3810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561</TotalTime>
  <Words>421</Words>
  <Application>Microsoft Office PowerPoint</Application>
  <PresentationFormat>Widescreen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Verdana</vt:lpstr>
      <vt:lpstr>Vrinda</vt:lpstr>
      <vt:lpstr>Wingdings</vt:lpstr>
      <vt:lpstr>Organic</vt:lpstr>
      <vt:lpstr>Office Theme</vt:lpstr>
      <vt:lpstr>PowerPoint Presentation</vt:lpstr>
      <vt:lpstr> উপস্থপনায়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ধুমপায়ী ও অধুমপায়ীর ফুসফুসের এক্স-এর পার্থক্য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JJQBN72</cp:lastModifiedBy>
  <cp:revision>93</cp:revision>
  <dcterms:created xsi:type="dcterms:W3CDTF">8922-10-20T08:51:12Z</dcterms:created>
  <dcterms:modified xsi:type="dcterms:W3CDTF">2019-11-06T14:42:58Z</dcterms:modified>
</cp:coreProperties>
</file>