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7.jpg" ContentType="image/jpe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8C90F-ED31-43E7-B42F-A87D84F580A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3FE6A-217D-495A-8940-4FC0B3A01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9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B51E3-8967-4083-9D55-A02C6BC5DB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53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B51E3-8967-4083-9D55-A02C6BC5DB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03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B51E3-8967-4083-9D55-A02C6BC5DB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8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4890-C966-4422-8255-297651A12D12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1BB8-E2EB-4701-B9D2-F570AF265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0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4890-C966-4422-8255-297651A12D12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1BB8-E2EB-4701-B9D2-F570AF265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9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4890-C966-4422-8255-297651A12D12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1BB8-E2EB-4701-B9D2-F570AF265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9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4890-C966-4422-8255-297651A12D12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1BB8-E2EB-4701-B9D2-F570AF265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3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4890-C966-4422-8255-297651A12D12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1BB8-E2EB-4701-B9D2-F570AF265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8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4890-C966-4422-8255-297651A12D12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1BB8-E2EB-4701-B9D2-F570AF265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4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4890-C966-4422-8255-297651A12D12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1BB8-E2EB-4701-B9D2-F570AF265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2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4890-C966-4422-8255-297651A12D12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1BB8-E2EB-4701-B9D2-F570AF265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4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4890-C966-4422-8255-297651A12D12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1BB8-E2EB-4701-B9D2-F570AF265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6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4890-C966-4422-8255-297651A12D12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1BB8-E2EB-4701-B9D2-F570AF265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2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4890-C966-4422-8255-297651A12D12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51BB8-E2EB-4701-B9D2-F570AF265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9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14890-C966-4422-8255-297651A12D12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51BB8-E2EB-4701-B9D2-F570AF265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8NshxShkf5pkS9ErJK1LyJi7z__JunuN/view?usp=sharin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96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245" y="1424379"/>
            <a:ext cx="11850584" cy="42473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5400" b="1" dirty="0" smtClean="0">
                <a:latin typeface="TimesNewRomanPS-BoldMT"/>
              </a:rPr>
              <a:t>A:	Look </a:t>
            </a:r>
            <a:r>
              <a:rPr lang="en-US" sz="5400" b="1" dirty="0">
                <a:latin typeface="TimesNewRomanPS-BoldMT"/>
              </a:rPr>
              <a:t>at the pictures and the </a:t>
            </a:r>
            <a:r>
              <a:rPr lang="en-US" sz="5400" b="1" dirty="0" smtClean="0">
                <a:latin typeface="TimesNewRomanPS-BoldMT"/>
              </a:rPr>
              <a:t>	caption </a:t>
            </a:r>
            <a:r>
              <a:rPr lang="en-US" sz="5400" b="1" dirty="0">
                <a:latin typeface="TimesNewRomanPS-BoldMT"/>
              </a:rPr>
              <a:t>below. How </a:t>
            </a:r>
            <a:r>
              <a:rPr lang="en-US" sz="5400" b="1" dirty="0" smtClean="0">
                <a:latin typeface="TimesNewRomanPS-BoldMT"/>
              </a:rPr>
              <a:t>do </a:t>
            </a:r>
            <a:r>
              <a:rPr lang="en-US" sz="5400" b="1" dirty="0">
                <a:latin typeface="TimesNewRomanPS-BoldMT"/>
              </a:rPr>
              <a:t>you feel </a:t>
            </a:r>
            <a:r>
              <a:rPr lang="en-US" sz="5400" b="1" dirty="0" smtClean="0">
                <a:latin typeface="TimesNewRomanPS-BoldMT"/>
              </a:rPr>
              <a:t>	looking at the photo</a:t>
            </a:r>
            <a:r>
              <a:rPr lang="en-US" sz="5400" b="1" dirty="0">
                <a:latin typeface="TimesNewRomanPS-BoldMT"/>
              </a:rPr>
              <a:t>? Why do </a:t>
            </a:r>
            <a:r>
              <a:rPr lang="en-US" sz="5400" b="1" dirty="0" smtClean="0">
                <a:latin typeface="TimesNewRomanPS-BoldMT"/>
              </a:rPr>
              <a:t>	you think people </a:t>
            </a:r>
            <a:r>
              <a:rPr lang="en-US" sz="5400" b="1" dirty="0">
                <a:latin typeface="TimesNewRomanPS-BoldMT"/>
              </a:rPr>
              <a:t>take such risks </a:t>
            </a:r>
            <a:r>
              <a:rPr lang="en-US" sz="5400" b="1" dirty="0" smtClean="0">
                <a:latin typeface="TimesNewRomanPS-BoldMT"/>
              </a:rPr>
              <a:t>	to </a:t>
            </a:r>
            <a:r>
              <a:rPr lang="en-US" sz="5400" b="1" dirty="0">
                <a:latin typeface="TimesNewRomanPS-BoldMT"/>
              </a:rPr>
              <a:t>go home to </a:t>
            </a:r>
            <a:r>
              <a:rPr lang="en-US" sz="5400" b="1" dirty="0" smtClean="0">
                <a:latin typeface="TimesNewRomanPS-BoldMT"/>
              </a:rPr>
              <a:t>celebrate </a:t>
            </a:r>
            <a:r>
              <a:rPr lang="en-US" sz="5400" b="1" dirty="0" err="1" smtClean="0">
                <a:latin typeface="TimesNewRomanPS-BoldMT"/>
              </a:rPr>
              <a:t>Eid</a:t>
            </a:r>
            <a:r>
              <a:rPr lang="en-US" sz="5400" b="1" dirty="0" smtClean="0">
                <a:latin typeface="TimesNewRomanPS-BoldMT"/>
              </a:rPr>
              <a:t>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6507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4" y="1676400"/>
            <a:ext cx="11730181" cy="49368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77141" y="184728"/>
            <a:ext cx="11813310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B:	Open at page no. 152 from the text and read it to 	answer the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that follow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000" y="1510151"/>
            <a:ext cx="11813310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Why do most of  the people living outside home desire 	during the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vacation?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384" y="2835566"/>
            <a:ext cx="11813310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What happens to transport during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Eid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vacations?</a:t>
            </a:r>
          </a:p>
        </p:txBody>
      </p:sp>
      <p:sp>
        <p:nvSpPr>
          <p:cNvPr id="6" name="Rectangle 5"/>
          <p:cNvSpPr/>
          <p:nvPr/>
        </p:nvSpPr>
        <p:spPr>
          <a:xfrm>
            <a:off x="191006" y="3597559"/>
            <a:ext cx="11813310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What are the roots of human beings?</a:t>
            </a:r>
          </a:p>
        </p:txBody>
      </p:sp>
      <p:sp>
        <p:nvSpPr>
          <p:cNvPr id="7" name="Rectangle 6"/>
          <p:cNvSpPr/>
          <p:nvPr/>
        </p:nvSpPr>
        <p:spPr>
          <a:xfrm>
            <a:off x="204866" y="4350320"/>
            <a:ext cx="11813310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How do human beings become rootless?</a:t>
            </a:r>
          </a:p>
        </p:txBody>
      </p:sp>
      <p:sp>
        <p:nvSpPr>
          <p:cNvPr id="8" name="Rectangle 7"/>
          <p:cNvSpPr/>
          <p:nvPr/>
        </p:nvSpPr>
        <p:spPr>
          <a:xfrm>
            <a:off x="209490" y="5130789"/>
            <a:ext cx="11813310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	What makes people rush for their homes in spite of 	serious hazards?</a:t>
            </a:r>
          </a:p>
        </p:txBody>
      </p:sp>
      <p:sp>
        <p:nvSpPr>
          <p:cNvPr id="9" name="Pentagon 8">
            <a:hlinkClick r:id="rId3" action="ppaction://hlinksldjump"/>
          </p:cNvPr>
          <p:cNvSpPr/>
          <p:nvPr/>
        </p:nvSpPr>
        <p:spPr>
          <a:xfrm>
            <a:off x="10187709" y="6070541"/>
            <a:ext cx="1514117" cy="484632"/>
          </a:xfrm>
          <a:prstGeom prst="homePlat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2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727" y="212436"/>
            <a:ext cx="11831782" cy="649408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B: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-BoldMT"/>
              </a:rPr>
              <a:t>Read the following text.</a:t>
            </a:r>
          </a:p>
          <a:p>
            <a:pPr algn="just"/>
            <a:r>
              <a:rPr lang="en-US" sz="3200" b="1" dirty="0" err="1">
                <a:latin typeface="TimesNewRomanPSMT"/>
              </a:rPr>
              <a:t>Eid</a:t>
            </a:r>
            <a:r>
              <a:rPr lang="en-US" sz="3200" b="1" dirty="0">
                <a:latin typeface="TimesNewRomanPSMT"/>
              </a:rPr>
              <a:t> is the main religious festival of the Muslims in </a:t>
            </a:r>
            <a:r>
              <a:rPr lang="en-US" sz="3200" b="1" dirty="0" smtClean="0">
                <a:latin typeface="TimesNewRomanPSMT"/>
              </a:rPr>
              <a:t>Bangladesh</a:t>
            </a:r>
            <a:r>
              <a:rPr lang="en-US" sz="3200" b="1" dirty="0">
                <a:latin typeface="TimesNewRomanPSMT"/>
              </a:rPr>
              <a:t>. </a:t>
            </a:r>
            <a:r>
              <a:rPr lang="en-US" sz="3200" b="1" dirty="0" err="1">
                <a:latin typeface="TimesNewRomanPSMT"/>
              </a:rPr>
              <a:t>Eid</a:t>
            </a:r>
            <a:r>
              <a:rPr lang="en-US" sz="3200" b="1" dirty="0">
                <a:latin typeface="TimesNewRomanPSMT"/>
              </a:rPr>
              <a:t> means happiness</a:t>
            </a:r>
            <a:r>
              <a:rPr lang="en-US" sz="3200" b="1" dirty="0" smtClean="0">
                <a:latin typeface="TimesNewRomanPSMT"/>
              </a:rPr>
              <a:t>. </a:t>
            </a:r>
            <a:r>
              <a:rPr lang="en-US" sz="3200" b="1" dirty="0" err="1" smtClean="0">
                <a:latin typeface="TimesNewRomanPSMT"/>
              </a:rPr>
              <a:t>Eveyone</a:t>
            </a:r>
            <a:r>
              <a:rPr lang="en-US" sz="3200" b="1" dirty="0" smtClean="0">
                <a:latin typeface="TimesNewRomanPSMT"/>
              </a:rPr>
              <a:t> </a:t>
            </a:r>
            <a:r>
              <a:rPr lang="en-US" sz="3200" b="1" dirty="0">
                <a:latin typeface="TimesNewRomanPSMT"/>
              </a:rPr>
              <a:t>wants to share this happiness with their near and dear ones. So most of </a:t>
            </a:r>
            <a:r>
              <a:rPr lang="en-US" sz="3200" b="1" dirty="0" smtClean="0">
                <a:latin typeface="TimesNewRomanPSMT"/>
              </a:rPr>
              <a:t>the people</a:t>
            </a:r>
            <a:r>
              <a:rPr lang="en-US" sz="3200" b="1" dirty="0">
                <a:latin typeface="TimesNewRomanPSMT"/>
              </a:rPr>
              <a:t>, who are living outside their home for different reasons have a strong desire </a:t>
            </a:r>
            <a:r>
              <a:rPr lang="en-US" sz="3200" b="1" dirty="0" smtClean="0">
                <a:latin typeface="TimesNewRomanPSMT"/>
              </a:rPr>
              <a:t>to get </a:t>
            </a:r>
            <a:r>
              <a:rPr lang="en-US" sz="3200" b="1" dirty="0">
                <a:latin typeface="TimesNewRomanPSMT"/>
              </a:rPr>
              <a:t>back home during the </a:t>
            </a:r>
            <a:r>
              <a:rPr lang="en-US" sz="3200" b="1" dirty="0" err="1">
                <a:latin typeface="TimesNewRomanPSMT"/>
              </a:rPr>
              <a:t>Eid</a:t>
            </a:r>
            <a:r>
              <a:rPr lang="en-US" sz="3200" b="1" dirty="0">
                <a:latin typeface="TimesNewRomanPSMT"/>
              </a:rPr>
              <a:t> vacations. As a result, there is a mad rush in the buses</a:t>
            </a:r>
            <a:r>
              <a:rPr lang="en-US" sz="3200" b="1" dirty="0" smtClean="0">
                <a:latin typeface="TimesNewRomanPSMT"/>
              </a:rPr>
              <a:t>, trains</a:t>
            </a:r>
            <a:r>
              <a:rPr lang="en-US" sz="3200" b="1" dirty="0">
                <a:latin typeface="TimesNewRomanPSMT"/>
              </a:rPr>
              <a:t>, or launches for the home-bound people. This often causes transport </a:t>
            </a:r>
            <a:r>
              <a:rPr lang="en-US" sz="3200" b="1" dirty="0" smtClean="0">
                <a:latin typeface="TimesNewRomanPSMT"/>
              </a:rPr>
              <a:t>accidents that </a:t>
            </a:r>
            <a:r>
              <a:rPr lang="en-US" sz="3200" b="1" dirty="0">
                <a:latin typeface="TimesNewRomanPSMT"/>
              </a:rPr>
              <a:t>take away many lives. However, it cannot stop people’s desire to meet </a:t>
            </a:r>
            <a:r>
              <a:rPr lang="en-US" sz="3200" b="1" dirty="0" smtClean="0">
                <a:latin typeface="TimesNewRomanPSMT"/>
              </a:rPr>
              <a:t>their family</a:t>
            </a:r>
            <a:r>
              <a:rPr lang="en-US" sz="3200" b="1" dirty="0">
                <a:latin typeface="TimesNewRomanPSMT"/>
              </a:rPr>
              <a:t>, in-laws, or friends. What makes people rush for their homes in spite </a:t>
            </a:r>
            <a:r>
              <a:rPr lang="en-US" sz="3200" b="1" dirty="0" smtClean="0">
                <a:latin typeface="TimesNewRomanPSMT"/>
              </a:rPr>
              <a:t>of serious </a:t>
            </a:r>
            <a:r>
              <a:rPr lang="en-US" sz="3200" b="1" dirty="0">
                <a:latin typeface="TimesNewRomanPSMT"/>
              </a:rPr>
              <a:t>hazards? This is the pull of the roots. Do human beings have roots like the trees? The answer is ‘yes’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1124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5" y="138547"/>
            <a:ext cx="11896437" cy="65556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000" b="1" dirty="0" smtClean="0">
                <a:latin typeface="TimesNewRomanPSMT"/>
              </a:rPr>
              <a:t>but </a:t>
            </a:r>
            <a:r>
              <a:rPr lang="en-US" sz="3000" b="1" dirty="0">
                <a:latin typeface="TimesNewRomanPSMT"/>
              </a:rPr>
              <a:t>unlike the roots of the trees they are invisible, they </a:t>
            </a:r>
            <a:r>
              <a:rPr lang="en-US" sz="3000" b="1" dirty="0" smtClean="0">
                <a:latin typeface="TimesNewRomanPSMT"/>
              </a:rPr>
              <a:t>lie in </a:t>
            </a:r>
            <a:r>
              <a:rPr lang="en-US" sz="3000" b="1" dirty="0">
                <a:latin typeface="TimesNewRomanPSMT"/>
              </a:rPr>
              <a:t>our minds. It’s these roots that make a bond between us and family members, </a:t>
            </a:r>
            <a:r>
              <a:rPr lang="en-US" sz="3000" b="1" dirty="0" smtClean="0">
                <a:latin typeface="TimesNewRomanPSMT"/>
              </a:rPr>
              <a:t>in-laws, friends</a:t>
            </a:r>
            <a:r>
              <a:rPr lang="en-US" sz="3000" b="1" dirty="0">
                <a:latin typeface="TimesNewRomanPSMT"/>
              </a:rPr>
              <a:t>, </a:t>
            </a:r>
            <a:r>
              <a:rPr lang="en-US" sz="3000" b="1" dirty="0" err="1">
                <a:latin typeface="TimesNewRomanPSMT"/>
              </a:rPr>
              <a:t>neighbours</a:t>
            </a:r>
            <a:r>
              <a:rPr lang="en-US" sz="3000" b="1" dirty="0">
                <a:latin typeface="TimesNewRomanPSMT"/>
              </a:rPr>
              <a:t> or even between us and the land where we were born </a:t>
            </a:r>
            <a:r>
              <a:rPr lang="en-US" sz="3000" b="1" dirty="0" smtClean="0">
                <a:latin typeface="TimesNewRomanPSMT"/>
              </a:rPr>
              <a:t>and grew </a:t>
            </a:r>
            <a:r>
              <a:rPr lang="en-US" sz="3000" b="1" dirty="0">
                <a:latin typeface="TimesNewRomanPSMT"/>
              </a:rPr>
              <a:t>up. In that sense our families, land of birth, relatives, our culture, traditions, </a:t>
            </a:r>
            <a:r>
              <a:rPr lang="en-US" sz="3000" b="1" dirty="0" smtClean="0">
                <a:latin typeface="TimesNewRomanPSMT"/>
              </a:rPr>
              <a:t>or surroundings </a:t>
            </a:r>
            <a:r>
              <a:rPr lang="en-US" sz="3000" b="1" dirty="0">
                <a:latin typeface="TimesNewRomanPSMT"/>
              </a:rPr>
              <a:t>are our roots. And </a:t>
            </a:r>
            <a:r>
              <a:rPr lang="en-US" sz="3000" b="1" dirty="0" smtClean="0">
                <a:latin typeface="TimesNewRomanPSMT"/>
              </a:rPr>
              <a:t>wherever </a:t>
            </a:r>
            <a:r>
              <a:rPr lang="en-US" sz="3000" b="1" dirty="0">
                <a:latin typeface="TimesNewRomanPSMT"/>
              </a:rPr>
              <a:t>we stay, we have </a:t>
            </a:r>
            <a:r>
              <a:rPr lang="en-US" sz="3000" b="1" dirty="0" smtClean="0">
                <a:latin typeface="TimesNewRomanPSMT"/>
              </a:rPr>
              <a:t>a continuous </a:t>
            </a:r>
            <a:r>
              <a:rPr lang="en-US" sz="3000" b="1" dirty="0">
                <a:latin typeface="TimesNewRomanPSMT"/>
              </a:rPr>
              <a:t>pull of </a:t>
            </a:r>
            <a:r>
              <a:rPr lang="en-US" sz="3000" b="1" dirty="0" smtClean="0">
                <a:latin typeface="TimesNewRomanPSMT"/>
              </a:rPr>
              <a:t>our roots</a:t>
            </a:r>
            <a:r>
              <a:rPr lang="en-US" sz="3000" b="1" dirty="0">
                <a:latin typeface="TimesNewRomanPSMT"/>
              </a:rPr>
              <a:t>. It’s our roots that develop our identity making us what we are. When we </a:t>
            </a:r>
            <a:r>
              <a:rPr lang="en-US" sz="3000" b="1" dirty="0" smtClean="0">
                <a:latin typeface="TimesNewRomanPSMT"/>
              </a:rPr>
              <a:t>lose that </a:t>
            </a:r>
            <a:r>
              <a:rPr lang="en-US" sz="3000" b="1" dirty="0">
                <a:latin typeface="TimesNewRomanPSMT"/>
              </a:rPr>
              <a:t>bond, we become rootless. Human beings who do not have any root or contexts</a:t>
            </a:r>
            <a:r>
              <a:rPr lang="en-US" sz="3000" b="1" dirty="0" smtClean="0">
                <a:latin typeface="TimesNewRomanPSMT"/>
              </a:rPr>
              <a:t>, are </a:t>
            </a:r>
            <a:r>
              <a:rPr lang="en-US" sz="3000" b="1" dirty="0">
                <a:latin typeface="TimesNewRomanPSMT"/>
              </a:rPr>
              <a:t>non entity. In other words, they do not have their own identity. Such persons </a:t>
            </a:r>
            <a:r>
              <a:rPr lang="en-US" sz="3000" b="1" dirty="0" smtClean="0">
                <a:latin typeface="TimesNewRomanPSMT"/>
              </a:rPr>
              <a:t>are devoid </a:t>
            </a:r>
            <a:r>
              <a:rPr lang="en-US" sz="3000" b="1" dirty="0">
                <a:latin typeface="TimesNewRomanPSMT"/>
              </a:rPr>
              <a:t>of values, humanity, and social responsibilities. They don’t know where </a:t>
            </a:r>
            <a:r>
              <a:rPr lang="en-US" sz="3000" b="1" dirty="0" smtClean="0">
                <a:latin typeface="TimesNewRomanPSMT"/>
              </a:rPr>
              <a:t>they are </a:t>
            </a:r>
            <a:r>
              <a:rPr lang="en-US" sz="3000" b="1" dirty="0">
                <a:latin typeface="TimesNewRomanPSMT"/>
              </a:rPr>
              <a:t>from, and/or where they are heading towards. This often makes them feel </a:t>
            </a:r>
            <a:r>
              <a:rPr lang="en-US" sz="3000" b="1" dirty="0" smtClean="0">
                <a:latin typeface="TimesNewRomanPSMT"/>
              </a:rPr>
              <a:t>empty and </a:t>
            </a:r>
            <a:r>
              <a:rPr lang="en-US" sz="3000" b="1" dirty="0">
                <a:latin typeface="TimesNewRomanPSMT"/>
              </a:rPr>
              <a:t>lost.</a:t>
            </a:r>
            <a:endParaRPr lang="en-US" sz="3000" b="1" dirty="0"/>
          </a:p>
        </p:txBody>
      </p:sp>
      <p:sp>
        <p:nvSpPr>
          <p:cNvPr id="3" name="Pentagon 2">
            <a:hlinkClick r:id="rId3" action="ppaction://hlinksldjump"/>
          </p:cNvPr>
          <p:cNvSpPr/>
          <p:nvPr/>
        </p:nvSpPr>
        <p:spPr>
          <a:xfrm>
            <a:off x="10280073" y="6130577"/>
            <a:ext cx="1514117" cy="484632"/>
          </a:xfrm>
          <a:prstGeom prst="homePlat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97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436" y="175503"/>
            <a:ext cx="11776364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see some pictures.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6" y="1330037"/>
            <a:ext cx="11707669" cy="5310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84797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71" y="254262"/>
            <a:ext cx="11702143" cy="63207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083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2438" y="5117815"/>
            <a:ext cx="11769222" cy="1446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with your partner what they are and how they are related to </a:t>
            </a:r>
            <a:r>
              <a:rPr lang="en-US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topic of your text.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439" y="468087"/>
            <a:ext cx="11769222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watch the video.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hlinkClick r:id="rId2"/>
          </p:cNvPr>
          <p:cNvSpPr txBox="1"/>
          <p:nvPr/>
        </p:nvSpPr>
        <p:spPr>
          <a:xfrm>
            <a:off x="212438" y="2632363"/>
            <a:ext cx="11769222" cy="175432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click here to go to internet for watching Video.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022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3149" y="759428"/>
            <a:ext cx="4345701" cy="9144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/>
                <a:ea typeface="+mn-ea"/>
                <a:cs typeface="+mn-cs"/>
              </a:rPr>
              <a:t>My Roots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73828"/>
            <a:ext cx="12192000" cy="3886201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Unit  </a:t>
            </a:r>
            <a:r>
              <a:rPr lang="en-US" sz="9600" b="1" dirty="0"/>
              <a:t>: </a:t>
            </a:r>
            <a:r>
              <a:rPr lang="en-US" sz="9600" b="1" dirty="0" smtClean="0"/>
              <a:t>XII </a:t>
            </a:r>
            <a:endParaRPr lang="en-US" sz="9600" b="1" dirty="0"/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[ROOTS]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6600" b="1" dirty="0"/>
              <a:t>Lesson : </a:t>
            </a:r>
            <a:r>
              <a:rPr lang="en-US" sz="6600" b="1" dirty="0" smtClean="0"/>
              <a:t>1</a:t>
            </a:r>
            <a:endParaRPr 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1200" y="759428"/>
            <a:ext cx="1091738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our topic of the Class is -----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561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20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4.81481E-6 L -0.00052 0.625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226" y="267459"/>
            <a:ext cx="11692696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Learning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NewRomanPS-BoldMT"/>
                <a:ea typeface="+mn-ea"/>
                <a:cs typeface="+mn-cs"/>
              </a:rPr>
              <a:t>outcomes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52739"/>
            <a:ext cx="11692696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After the students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have studied the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lesson, they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will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be able to --- ---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742818"/>
            <a:ext cx="11692696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TimesNewRomanPSMT"/>
              </a:rPr>
              <a:t>participate </a:t>
            </a:r>
            <a:r>
              <a:rPr lang="en-US" sz="3600" b="1" dirty="0">
                <a:latin typeface="TimesNewRomanPSMT"/>
              </a:rPr>
              <a:t>in conversations and debates.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599" y="3570355"/>
            <a:ext cx="11692696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NewRomanPSMT"/>
              </a:rPr>
              <a:t>exchange personal information.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599" y="4430760"/>
            <a:ext cx="11692696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NewRomanPSMT"/>
              </a:rPr>
              <a:t>narrate incidents and events in a logical sequence.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599" y="5842707"/>
            <a:ext cx="11692696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NewRomanPSMT"/>
              </a:rPr>
              <a:t>present own ideas, give and ask for information.</a:t>
            </a:r>
          </a:p>
        </p:txBody>
      </p:sp>
    </p:spTree>
    <p:extLst>
      <p:ext uri="{BB962C8B-B14F-4D97-AF65-F5344CB8AC3E}">
        <p14:creationId xmlns:p14="http://schemas.microsoft.com/office/powerpoint/2010/main" val="209762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3740" y="178958"/>
            <a:ext cx="11805062" cy="6461990"/>
            <a:chOff x="183740" y="178958"/>
            <a:chExt cx="11805062" cy="6461990"/>
          </a:xfrm>
        </p:grpSpPr>
        <p:grpSp>
          <p:nvGrpSpPr>
            <p:cNvPr id="4" name="Group 3"/>
            <p:cNvGrpSpPr/>
            <p:nvPr/>
          </p:nvGrpSpPr>
          <p:grpSpPr>
            <a:xfrm>
              <a:off x="239156" y="234374"/>
              <a:ext cx="11691915" cy="6379360"/>
              <a:chOff x="239156" y="234374"/>
              <a:chExt cx="11691915" cy="637936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156" y="234374"/>
                <a:ext cx="4056017" cy="637936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2900" y="234374"/>
                <a:ext cx="4908171" cy="637936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2198" y="234374"/>
                <a:ext cx="2790702" cy="6379360"/>
              </a:xfrm>
              <a:prstGeom prst="rect">
                <a:avLst/>
              </a:prstGeom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183740" y="178958"/>
              <a:ext cx="11805062" cy="646199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640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25" y="-17145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Word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920" y="759521"/>
            <a:ext cx="2271844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920" y="1741937"/>
            <a:ext cx="5643116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 that are printed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undermeath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picture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912" y="924439"/>
            <a:ext cx="5478106" cy="5372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58919" y="5508143"/>
            <a:ext cx="591926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description, explanation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463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25" y="-5137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Word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160" y="837386"/>
            <a:ext cx="2743658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Festival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160" y="5835810"/>
            <a:ext cx="612416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 day or period of celebration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55" y="718063"/>
            <a:ext cx="6210183" cy="49681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6604000" y="5835810"/>
            <a:ext cx="5310908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Syn.: </a:t>
            </a:r>
            <a:r>
              <a:rPr lang="en-US" sz="3600" b="1" dirty="0" smtClean="0"/>
              <a:t>celebration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290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</Words>
  <Application>Microsoft Office PowerPoint</Application>
  <PresentationFormat>Widescreen</PresentationFormat>
  <Paragraphs>38</Paragraphs>
  <Slides>13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TimesNewRomanPS-BoldMT</vt:lpstr>
      <vt:lpstr>TimesNewRomanPSMT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My Roots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2019-11-14T08:30:02Z</dcterms:created>
  <dcterms:modified xsi:type="dcterms:W3CDTF">2019-11-14T08:30:37Z</dcterms:modified>
</cp:coreProperties>
</file>