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3"/>
  </p:notesMasterIdLst>
  <p:sldIdLst>
    <p:sldId id="256" r:id="rId2"/>
    <p:sldId id="257" r:id="rId3"/>
    <p:sldId id="258" r:id="rId4"/>
    <p:sldId id="285" r:id="rId5"/>
    <p:sldId id="287" r:id="rId6"/>
    <p:sldId id="259" r:id="rId7"/>
    <p:sldId id="296" r:id="rId8"/>
    <p:sldId id="260" r:id="rId9"/>
    <p:sldId id="288" r:id="rId10"/>
    <p:sldId id="289" r:id="rId11"/>
    <p:sldId id="290" r:id="rId12"/>
    <p:sldId id="281" r:id="rId13"/>
    <p:sldId id="291" r:id="rId14"/>
    <p:sldId id="292" r:id="rId15"/>
    <p:sldId id="293" r:id="rId16"/>
    <p:sldId id="294" r:id="rId17"/>
    <p:sldId id="275" r:id="rId18"/>
    <p:sldId id="277" r:id="rId19"/>
    <p:sldId id="295" r:id="rId20"/>
    <p:sldId id="278" r:id="rId21"/>
    <p:sldId id="270" r:id="rId22"/>
  </p:sldIdLst>
  <p:sldSz cx="9144000" cy="5143500" type="screen16x9"/>
  <p:notesSz cx="6858000" cy="9144000"/>
  <p:embeddedFontLst>
    <p:embeddedFont>
      <p:font typeface="NikoshBAN" pitchFamily="2" charset="0"/>
      <p:regular r:id="rId24"/>
    </p:embeddedFont>
    <p:embeddedFont>
      <p:font typeface="Walter Turncoat" charset="0"/>
      <p:regular r:id="rId25"/>
    </p:embeddedFont>
    <p:embeddedFont>
      <p:font typeface="Wingdings 2" pitchFamily="18" charset="2"/>
      <p:regular r:id="rId26"/>
    </p:embeddedFont>
    <p:embeddedFont>
      <p:font typeface="Sniglet" charset="0"/>
      <p:regular r:id="rId27"/>
    </p:embeddedFont>
    <p:embeddedFont>
      <p:font typeface="TeeshtaMJ" pitchFamily="2" charset="0"/>
      <p:regular r:id="rId28"/>
      <p:bold r:id="rId29"/>
      <p:italic r:id="rId30"/>
      <p:boldItalic r:id="rId31"/>
    </p:embeddedFont>
    <p:embeddedFont>
      <p:font typeface="Montserrat" pitchFamily="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66F7964-23FB-4F2E-9E18-062533EBA512}">
  <a:tblStyle styleId="{F66F7964-23FB-4F2E-9E18-062533EBA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318"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0600" y="971550"/>
            <a:ext cx="7772400" cy="1159800"/>
          </a:xfrm>
          <a:prstGeom prst="rect">
            <a:avLst/>
          </a:prstGeom>
        </p:spPr>
        <p:txBody>
          <a:bodyPr spcFirstLastPara="1" wrap="square" lIns="91425" tIns="91425" rIns="91425" bIns="91425" anchor="ctr" anchorCtr="0"/>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4" name="TextBox 3"/>
          <p:cNvSpPr txBox="1"/>
          <p:nvPr userDrawn="1"/>
        </p:nvSpPr>
        <p:spPr>
          <a:xfrm>
            <a:off x="5145790" y="4835723"/>
            <a:ext cx="3998210" cy="307777"/>
          </a:xfrm>
          <a:prstGeom prst="rect">
            <a:avLst/>
          </a:prstGeom>
          <a:noFill/>
        </p:spPr>
        <p:txBody>
          <a:bodyPr wrap="none" rtlCol="0">
            <a:spAutoFit/>
          </a:bodyPr>
          <a:lstStyle/>
          <a:p>
            <a:r>
              <a:rPr lang="bn-IN" dirty="0" smtClean="0">
                <a:solidFill>
                  <a:schemeClr val="bg1"/>
                </a:solidFill>
                <a:latin typeface="NikoshBAN" pitchFamily="2" charset="0"/>
                <a:cs typeface="NikoshBAN" pitchFamily="2" charset="0"/>
              </a:rPr>
              <a:t>বাকি</a:t>
            </a:r>
            <a:r>
              <a:rPr lang="bn-IN" baseline="0" dirty="0" smtClean="0">
                <a:solidFill>
                  <a:schemeClr val="bg1"/>
                </a:solidFill>
                <a:latin typeface="NikoshBAN" pitchFamily="2" charset="0"/>
                <a:cs typeface="NikoshBAN" pitchFamily="2" charset="0"/>
              </a:rPr>
              <a:t> আল হাসান, চিশতিয়া নুরিয়া দাখিল মাদরাসা, কেরানীগঞ্জ, ঢাকা। </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5" name="TextBox 4"/>
          <p:cNvSpPr txBox="1"/>
          <p:nvPr userDrawn="1"/>
        </p:nvSpPr>
        <p:spPr>
          <a:xfrm>
            <a:off x="5145790" y="4835723"/>
            <a:ext cx="3998210" cy="307777"/>
          </a:xfrm>
          <a:prstGeom prst="rect">
            <a:avLst/>
          </a:prstGeom>
          <a:noFill/>
        </p:spPr>
        <p:txBody>
          <a:bodyPr wrap="none" rtlCol="0">
            <a:spAutoFit/>
          </a:bodyPr>
          <a:lstStyle/>
          <a:p>
            <a:r>
              <a:rPr lang="bn-IN" dirty="0" smtClean="0">
                <a:solidFill>
                  <a:schemeClr val="bg1"/>
                </a:solidFill>
                <a:latin typeface="NikoshBAN" pitchFamily="2" charset="0"/>
                <a:cs typeface="NikoshBAN" pitchFamily="2" charset="0"/>
              </a:rPr>
              <a:t>বাকি</a:t>
            </a:r>
            <a:r>
              <a:rPr lang="bn-IN" baseline="0" dirty="0" smtClean="0">
                <a:solidFill>
                  <a:schemeClr val="bg1"/>
                </a:solidFill>
                <a:latin typeface="NikoshBAN" pitchFamily="2" charset="0"/>
                <a:cs typeface="NikoshBAN" pitchFamily="2" charset="0"/>
              </a:rPr>
              <a:t> আল হাসান, চিশতিয়া নুরিয়া দাখিল মাদরাসা, কেরানীগঞ্জ, ঢাকা। </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 name="TextBox 5"/>
          <p:cNvSpPr txBox="1"/>
          <p:nvPr userDrawn="1"/>
        </p:nvSpPr>
        <p:spPr>
          <a:xfrm>
            <a:off x="5145790" y="4835723"/>
            <a:ext cx="3998210" cy="307777"/>
          </a:xfrm>
          <a:prstGeom prst="rect">
            <a:avLst/>
          </a:prstGeom>
          <a:noFill/>
        </p:spPr>
        <p:txBody>
          <a:bodyPr wrap="none" rtlCol="0">
            <a:spAutoFit/>
          </a:bodyPr>
          <a:lstStyle/>
          <a:p>
            <a:r>
              <a:rPr lang="bn-IN" dirty="0" smtClean="0">
                <a:solidFill>
                  <a:schemeClr val="bg1"/>
                </a:solidFill>
                <a:latin typeface="NikoshBAN" pitchFamily="2" charset="0"/>
                <a:cs typeface="NikoshBAN" pitchFamily="2" charset="0"/>
              </a:rPr>
              <a:t>বাকি</a:t>
            </a:r>
            <a:r>
              <a:rPr lang="bn-IN" baseline="0" dirty="0" smtClean="0">
                <a:solidFill>
                  <a:schemeClr val="bg1"/>
                </a:solidFill>
                <a:latin typeface="NikoshBAN" pitchFamily="2" charset="0"/>
                <a:cs typeface="NikoshBAN" pitchFamily="2" charset="0"/>
              </a:rPr>
              <a:t> আল হাসান, চিশতিয়া নুরিয়া দাখিল মাদরাসা, কেরানীগঞ্জ, ঢাকা। </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5" name="TextBox 4"/>
          <p:cNvSpPr txBox="1"/>
          <p:nvPr userDrawn="1"/>
        </p:nvSpPr>
        <p:spPr>
          <a:xfrm>
            <a:off x="5145790" y="4835723"/>
            <a:ext cx="3998210" cy="307777"/>
          </a:xfrm>
          <a:prstGeom prst="rect">
            <a:avLst/>
          </a:prstGeom>
          <a:noFill/>
        </p:spPr>
        <p:txBody>
          <a:bodyPr wrap="none" rtlCol="0">
            <a:spAutoFit/>
          </a:bodyPr>
          <a:lstStyle/>
          <a:p>
            <a:r>
              <a:rPr lang="bn-IN" dirty="0" smtClean="0">
                <a:solidFill>
                  <a:schemeClr val="bg1"/>
                </a:solidFill>
                <a:latin typeface="NikoshBAN" pitchFamily="2" charset="0"/>
                <a:cs typeface="NikoshBAN" pitchFamily="2" charset="0"/>
              </a:rPr>
              <a:t>বাকি</a:t>
            </a:r>
            <a:r>
              <a:rPr lang="bn-IN" baseline="0" dirty="0" smtClean="0">
                <a:solidFill>
                  <a:schemeClr val="bg1"/>
                </a:solidFill>
                <a:latin typeface="NikoshBAN" pitchFamily="2" charset="0"/>
                <a:cs typeface="NikoshBAN" pitchFamily="2" charset="0"/>
              </a:rPr>
              <a:t> আল হাসান, চিশতিয়া নুরিয়া দাখিল মাদরাসা, কেরানীগঞ্জ, ঢাকা। </a:t>
            </a:r>
            <a:endParaRPr lang="en-US" dirty="0">
              <a:solidFill>
                <a:schemeClr val="bg1"/>
              </a:solidFill>
              <a:latin typeface="NikoshBAN" pitchFamily="2" charset="0"/>
              <a:cs typeface="NikoshBAN"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0" y="2038350"/>
            <a:ext cx="64008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bn-IN" dirty="0" smtClean="0">
                <a:latin typeface="NikoshBAN" pitchFamily="2" charset="0"/>
                <a:cs typeface="NikoshBAN" pitchFamily="2" charset="0"/>
              </a:rPr>
              <a:t>আজকের ক্লাসে সবাইকে</a:t>
            </a:r>
            <a:br>
              <a:rPr lang="bn-IN" dirty="0" smtClean="0">
                <a:latin typeface="NikoshBAN" pitchFamily="2" charset="0"/>
                <a:cs typeface="NikoshBAN" pitchFamily="2" charset="0"/>
              </a:rPr>
            </a:br>
            <a:r>
              <a:rPr lang="bn-IN" dirty="0" smtClean="0">
                <a:latin typeface="NikoshBAN" pitchFamily="2" charset="0"/>
                <a:cs typeface="NikoshBAN" pitchFamily="2" charset="0"/>
              </a:rPr>
              <a:t>স্বাগতম  </a:t>
            </a:r>
            <a:endParaRPr>
              <a:latin typeface="NikoshBAN" pitchFamily="2" charset="0"/>
              <a:cs typeface="NikoshBAN" pitchFamily="2" charset="0"/>
            </a:endParaRPr>
          </a:p>
        </p:txBody>
      </p:sp>
      <p:grpSp>
        <p:nvGrpSpPr>
          <p:cNvPr id="48" name="Google Shape;48;p11"/>
          <p:cNvGrpSpPr/>
          <p:nvPr/>
        </p:nvGrpSpPr>
        <p:grpSpPr>
          <a:xfrm rot="2194107">
            <a:off x="803001" y="3184731"/>
            <a:ext cx="1014485" cy="642684"/>
            <a:chOff x="238125" y="1918825"/>
            <a:chExt cx="1042450" cy="660400"/>
          </a:xfrm>
        </p:grpSpPr>
        <p:sp>
          <p:nvSpPr>
            <p:cNvPr id="49" name="Google Shape;49;p11"/>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11"/>
          <p:cNvGrpSpPr/>
          <p:nvPr/>
        </p:nvGrpSpPr>
        <p:grpSpPr>
          <a:xfrm rot="-9269861">
            <a:off x="6165721" y="1346512"/>
            <a:ext cx="750220" cy="664172"/>
            <a:chOff x="1113100" y="2199475"/>
            <a:chExt cx="801900" cy="709925"/>
          </a:xfrm>
        </p:grpSpPr>
        <p:sp>
          <p:nvSpPr>
            <p:cNvPr id="52" name="Google Shape;52;p11"/>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11"/>
          <p:cNvSpPr/>
          <p:nvPr/>
        </p:nvSpPr>
        <p:spPr>
          <a:xfrm>
            <a:off x="2497627" y="24970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6059300" y="2600050"/>
            <a:ext cx="2058017" cy="101596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4" name="AutoShape 2" descr="white rose png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download-white-rose-transparent-background-png-image-0.png"/>
          <p:cNvPicPr>
            <a:picLocks noChangeAspect="1"/>
          </p:cNvPicPr>
          <p:nvPr/>
        </p:nvPicPr>
        <p:blipFill>
          <a:blip r:embed="rId3"/>
          <a:stretch>
            <a:fillRect/>
          </a:stretch>
        </p:blipFill>
        <p:spPr>
          <a:xfrm>
            <a:off x="4572000" y="1581150"/>
            <a:ext cx="4064701" cy="3678555"/>
          </a:xfrm>
          <a:prstGeom prst="rect">
            <a:avLst/>
          </a:prstGeom>
        </p:spPr>
      </p:pic>
      <p:pic>
        <p:nvPicPr>
          <p:cNvPr id="13" name="Picture 12" descr="bismillah-910299_960_720.png"/>
          <p:cNvPicPr>
            <a:picLocks noChangeAspect="1"/>
          </p:cNvPicPr>
          <p:nvPr/>
        </p:nvPicPr>
        <p:blipFill>
          <a:blip r:embed="rId4">
            <a:lum bright="70000" contrast="-70000"/>
          </a:blip>
          <a:stretch>
            <a:fillRect/>
          </a:stretch>
        </p:blipFill>
        <p:spPr>
          <a:xfrm>
            <a:off x="2362200" y="133350"/>
            <a:ext cx="4038600" cy="81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r>
              <a:rPr lang="bn-IN" sz="3600" b="1" dirty="0" smtClean="0">
                <a:latin typeface="NikoshBAN" pitchFamily="2" charset="0"/>
                <a:cs typeface="NikoshBAN" pitchFamily="2" charset="0"/>
              </a:rPr>
              <a:t>ইনজিল কিতাব</a:t>
            </a:r>
            <a:endParaRPr lang="en-US" sz="3600" dirty="0">
              <a:latin typeface="NikoshBAN" pitchFamily="2" charset="0"/>
              <a:cs typeface="NikoshBAN" pitchFamily="2" charset="0"/>
            </a:endParaRPr>
          </a:p>
        </p:txBody>
      </p:sp>
      <p:sp>
        <p:nvSpPr>
          <p:cNvPr id="143" name="Google Shape;143;p20"/>
          <p:cNvSpPr txBox="1">
            <a:spLocks noGrp="1"/>
          </p:cNvSpPr>
          <p:nvPr>
            <p:ph type="body" idx="1"/>
          </p:nvPr>
        </p:nvSpPr>
        <p:spPr>
          <a:xfrm>
            <a:off x="3505200" y="1733550"/>
            <a:ext cx="5410200" cy="2667000"/>
          </a:xfrm>
          <a:prstGeom prst="rect">
            <a:avLst/>
          </a:prstGeom>
        </p:spPr>
        <p:txBody>
          <a:bodyPr spcFirstLastPara="1" wrap="square" lIns="91425" tIns="91425" rIns="91425" bIns="91425" anchor="t" anchorCtr="0">
            <a:noAutofit/>
          </a:bodyPr>
          <a:lstStyle/>
          <a:p>
            <a:pPr algn="just">
              <a:buNone/>
            </a:pPr>
            <a:r>
              <a:rPr lang="bn-IN" sz="2400" dirty="0" smtClean="0">
                <a:latin typeface="NikoshBAN" pitchFamily="2" charset="0"/>
                <a:cs typeface="NikoshBAN" pitchFamily="2" charset="0"/>
              </a:rPr>
              <a:t>    ইউনানি </a:t>
            </a:r>
            <a:r>
              <a:rPr lang="bn-IN" sz="2400" dirty="0" smtClean="0">
                <a:latin typeface="NikoshBAN" pitchFamily="2" charset="0"/>
                <a:cs typeface="NikoshBAN" pitchFamily="2" charset="0"/>
              </a:rPr>
              <a:t>বা গ্রিক ভাষায় ব্যবহৃত </a:t>
            </a:r>
            <a:r>
              <a:rPr lang="bn-IN" sz="2400" dirty="0" smtClean="0">
                <a:latin typeface="NikoshBAN" pitchFamily="2" charset="0"/>
                <a:cs typeface="NikoshBAN" pitchFamily="2" charset="0"/>
              </a:rPr>
              <a:t>ইনজিল (</a:t>
            </a:r>
            <a:r>
              <a:rPr lang="en-US" sz="2400" dirty="0" smtClean="0">
                <a:latin typeface="NikoshBAN" pitchFamily="2" charset="0"/>
                <a:cs typeface="NikoshBAN" pitchFamily="2" charset="0"/>
              </a:rPr>
              <a:t>gospel) </a:t>
            </a:r>
            <a:r>
              <a:rPr lang="bn-IN" sz="2400" dirty="0" smtClean="0">
                <a:latin typeface="NikoshBAN" pitchFamily="2" charset="0"/>
                <a:cs typeface="NikoshBAN" pitchFamily="2" charset="0"/>
              </a:rPr>
              <a:t>শব্দের অর্থ সুসংবাদ বা মুক্তির সুসংবাদ। খ্রিস্টানদের বিশ্বাস অনুযায়ী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ঈসা বা ইয়াসু (আ.)-এর আগমনের সুসংবাদ। পবিত্র কোরআন অনুযায়ী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আল্লাহ তাআলা বনি ইসরাঈলের হিদায়াতের জন্য ঈসা (আ.)-এর ওপর ইনজিল অবতীর্ণ করেন।</a:t>
            </a:r>
            <a:endParaRPr lang="en-US" sz="2400" dirty="0">
              <a:latin typeface="NikoshBAN" pitchFamily="2" charset="0"/>
              <a:cs typeface="NikoshBAN" pitchFamily="2" charset="0"/>
            </a:endParaRPr>
          </a:p>
        </p:txBody>
      </p:sp>
      <p:pic>
        <p:nvPicPr>
          <p:cNvPr id="144" name="Google Shape;144;p20"/>
          <p:cNvPicPr preferRelativeResize="0"/>
          <p:nvPr/>
        </p:nvPicPr>
        <p:blipFill>
          <a:blip r:embed="rId3"/>
          <a:stretch>
            <a:fillRect/>
          </a:stretch>
        </p:blipFill>
        <p:spPr>
          <a:xfrm>
            <a:off x="914400" y="1885950"/>
            <a:ext cx="2667000" cy="2819399"/>
          </a:xfrm>
          <a:prstGeom prst="rect">
            <a:avLst/>
          </a:prstGeom>
          <a:ln>
            <a:noFill/>
          </a:ln>
          <a:effectLst>
            <a:softEdge rad="112500"/>
          </a:effectLst>
        </p:spPr>
      </p:pic>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77300" y="1753075"/>
            <a:ext cx="2861797" cy="300861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p:cTn id="7" dur="500" fill="hold"/>
                                        <p:tgtEl>
                                          <p:spTgt spid="14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4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4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4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52400" y="361950"/>
            <a:ext cx="4191000" cy="857400"/>
          </a:xfrm>
          <a:prstGeom prst="rect">
            <a:avLst/>
          </a:prstGeom>
        </p:spPr>
        <p:txBody>
          <a:bodyPr spcFirstLastPara="1" wrap="square" lIns="91425" tIns="91425" rIns="91425" bIns="91425" anchor="t" anchorCtr="0">
            <a:noAutofit/>
          </a:bodyPr>
          <a:lstStyle/>
          <a:p>
            <a:r>
              <a:rPr lang="bn-IN" sz="4400" b="1" dirty="0" smtClean="0">
                <a:latin typeface="NikoshBAN" pitchFamily="2" charset="0"/>
                <a:cs typeface="NikoshBAN" pitchFamily="2" charset="0"/>
              </a:rPr>
              <a:t>কোরআন শরিফ</a:t>
            </a:r>
            <a:endParaRPr lang="en-US" sz="4400" dirty="0">
              <a:latin typeface="NikoshBAN" pitchFamily="2" charset="0"/>
              <a:cs typeface="NikoshBAN" pitchFamily="2" charset="0"/>
            </a:endParaRPr>
          </a:p>
        </p:txBody>
      </p:sp>
      <p:sp>
        <p:nvSpPr>
          <p:cNvPr id="143" name="Google Shape;143;p20"/>
          <p:cNvSpPr txBox="1">
            <a:spLocks noGrp="1"/>
          </p:cNvSpPr>
          <p:nvPr>
            <p:ph type="body" idx="1"/>
          </p:nvPr>
        </p:nvSpPr>
        <p:spPr>
          <a:xfrm>
            <a:off x="3657600" y="2160150"/>
            <a:ext cx="5486400" cy="2075100"/>
          </a:xfrm>
          <a:prstGeom prst="rect">
            <a:avLst/>
          </a:prstGeom>
        </p:spPr>
        <p:txBody>
          <a:bodyPr spcFirstLastPara="1" wrap="square" lIns="91425" tIns="91425" rIns="91425" bIns="91425" anchor="t" anchorCtr="0">
            <a:noAutofit/>
          </a:bodyPr>
          <a:lstStyle/>
          <a:p>
            <a:r>
              <a:rPr lang="bn-IN" sz="2800" dirty="0" smtClean="0">
                <a:latin typeface="NikoshBAN" pitchFamily="2" charset="0"/>
                <a:cs typeface="NikoshBAN" pitchFamily="2" charset="0"/>
              </a:rPr>
              <a:t>মানুষ ও জিন জাতির হিদায়াতের জন্য সর্বশেষ নাজিলকৃত কিতাব আল-কোরআন। সর্বশেষ নবী মুহাম্মদ (সা.)-এর ওপর আরবি ভাষায় তা অবতীর্ণ হয়েছে। </a:t>
            </a:r>
            <a:endParaRPr lang="en-US" sz="2800" dirty="0">
              <a:latin typeface="NikoshBAN" pitchFamily="2" charset="0"/>
              <a:cs typeface="NikoshBAN" pitchFamily="2" charset="0"/>
            </a:endParaRPr>
          </a:p>
        </p:txBody>
      </p:sp>
      <p:pic>
        <p:nvPicPr>
          <p:cNvPr id="144" name="Google Shape;144;p20"/>
          <p:cNvPicPr preferRelativeResize="0"/>
          <p:nvPr/>
        </p:nvPicPr>
        <p:blipFill>
          <a:blip r:embed="rId3"/>
          <a:stretch>
            <a:fillRect/>
          </a:stretch>
        </p:blipFill>
        <p:spPr>
          <a:xfrm>
            <a:off x="762000" y="1809750"/>
            <a:ext cx="2819400" cy="2743200"/>
          </a:xfrm>
          <a:prstGeom prst="rect">
            <a:avLst/>
          </a:prstGeom>
          <a:ln>
            <a:noFill/>
          </a:ln>
          <a:effectLst>
            <a:softEdge rad="112500"/>
          </a:effectLst>
        </p:spPr>
      </p:pic>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77300" y="1753075"/>
            <a:ext cx="2861797" cy="300861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p:cTn id="7" dur="500" fill="hold"/>
                                        <p:tgtEl>
                                          <p:spTgt spid="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6" name="Picture 5" descr="http://www.gonews24.com/media/imgAll/2016December/codex_gigas-20170507125523.jpg"/>
          <p:cNvPicPr/>
          <p:nvPr/>
        </p:nvPicPr>
        <p:blipFill>
          <a:blip r:embed="rId3"/>
          <a:srcRect/>
          <a:stretch>
            <a:fillRect/>
          </a:stretch>
        </p:blipFill>
        <p:spPr bwMode="auto">
          <a:xfrm>
            <a:off x="5486400" y="819150"/>
            <a:ext cx="3376612" cy="2590800"/>
          </a:xfrm>
          <a:prstGeom prst="rect">
            <a:avLst/>
          </a:prstGeom>
          <a:ln>
            <a:noFill/>
          </a:ln>
          <a:effectLst>
            <a:outerShdw blurRad="190500" algn="tl" rotWithShape="0">
              <a:srgbClr val="000000">
                <a:alpha val="70000"/>
              </a:srgbClr>
            </a:outerShdw>
          </a:effectLst>
        </p:spPr>
      </p:pic>
      <p:sp>
        <p:nvSpPr>
          <p:cNvPr id="313" name="Google Shape;313;p36"/>
          <p:cNvSpPr txBox="1">
            <a:spLocks noGrp="1"/>
          </p:cNvSpPr>
          <p:nvPr>
            <p:ph type="title"/>
          </p:nvPr>
        </p:nvSpPr>
        <p:spPr>
          <a:xfrm>
            <a:off x="533401" y="285750"/>
            <a:ext cx="5638800" cy="857400"/>
          </a:xfrm>
          <a:prstGeom prst="rect">
            <a:avLst/>
          </a:prstGeom>
        </p:spPr>
        <p:txBody>
          <a:bodyPr spcFirstLastPara="1" wrap="square" lIns="91425" tIns="91425" rIns="91425" bIns="91425" anchor="t" anchorCtr="0">
            <a:noAutofit/>
          </a:bodyPr>
          <a:lstStyle/>
          <a:p>
            <a:pPr lvl="0"/>
            <a:r>
              <a:rPr lang="bn-IN" sz="2800" dirty="0" smtClean="0">
                <a:latin typeface="NikoshBAN" pitchFamily="2" charset="0"/>
                <a:cs typeface="NikoshBAN" pitchFamily="2" charset="0"/>
              </a:rPr>
              <a:t>আসমানী কিতাবের সংখ্যা </a:t>
            </a:r>
            <a:endParaRPr/>
          </a:p>
        </p:txBody>
      </p:sp>
      <p:sp>
        <p:nvSpPr>
          <p:cNvPr id="314" name="Google Shape;314;p36"/>
          <p:cNvSpPr txBox="1">
            <a:spLocks noGrp="1"/>
          </p:cNvSpPr>
          <p:nvPr>
            <p:ph type="body" idx="1"/>
          </p:nvPr>
        </p:nvSpPr>
        <p:spPr>
          <a:xfrm>
            <a:off x="-228600" y="1200150"/>
            <a:ext cx="8305800" cy="3657600"/>
          </a:xfrm>
          <a:prstGeom prst="rect">
            <a:avLst/>
          </a:prstGeom>
        </p:spPr>
        <p:txBody>
          <a:bodyPr spcFirstLastPara="1" wrap="square" lIns="91425" tIns="91425" rIns="91425" bIns="91425" anchor="t" anchorCtr="0">
            <a:noAutofit/>
          </a:bodyPr>
          <a:lstStyle/>
          <a:p>
            <a:r>
              <a:rPr lang="bn-IN" dirty="0" smtClean="0">
                <a:latin typeface="NikoshBAN" pitchFamily="2" charset="0"/>
                <a:cs typeface="NikoshBAN" pitchFamily="2" charset="0"/>
              </a:rPr>
              <a:t>আসমানী কিতাব মোট ১০৪ খানা</a:t>
            </a:r>
            <a:r>
              <a:rPr lang="en-US" dirty="0" smtClean="0">
                <a:latin typeface="NikoshBAN" pitchFamily="2" charset="0"/>
                <a:cs typeface="NikoshBAN" pitchFamily="2" charset="0"/>
              </a:rPr>
              <a:t>,,,</a:t>
            </a:r>
            <a:br>
              <a:rPr lang="en-US" dirty="0" smtClean="0">
                <a:latin typeface="NikoshBAN" pitchFamily="2" charset="0"/>
                <a:cs typeface="NikoshBAN" pitchFamily="2" charset="0"/>
              </a:rPr>
            </a:br>
            <a:r>
              <a:rPr lang="bn-IN" dirty="0" smtClean="0">
                <a:latin typeface="NikoshBAN" pitchFamily="2" charset="0"/>
                <a:cs typeface="NikoshBAN" pitchFamily="2" charset="0"/>
              </a:rPr>
              <a:t>তারমধ্যে ১০০খানা ছোট কিতাব</a:t>
            </a:r>
            <a:r>
              <a:rPr lang="en-US" dirty="0" smtClean="0">
                <a:latin typeface="NikoshBAN" pitchFamily="2" charset="0"/>
                <a:cs typeface="NikoshBAN" pitchFamily="2" charset="0"/>
              </a:rPr>
              <a:t>, </a:t>
            </a:r>
            <a:r>
              <a:rPr lang="bn-IN" dirty="0" smtClean="0">
                <a:latin typeface="NikoshBAN" pitchFamily="2" charset="0"/>
                <a:cs typeface="NikoshBAN" pitchFamily="2" charset="0"/>
              </a:rPr>
              <a:t>যাকে সহীফা বলা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আদম (আ.) এর প্রতি - ১০ খানা সহীফা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শীষ (আ.) এর প্রতি - ৫০ খানা সহীফা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ইদ্রিস (আ.) এর প্রতি - ৩০ খানা সহীফা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ইব্রাহিম (আ.) এর প্রতি - ১০খানা সহীফা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মুসা (আ.) এর প্রতি - ১ খানা আসমানী কিতাব (তাওরাত)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দাউদ (আ.) এর প্রতি - ১ খানা আসমানী কিতাব (যাবুর)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ঈসা (আ.) এর প্রতি - ১ খানা আসমানী কিতাব (ইনজিল) অবতীর্ণ হয়।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হযরত মুহাম্মাদ (সা.) এর প্রতি - ১ খানা আসমানী কিতাব (কুরআন) অবতীর্ণ হয়।</a:t>
            </a:r>
            <a:endParaRPr lang="en-US" dirty="0">
              <a:latin typeface="NikoshBAN" pitchFamily="2" charset="0"/>
              <a:cs typeface="NikoshBAN" pitchFamily="2" charset="0"/>
            </a:endParaRPr>
          </a:p>
        </p:txBody>
      </p:sp>
      <p:sp>
        <p:nvSpPr>
          <p:cNvPr id="316" name="Google Shape;316;p3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Effect transition="in" filter="fade">
                                      <p:cBhvr>
                                        <p:cTn id="7" dur="2000"/>
                                        <p:tgtEl>
                                          <p:spTgt spid="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6025" y="358375"/>
            <a:ext cx="9156000" cy="857400"/>
          </a:xfrm>
          <a:prstGeom prst="rect">
            <a:avLst/>
          </a:prstGeom>
        </p:spPr>
        <p:txBody>
          <a:bodyPr spcFirstLastPara="1" wrap="square" lIns="91425" tIns="91425" rIns="91425" bIns="91425" anchor="t" anchorCtr="0">
            <a:noAutofit/>
          </a:bodyPr>
          <a:lstStyle/>
          <a:p>
            <a:pPr lvl="0"/>
            <a:r>
              <a:rPr lang="bn-IN" sz="2800" dirty="0" smtClean="0">
                <a:latin typeface="NikoshBAN" pitchFamily="2" charset="0"/>
                <a:cs typeface="NikoshBAN" pitchFamily="2" charset="0"/>
              </a:rPr>
              <a:t>আসমানী কিতাবের পরিচয় </a:t>
            </a:r>
            <a:endParaRPr/>
          </a:p>
        </p:txBody>
      </p:sp>
      <p:sp>
        <p:nvSpPr>
          <p:cNvPr id="314" name="Google Shape;314;p36"/>
          <p:cNvSpPr txBox="1">
            <a:spLocks noGrp="1"/>
          </p:cNvSpPr>
          <p:nvPr>
            <p:ph type="body" idx="1"/>
          </p:nvPr>
        </p:nvSpPr>
        <p:spPr>
          <a:xfrm>
            <a:off x="0" y="3333750"/>
            <a:ext cx="9144000" cy="1524000"/>
          </a:xfrm>
          <a:prstGeom prst="rect">
            <a:avLst/>
          </a:prstGeom>
        </p:spPr>
        <p:txBody>
          <a:bodyPr spcFirstLastPara="1" wrap="square" lIns="91425" tIns="91425" rIns="91425" bIns="91425" anchor="t" anchorCtr="0">
            <a:noAutofit/>
          </a:bodyPr>
          <a:lstStyle/>
          <a:p>
            <a:r>
              <a:rPr lang="bn-IN" sz="3600" dirty="0" smtClean="0">
                <a:latin typeface="NikoshBAN" pitchFamily="2" charset="0"/>
                <a:cs typeface="NikoshBAN" pitchFamily="2" charset="0"/>
              </a:rPr>
              <a:t>নবী-রাসূলগণ আল্লাহ তাআলার কাছ থেকে যেসব কিতাব বা গ্রন্থ লাভ করেছেন সেসব ধর্মগ্রন্থকে আসমানি কিতাব বলা হয়।</a:t>
            </a:r>
            <a:endParaRPr lang="en-US" sz="3600" dirty="0">
              <a:latin typeface="NikoshBAN" pitchFamily="2" charset="0"/>
              <a:cs typeface="NikoshBAN" pitchFamily="2" charset="0"/>
            </a:endParaRPr>
          </a:p>
        </p:txBody>
      </p:sp>
      <p:sp>
        <p:nvSpPr>
          <p:cNvPr id="316" name="Google Shape;316;p3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pic>
        <p:nvPicPr>
          <p:cNvPr id="5" name="Picture 4" descr="http://www.gonews24.com/media/imgAll/2016December/book-004-20170507125352.jpg"/>
          <p:cNvPicPr/>
          <p:nvPr/>
        </p:nvPicPr>
        <p:blipFill>
          <a:blip r:embed="rId3"/>
          <a:srcRect/>
          <a:stretch>
            <a:fillRect/>
          </a:stretch>
        </p:blipFill>
        <p:spPr bwMode="auto">
          <a:xfrm>
            <a:off x="1828800" y="971550"/>
            <a:ext cx="5510212"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0" y="209550"/>
            <a:ext cx="9156000" cy="857400"/>
          </a:xfrm>
          <a:prstGeom prst="rect">
            <a:avLst/>
          </a:prstGeom>
        </p:spPr>
        <p:txBody>
          <a:bodyPr spcFirstLastPara="1" wrap="square" lIns="91425" tIns="91425" rIns="91425" bIns="91425" anchor="t" anchorCtr="0">
            <a:noAutofit/>
          </a:bodyPr>
          <a:lstStyle/>
          <a:p>
            <a:r>
              <a:rPr lang="bn-IN" sz="3600" b="1" dirty="0" smtClean="0">
                <a:latin typeface="NikoshBAN" pitchFamily="2" charset="0"/>
                <a:cs typeface="NikoshBAN" pitchFamily="2" charset="0"/>
              </a:rPr>
              <a:t>আসমানি কিতাবের অভিন্ন লক্ষ্য উদ্দেশ্য</a:t>
            </a:r>
            <a:endParaRPr lang="en-US" sz="3600" dirty="0">
              <a:latin typeface="NikoshBAN" pitchFamily="2" charset="0"/>
              <a:cs typeface="NikoshBAN" pitchFamily="2" charset="0"/>
            </a:endParaRPr>
          </a:p>
        </p:txBody>
      </p:sp>
      <p:sp>
        <p:nvSpPr>
          <p:cNvPr id="314" name="Google Shape;314;p36"/>
          <p:cNvSpPr txBox="1">
            <a:spLocks noGrp="1"/>
          </p:cNvSpPr>
          <p:nvPr>
            <p:ph type="body" idx="1"/>
          </p:nvPr>
        </p:nvSpPr>
        <p:spPr>
          <a:xfrm>
            <a:off x="0" y="1352550"/>
            <a:ext cx="9144000" cy="3581400"/>
          </a:xfrm>
          <a:prstGeom prst="rect">
            <a:avLst/>
          </a:prstGeom>
        </p:spPr>
        <p:txBody>
          <a:bodyPr spcFirstLastPara="1" wrap="square" lIns="91425" tIns="91425" rIns="91425" bIns="91425" anchor="t" anchorCtr="0">
            <a:noAutofit/>
          </a:bodyPr>
          <a:lstStyle/>
          <a:p>
            <a:r>
              <a:rPr lang="bn-IN" sz="2400" dirty="0" smtClean="0">
                <a:latin typeface="NikoshBAN" pitchFamily="2" charset="0"/>
                <a:cs typeface="NikoshBAN" pitchFamily="2" charset="0"/>
              </a:rPr>
              <a:t>কোরআন ও হাদিস অধ্যয়ন করলে বোঝা যায়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আল্লাহ তাআলা প্রতিটি যুগে মানুষের সুপথপ্রাপ্তির জন্য অসংখ্য নবী-রাসুল প্রেরণ করেছেন। সব নবী-রাসুলের মূল উদ্দেশ্য ছিল এক ও অভিন্ন। যেমন</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মহান আল্লাহ বলেন</a:t>
            </a:r>
            <a:r>
              <a:rPr lang="en-US" sz="2400" dirty="0" smtClean="0">
                <a:latin typeface="NikoshBAN" pitchFamily="2" charset="0"/>
                <a:cs typeface="NikoshBAN" pitchFamily="2" charset="0"/>
              </a:rPr>
              <a:t>, </a:t>
            </a:r>
            <a:endParaRPr lang="bn-IN" sz="2400" dirty="0" smtClean="0">
              <a:latin typeface="NikoshBAN" pitchFamily="2" charset="0"/>
              <a:cs typeface="NikoshBAN" pitchFamily="2" charset="0"/>
            </a:endParaRPr>
          </a:p>
          <a:p>
            <a:pPr>
              <a:buNone/>
            </a:pPr>
            <a:r>
              <a:rPr lang="bn-IN" sz="2400" dirty="0" smtClean="0"/>
              <a:t>                      </a:t>
            </a:r>
            <a:r>
              <a:rPr lang="ar-AE" sz="2400" dirty="0" smtClean="0"/>
              <a:t>وَلَقَدْ بَعَثْنَا فِي كُلِّ أُمَّةٍ رَّسُولًا أَنِ اعْبُدُوا اللَّهَ وَاجْتَنِبُوا الطَّاغُوتَ</a:t>
            </a:r>
            <a:endParaRPr lang="bn-IN" sz="2400" dirty="0" smtClean="0">
              <a:latin typeface="NikoshBAN" pitchFamily="2" charset="0"/>
              <a:cs typeface="NikoshBAN" pitchFamily="2" charset="0"/>
            </a:endParaRPr>
          </a:p>
          <a:p>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আমি প্রত্যেক উম্মতের মধ্যে রাসুল প্রেরণ করেছি</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তারা মানুষকে এ কথা বলেছে) তোমরা আল্লাহর ইবাদত করো এবং তাগুত তথা সর্বপ্রকার শয়তানকে পরিহার 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সুরা : নাহল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আয়াত : ৩৬)</a:t>
            </a:r>
            <a:endParaRPr lang="en-US" sz="2400" dirty="0" smtClean="0">
              <a:latin typeface="NikoshBAN" pitchFamily="2" charset="0"/>
              <a:cs typeface="NikoshBAN" pitchFamily="2" charset="0"/>
            </a:endParaRPr>
          </a:p>
        </p:txBody>
      </p:sp>
      <p:sp>
        <p:nvSpPr>
          <p:cNvPr id="316" name="Google Shape;316;p3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0" y="0"/>
            <a:ext cx="9156000" cy="742950"/>
          </a:xfrm>
          <a:prstGeom prst="rect">
            <a:avLst/>
          </a:prstGeom>
        </p:spPr>
        <p:txBody>
          <a:bodyPr spcFirstLastPara="1" wrap="square" lIns="91425" tIns="91425" rIns="91425" bIns="91425" anchor="t" anchorCtr="0">
            <a:noAutofit/>
          </a:bodyPr>
          <a:lstStyle/>
          <a:p>
            <a:r>
              <a:rPr lang="bn-IN" sz="4000" b="1" dirty="0" smtClean="0">
                <a:latin typeface="NikoshBAN" pitchFamily="2" charset="0"/>
                <a:cs typeface="NikoshBAN" pitchFamily="2" charset="0"/>
              </a:rPr>
              <a:t>আসমানি কিতাবের অভিন্ন লক্ষ্য উদ্দেশ্য</a:t>
            </a:r>
            <a:endParaRPr lang="en-US" sz="4000" dirty="0">
              <a:latin typeface="NikoshBAN" pitchFamily="2" charset="0"/>
              <a:cs typeface="NikoshBAN" pitchFamily="2" charset="0"/>
            </a:endParaRPr>
          </a:p>
        </p:txBody>
      </p:sp>
      <p:sp>
        <p:nvSpPr>
          <p:cNvPr id="314" name="Google Shape;314;p36"/>
          <p:cNvSpPr txBox="1">
            <a:spLocks noGrp="1"/>
          </p:cNvSpPr>
          <p:nvPr>
            <p:ph type="body" idx="1"/>
          </p:nvPr>
        </p:nvSpPr>
        <p:spPr>
          <a:xfrm>
            <a:off x="0" y="971550"/>
            <a:ext cx="9144000" cy="3962400"/>
          </a:xfrm>
          <a:prstGeom prst="rect">
            <a:avLst/>
          </a:prstGeom>
        </p:spPr>
        <p:txBody>
          <a:bodyPr spcFirstLastPara="1" wrap="square" lIns="91425" tIns="91425" rIns="91425" bIns="91425" anchor="t" anchorCtr="0">
            <a:noAutofit/>
          </a:bodyPr>
          <a:lstStyle/>
          <a:p>
            <a:pPr algn="ctr">
              <a:buNone/>
            </a:pPr>
            <a:r>
              <a:rPr lang="bn-IN" sz="2400" dirty="0" smtClean="0">
                <a:latin typeface="NikoshBAN" pitchFamily="2" charset="0"/>
                <a:cs typeface="NikoshBAN" pitchFamily="2" charset="0"/>
              </a:rPr>
              <a:t>আল্লাহ তাআলা ইরশাদ করেন</a:t>
            </a:r>
            <a:r>
              <a:rPr lang="en-US" sz="2400" dirty="0" smtClean="0">
                <a:latin typeface="NikoshBAN" pitchFamily="2" charset="0"/>
                <a:cs typeface="NikoshBAN" pitchFamily="2" charset="0"/>
              </a:rPr>
              <a:t>,</a:t>
            </a:r>
            <a:endParaRPr lang="bn-IN" sz="2400" dirty="0" smtClean="0"/>
          </a:p>
          <a:p>
            <a:pPr algn="ctr">
              <a:buNone/>
            </a:pPr>
            <a:r>
              <a:rPr lang="ar-AE" sz="2400" dirty="0" smtClean="0"/>
              <a:t>وَمَا أَرْسَلْنَا مِن قَبْلِكَ مِن رَّسُولٍ إِلَّا نُوحِي إِلَيْهِ أَنَّهُ لَا إِلَهَ إِلَّا أَنَا فَاعْبُدُونِ</a:t>
            </a:r>
            <a:r>
              <a:rPr lang="bn-IN" sz="2400" dirty="0" smtClean="0"/>
              <a:t>  </a:t>
            </a:r>
            <a:r>
              <a:rPr lang="bn-IN" sz="2400" dirty="0" smtClean="0">
                <a:latin typeface="NikoshBAN" pitchFamily="2" charset="0"/>
                <a:cs typeface="NikoshBAN" pitchFamily="2" charset="0"/>
              </a:rPr>
              <a:t>    </a:t>
            </a:r>
          </a:p>
          <a:p>
            <a:pPr>
              <a:buNone/>
            </a:pPr>
            <a:r>
              <a:rPr lang="bn-IN" sz="2400" dirty="0" smtClean="0">
                <a:latin typeface="NikoshBAN" pitchFamily="2" charset="0"/>
                <a:cs typeface="NikoshBAN" pitchFamily="2" charset="0"/>
              </a:rPr>
              <a:t>     </a:t>
            </a:r>
          </a:p>
          <a:p>
            <a:pPr>
              <a:buNone/>
            </a:pP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আমি আপনার পূর্বে যত রাসুল প্রেরণ করেছি সবার কাছে এই ওহি পাঠিয়েছি</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আমি ছাড়া আর কোনো ইলাহ বা উপাস্য নেই</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অতএব সবাই যেন একমাত্র আমার ইবাদত করে।</a:t>
            </a:r>
          </a:p>
          <a:p>
            <a:pPr>
              <a:buNone/>
            </a:pP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সুরা : আম্বিয়া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আয়াত : ২৫)</a:t>
            </a:r>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অতএব</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আসমানি কিতাব ও বিধি-বিধান নানা রকম হলেও সব নবী-রাসুলের ওপর অবতীর্ণ কিতাবের মূল লক্ষ্য ছিল এক। তা হলো তাওহিদ বা আল্লাহর একত্ববাদের ঘোষণা দেওয়া এবং একমাত্র তাঁর ইবাদতের আহ্বান জানানো।</a:t>
            </a:r>
            <a:endParaRPr lang="en-US" sz="2400" dirty="0">
              <a:latin typeface="NikoshBAN" pitchFamily="2" charset="0"/>
              <a:cs typeface="NikoshBAN" pitchFamily="2" charset="0"/>
            </a:endParaRPr>
          </a:p>
        </p:txBody>
      </p:sp>
      <p:sp>
        <p:nvSpPr>
          <p:cNvPr id="316" name="Google Shape;316;p3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0" y="0"/>
            <a:ext cx="9156000" cy="742950"/>
          </a:xfrm>
          <a:prstGeom prst="rect">
            <a:avLst/>
          </a:prstGeom>
        </p:spPr>
        <p:txBody>
          <a:bodyPr spcFirstLastPara="1" wrap="square" lIns="91425" tIns="91425" rIns="91425" bIns="91425" anchor="t" anchorCtr="0">
            <a:noAutofit/>
          </a:bodyPr>
          <a:lstStyle/>
          <a:p>
            <a:r>
              <a:rPr lang="bn-IN" sz="4000" b="1" dirty="0" smtClean="0">
                <a:latin typeface="NikoshBAN" pitchFamily="2" charset="0"/>
                <a:cs typeface="NikoshBAN" pitchFamily="2" charset="0"/>
              </a:rPr>
              <a:t>আসমানি কিতাবের ওপর ঈমান</a:t>
            </a:r>
            <a:endParaRPr lang="en-US" sz="4000" dirty="0" smtClean="0">
              <a:latin typeface="NikoshBAN" pitchFamily="2" charset="0"/>
              <a:cs typeface="NikoshBAN" pitchFamily="2" charset="0"/>
            </a:endParaRPr>
          </a:p>
        </p:txBody>
      </p:sp>
      <p:sp>
        <p:nvSpPr>
          <p:cNvPr id="314" name="Google Shape;314;p36"/>
          <p:cNvSpPr txBox="1">
            <a:spLocks noGrp="1"/>
          </p:cNvSpPr>
          <p:nvPr>
            <p:ph type="body" idx="1"/>
          </p:nvPr>
        </p:nvSpPr>
        <p:spPr>
          <a:xfrm>
            <a:off x="0" y="971550"/>
            <a:ext cx="9144000" cy="3962400"/>
          </a:xfrm>
          <a:prstGeom prst="rect">
            <a:avLst/>
          </a:prstGeom>
        </p:spPr>
        <p:txBody>
          <a:bodyPr spcFirstLastPara="1" wrap="square" lIns="91425" tIns="91425" rIns="91425" bIns="91425" anchor="t" anchorCtr="0">
            <a:noAutofit/>
          </a:bodyPr>
          <a:lstStyle/>
          <a:p>
            <a:r>
              <a:rPr lang="bn-IN" sz="2400" dirty="0" smtClean="0">
                <a:latin typeface="NikoshBAN" pitchFamily="2" charset="0"/>
                <a:cs typeface="NikoshBAN" pitchFamily="2" charset="0"/>
              </a:rPr>
              <a:t>একজন মুমিন হিসেবে আল্লাহর পক্ষ থেকে অবতীর্ণ সব কিতাবের ওপর ঈমান আনা আবশ্যক।</a:t>
            </a: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আল্লাহ তাআলা ইরশাদ করেন</a:t>
            </a:r>
            <a:r>
              <a:rPr lang="en-US" sz="2400" dirty="0" smtClean="0">
                <a:latin typeface="NikoshBAN" pitchFamily="2" charset="0"/>
                <a:cs typeface="NikoshBAN" pitchFamily="2" charset="0"/>
              </a:rPr>
              <a:t>,</a:t>
            </a:r>
            <a:endParaRPr lang="bn-IN" sz="2400" dirty="0" smtClean="0">
              <a:latin typeface="NikoshBAN" pitchFamily="2" charset="0"/>
              <a:cs typeface="NikoshBAN" pitchFamily="2" charset="0"/>
            </a:endParaRPr>
          </a:p>
          <a:p>
            <a:r>
              <a:rPr lang="ar-AE" dirty="0" smtClean="0"/>
              <a:t>قُولُوا آَمَنَّا بِاللَّهِ وَمَا أُنْزِلَ إِلَيْنَا وَمَا أُنْزِلَ إِلَى إِبْرَاهِيمَ وَإِسْمَاعِيلَ وَإِسْحَاقَ وَيَعْقُوبَ وَالْأَسْبَاطِ وَمَا أُوتِيَ مُوسَى وَعِيسَى وَمَا أُوتِيَ النَّبِيُّونَ مِنْ رَبِّهِمْ لَا نُفَرِّقُ بَيْنَ أَحَدٍ مِنْهُمْ وَنَحْنُ لَهُ مُسْلِمُونَ</a:t>
            </a:r>
            <a:endParaRPr lang="bn-IN" dirty="0" smtClean="0">
              <a:latin typeface="NikoshBAN" pitchFamily="2" charset="0"/>
              <a:cs typeface="NikoshBAN" pitchFamily="2" charset="0"/>
            </a:endParaRPr>
          </a:p>
          <a:p>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তোমরা বলো! আমরা ঈমান এনেছি আল্লাহর প্রতি এবং যা আমাদের ওপর এবং ইবরাহিম</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ইসমাঈল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ইসহাক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ইয়াকুব ও তাদের সন্তানদের ওপর অবতীর্ণ হয়েছে এবং যা ঈসা</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মুসা ও অন্যান্য নবীর ওপর অবতীর্ণ হয়েছে</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আমরা তাদের মধ্যে কোনো পার্থক্য করি না এবং আমরা তাঁরই কাছে আত্মসমর্পণকারী।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সুরা : বাকারা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আয়াত : ১৩৬)</a:t>
            </a:r>
            <a:endParaRPr lang="en-US" sz="2400" dirty="0">
              <a:latin typeface="NikoshBAN" pitchFamily="2" charset="0"/>
              <a:cs typeface="NikoshBAN" pitchFamily="2" charset="0"/>
            </a:endParaRPr>
          </a:p>
        </p:txBody>
      </p:sp>
      <p:sp>
        <p:nvSpPr>
          <p:cNvPr id="316" name="Google Shape;316;p3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0"/>
          <p:cNvSpPr txBox="1">
            <a:spLocks noGrp="1"/>
          </p:cNvSpPr>
          <p:nvPr>
            <p:ph type="body" idx="4294967295"/>
          </p:nvPr>
        </p:nvSpPr>
        <p:spPr>
          <a:xfrm>
            <a:off x="1143000" y="2190750"/>
            <a:ext cx="7130700" cy="2090700"/>
          </a:xfrm>
          <a:prstGeom prst="rect">
            <a:avLst/>
          </a:prstGeom>
        </p:spPr>
        <p:txBody>
          <a:bodyPr spcFirstLastPara="1" wrap="square" lIns="91425" tIns="91425" rIns="91425" bIns="91425" anchor="b" anchorCtr="0">
            <a:noAutofit/>
          </a:bodyPr>
          <a:lstStyle/>
          <a:p>
            <a:r>
              <a:rPr lang="bn-IN" sz="4400" b="1" dirty="0" smtClean="0">
                <a:latin typeface="NikoshBAN" panose="02000000000000000000" pitchFamily="2" charset="0"/>
                <a:cs typeface="NikoshBAN" panose="02000000000000000000" pitchFamily="2" charset="0"/>
              </a:rPr>
              <a:t>আসমানি কিতাব কাকে বলে </a:t>
            </a:r>
            <a:r>
              <a:rPr lang="en-US" sz="4400" b="1" dirty="0" smtClean="0">
                <a:latin typeface="NikoshBAN" panose="02000000000000000000" pitchFamily="2" charset="0"/>
                <a:cs typeface="NikoshBAN" panose="02000000000000000000" pitchFamily="2" charset="0"/>
              </a:rPr>
              <a:t>?</a:t>
            </a:r>
            <a:r>
              <a:rPr lang="bn-IN" sz="4400" b="1" dirty="0" smtClean="0">
                <a:latin typeface="NikoshBAN" panose="02000000000000000000" pitchFamily="2" charset="0"/>
                <a:cs typeface="NikoshBAN" panose="02000000000000000000" pitchFamily="2" charset="0"/>
              </a:rPr>
              <a:t>লিখ ।</a:t>
            </a:r>
            <a:endParaRPr lang="en-US" sz="4400" dirty="0" smtClean="0">
              <a:latin typeface="NikoshBAN" pitchFamily="2" charset="0"/>
              <a:cs typeface="NikoshBAN" pitchFamily="2" charset="0"/>
            </a:endParaRPr>
          </a:p>
          <a:p>
            <a:pPr marL="0" lvl="0" indent="0" algn="l" rtl="0">
              <a:spcBef>
                <a:spcPts val="600"/>
              </a:spcBef>
              <a:spcAft>
                <a:spcPts val="0"/>
              </a:spcAft>
              <a:buNone/>
            </a:pPr>
            <a:r>
              <a:rPr lang="en" sz="4400" dirty="0" smtClean="0"/>
              <a:t>.</a:t>
            </a:r>
            <a:endParaRPr sz="4400"/>
          </a:p>
        </p:txBody>
      </p:sp>
      <p:sp>
        <p:nvSpPr>
          <p:cNvPr id="267" name="Google Shape;267;p30"/>
          <p:cNvSpPr/>
          <p:nvPr/>
        </p:nvSpPr>
        <p:spPr>
          <a:xfrm>
            <a:off x="0" y="590550"/>
            <a:ext cx="4267200" cy="106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IN" sz="5400" dirty="0" smtClean="0">
                <a:solidFill>
                  <a:srgbClr val="999999"/>
                </a:solidFill>
                <a:latin typeface="NikoshBAN" pitchFamily="2" charset="0"/>
                <a:ea typeface="Sniglet"/>
                <a:cs typeface="NikoshBAN" pitchFamily="2" charset="0"/>
                <a:sym typeface="Sniglet"/>
              </a:rPr>
              <a:t>একক কাজ </a:t>
            </a:r>
            <a:endParaRPr sz="5400">
              <a:solidFill>
                <a:srgbClr val="999999"/>
              </a:solidFill>
              <a:latin typeface="NikoshBAN" pitchFamily="2" charset="0"/>
              <a:ea typeface="Sniglet"/>
              <a:cs typeface="NikoshBAN" pitchFamily="2" charset="0"/>
              <a:sym typeface="Sniglet"/>
            </a:endParaRPr>
          </a:p>
        </p:txBody>
      </p:sp>
      <p:sp>
        <p:nvSpPr>
          <p:cNvPr id="268" name="Google Shape;268;p3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32"/>
          <p:cNvSpPr/>
          <p:nvPr/>
        </p:nvSpPr>
        <p:spPr>
          <a:xfrm>
            <a:off x="152400" y="895350"/>
            <a:ext cx="2605500" cy="12149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IN" sz="4400" dirty="0" smtClean="0">
                <a:solidFill>
                  <a:srgbClr val="999999"/>
                </a:solidFill>
                <a:latin typeface="NikoshBAN" pitchFamily="2" charset="0"/>
                <a:ea typeface="Sniglet"/>
                <a:cs typeface="NikoshBAN" pitchFamily="2" charset="0"/>
                <a:sym typeface="Sniglet"/>
              </a:rPr>
              <a:t>দলগত কাজ </a:t>
            </a:r>
            <a:endParaRPr sz="4400">
              <a:solidFill>
                <a:srgbClr val="999999"/>
              </a:solidFill>
              <a:latin typeface="NikoshBAN" pitchFamily="2" charset="0"/>
              <a:ea typeface="Sniglet"/>
              <a:cs typeface="NikoshBAN" pitchFamily="2" charset="0"/>
              <a:sym typeface="Sniglet"/>
            </a:endParaRPr>
          </a:p>
        </p:txBody>
      </p:sp>
      <p:sp>
        <p:nvSpPr>
          <p:cNvPr id="283" name="Google Shape;283;p32"/>
          <p:cNvSpPr txBox="1">
            <a:spLocks noGrp="1"/>
          </p:cNvSpPr>
          <p:nvPr>
            <p:ph type="body" idx="4294967295"/>
          </p:nvPr>
        </p:nvSpPr>
        <p:spPr>
          <a:xfrm>
            <a:off x="152400" y="2343150"/>
            <a:ext cx="8610600" cy="947700"/>
          </a:xfrm>
          <a:prstGeom prst="rect">
            <a:avLst/>
          </a:prstGeom>
        </p:spPr>
        <p:txBody>
          <a:bodyPr spcFirstLastPara="1" wrap="square" lIns="91425" tIns="91425" rIns="91425" bIns="91425" anchor="b" anchorCtr="0">
            <a:noAutofit/>
          </a:bodyPr>
          <a:lstStyle/>
          <a:p>
            <a:pPr marL="0" lvl="0" indent="0">
              <a:buFont typeface="Wingdings" pitchFamily="2" charset="2"/>
              <a:buChar char="Ø"/>
            </a:pPr>
            <a:r>
              <a:rPr lang="bn-IN" sz="3200" b="1" dirty="0" smtClean="0">
                <a:ln/>
                <a:solidFill>
                  <a:srgbClr val="00B0F0"/>
                </a:solidFill>
                <a:latin typeface="NikoshBAN" pitchFamily="2" charset="0"/>
                <a:cs typeface="NikoshBAN" pitchFamily="2" charset="0"/>
              </a:rPr>
              <a:t>প্রধান চারটি  আসমানি  কিতাব যাদের উপর অবতীর্ণ হয়েছে লিখ ? </a:t>
            </a:r>
            <a:endParaRPr sz="3200"/>
          </a:p>
        </p:txBody>
      </p:sp>
      <p:sp>
        <p:nvSpPr>
          <p:cNvPr id="284" name="Google Shape;284;p3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0"/>
          <p:cNvSpPr txBox="1">
            <a:spLocks noGrp="1"/>
          </p:cNvSpPr>
          <p:nvPr>
            <p:ph type="body" idx="4294967295"/>
          </p:nvPr>
        </p:nvSpPr>
        <p:spPr>
          <a:xfrm>
            <a:off x="3429000" y="2038350"/>
            <a:ext cx="5410200" cy="2776500"/>
          </a:xfrm>
          <a:prstGeom prst="rect">
            <a:avLst/>
          </a:prstGeom>
        </p:spPr>
        <p:txBody>
          <a:bodyPr spcFirstLastPara="1" wrap="square" lIns="91425" tIns="91425" rIns="91425" bIns="91425" anchor="b" anchorCtr="0">
            <a:noAutofit/>
          </a:bodyPr>
          <a:lstStyle/>
          <a:p>
            <a:pPr marL="571500" indent="-571500">
              <a:buClr>
                <a:srgbClr val="0070C0"/>
              </a:buClr>
              <a:buFont typeface="Wingdings" panose="05000000000000000000" pitchFamily="2" charset="2"/>
              <a:buChar char="v"/>
            </a:pPr>
            <a:r>
              <a:rPr lang="bn-IN" sz="2800" b="1" dirty="0" smtClean="0">
                <a:solidFill>
                  <a:schemeClr val="bg1"/>
                </a:solidFill>
                <a:latin typeface="NikoshBAN" panose="02000000000000000000" pitchFamily="2" charset="0"/>
                <a:cs typeface="NikoshBAN" panose="02000000000000000000" pitchFamily="2" charset="0"/>
              </a:rPr>
              <a:t>আসমানি কিতাব কত খানা </a:t>
            </a:r>
            <a:r>
              <a:rPr lang="en-US" sz="2800" b="1" dirty="0" smtClean="0">
                <a:solidFill>
                  <a:schemeClr val="bg1"/>
                </a:solidFill>
                <a:latin typeface="NikoshBAN" panose="02000000000000000000" pitchFamily="2" charset="0"/>
                <a:cs typeface="NikoshBAN" panose="02000000000000000000" pitchFamily="2" charset="0"/>
              </a:rPr>
              <a:t>?</a:t>
            </a:r>
            <a:r>
              <a:rPr lang="bn-IN" sz="2800" b="1" dirty="0" smtClean="0">
                <a:solidFill>
                  <a:schemeClr val="bg1"/>
                </a:solidFill>
                <a:latin typeface="NikoshBAN" panose="02000000000000000000" pitchFamily="2" charset="0"/>
                <a:cs typeface="NikoshBAN" panose="02000000000000000000" pitchFamily="2" charset="0"/>
              </a:rPr>
              <a:t> </a:t>
            </a:r>
            <a:endParaRPr lang="en-US" sz="2800" b="1" dirty="0" smtClean="0">
              <a:solidFill>
                <a:schemeClr val="bg1"/>
              </a:solidFill>
              <a:latin typeface="NikoshBAN" panose="02000000000000000000" pitchFamily="2" charset="0"/>
              <a:cs typeface="NikoshBAN" panose="02000000000000000000" pitchFamily="2" charset="0"/>
            </a:endParaRPr>
          </a:p>
          <a:p>
            <a:pPr marL="571500" indent="-571500">
              <a:buClr>
                <a:srgbClr val="0070C0"/>
              </a:buClr>
              <a:buFont typeface="Wingdings" panose="05000000000000000000" pitchFamily="2" charset="2"/>
              <a:buChar char="v"/>
            </a:pPr>
            <a:r>
              <a:rPr lang="bn-IN" sz="2800" b="1" dirty="0" smtClean="0">
                <a:solidFill>
                  <a:schemeClr val="bg1"/>
                </a:solidFill>
                <a:latin typeface="NikoshBAN" panose="02000000000000000000" pitchFamily="2" charset="0"/>
                <a:cs typeface="NikoshBAN" panose="02000000000000000000" pitchFamily="2" charset="0"/>
              </a:rPr>
              <a:t>তাওরাত কার উপর অবতীর্ণ হয়েছে ?</a:t>
            </a:r>
            <a:endParaRPr lang="en-US" sz="2400" b="1" dirty="0" smtClean="0">
              <a:ln/>
              <a:solidFill>
                <a:schemeClr val="bg1"/>
              </a:solidFill>
              <a:latin typeface="NikoshBAN" pitchFamily="2" charset="0"/>
              <a:cs typeface="NikoshBAN" pitchFamily="2" charset="0"/>
            </a:endParaRPr>
          </a:p>
          <a:p>
            <a:pPr indent="-457200">
              <a:buClr>
                <a:srgbClr val="0070C0"/>
              </a:buClr>
              <a:buFont typeface="Wingdings" panose="05000000000000000000" pitchFamily="2" charset="2"/>
              <a:buChar char="v"/>
            </a:pPr>
            <a:r>
              <a:rPr lang="bn-IN" sz="2800" b="1" dirty="0" smtClean="0">
                <a:solidFill>
                  <a:schemeClr val="bg1"/>
                </a:solidFill>
                <a:latin typeface="NikoshBAN" panose="02000000000000000000" pitchFamily="2" charset="0"/>
                <a:cs typeface="NikoshBAN" panose="02000000000000000000" pitchFamily="2" charset="0"/>
              </a:rPr>
              <a:t>যাবুর  কার উপর অবতীর্ণ হয়েছে?  </a:t>
            </a:r>
          </a:p>
          <a:p>
            <a:pPr indent="-457200">
              <a:buClr>
                <a:srgbClr val="0070C0"/>
              </a:buClr>
              <a:buFont typeface="Wingdings" panose="05000000000000000000" pitchFamily="2" charset="2"/>
              <a:buChar char="v"/>
            </a:pPr>
            <a:r>
              <a:rPr lang="bn-IN" sz="2800" b="1" dirty="0" smtClean="0">
                <a:solidFill>
                  <a:schemeClr val="bg1"/>
                </a:solidFill>
                <a:latin typeface="NikoshBAN" panose="02000000000000000000" pitchFamily="2" charset="0"/>
                <a:cs typeface="NikoshBAN" panose="02000000000000000000" pitchFamily="2" charset="0"/>
              </a:rPr>
              <a:t> ইনজিল  কার উপর অবতীর্ণ হয়েছে? </a:t>
            </a:r>
          </a:p>
          <a:p>
            <a:pPr indent="-457200">
              <a:buClr>
                <a:srgbClr val="0070C0"/>
              </a:buClr>
              <a:buFont typeface="Wingdings" panose="05000000000000000000" pitchFamily="2" charset="2"/>
              <a:buChar char="v"/>
            </a:pPr>
            <a:r>
              <a:rPr lang="bn-IN" sz="2800" b="1" dirty="0" smtClean="0">
                <a:solidFill>
                  <a:schemeClr val="bg1"/>
                </a:solidFill>
                <a:latin typeface="NikoshBAN" panose="02000000000000000000" pitchFamily="2" charset="0"/>
                <a:cs typeface="NikoshBAN" panose="02000000000000000000" pitchFamily="2" charset="0"/>
              </a:rPr>
              <a:t>কুরআন কার উপর অবতীর্ণ হয়েছে?   </a:t>
            </a:r>
          </a:p>
        </p:txBody>
      </p:sp>
      <p:sp>
        <p:nvSpPr>
          <p:cNvPr id="267" name="Google Shape;267;p30"/>
          <p:cNvSpPr/>
          <p:nvPr/>
        </p:nvSpPr>
        <p:spPr>
          <a:xfrm>
            <a:off x="0" y="590550"/>
            <a:ext cx="4267200" cy="106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IN" sz="5400" dirty="0" smtClean="0">
                <a:solidFill>
                  <a:srgbClr val="999999"/>
                </a:solidFill>
                <a:latin typeface="NikoshBAN" pitchFamily="2" charset="0"/>
                <a:ea typeface="Sniglet"/>
                <a:cs typeface="NikoshBAN" pitchFamily="2" charset="0"/>
                <a:sym typeface="Sniglet"/>
              </a:rPr>
              <a:t>মূল্যায়ন  </a:t>
            </a:r>
            <a:endParaRPr sz="5400">
              <a:solidFill>
                <a:srgbClr val="999999"/>
              </a:solidFill>
              <a:latin typeface="NikoshBAN" pitchFamily="2" charset="0"/>
              <a:ea typeface="Sniglet"/>
              <a:cs typeface="NikoshBAN" pitchFamily="2" charset="0"/>
              <a:sym typeface="Sniglet"/>
            </a:endParaRPr>
          </a:p>
        </p:txBody>
      </p:sp>
      <p:sp>
        <p:nvSpPr>
          <p:cNvPr id="268" name="Google Shape;268;p3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12000" y="1047750"/>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n-IN" sz="4800" dirty="0" smtClean="0">
                <a:latin typeface="NikoshBAN" pitchFamily="2" charset="0"/>
                <a:cs typeface="NikoshBAN" pitchFamily="2" charset="0"/>
              </a:rPr>
              <a:t>পাঠ পরিচিতি</a:t>
            </a:r>
            <a:r>
              <a:rPr lang="bn-IN" dirty="0" smtClean="0"/>
              <a:t> </a:t>
            </a:r>
            <a:endParaRPr/>
          </a:p>
        </p:txBody>
      </p:sp>
      <p:sp>
        <p:nvSpPr>
          <p:cNvPr id="62" name="Google Shape;62;p12"/>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a:off x="4343400" y="520319"/>
            <a:ext cx="382823" cy="451232"/>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2"/>
          <p:cNvSpPr txBox="1"/>
          <p:nvPr/>
        </p:nvSpPr>
        <p:spPr>
          <a:xfrm>
            <a:off x="533400" y="2114550"/>
            <a:ext cx="5105400" cy="2438400"/>
          </a:xfrm>
          <a:prstGeom prst="rect">
            <a:avLst/>
          </a:prstGeom>
          <a:noFill/>
          <a:ln>
            <a:noFill/>
          </a:ln>
        </p:spPr>
        <p:txBody>
          <a:bodyPr spcFirstLastPara="1" wrap="square" lIns="91425" tIns="91425" rIns="91425" bIns="91425" anchor="t" anchorCtr="0">
            <a:noAutofit/>
          </a:bodyPr>
          <a:lstStyle/>
          <a:p>
            <a:pPr marL="265176" lvl="0" indent="-265176">
              <a:spcBef>
                <a:spcPts val="250"/>
              </a:spcBef>
              <a:buClr>
                <a:schemeClr val="accent1"/>
              </a:buClr>
              <a:buSzPct val="80000"/>
              <a:defRPr/>
            </a:pPr>
            <a:r>
              <a:rPr lang="bn-IN" sz="2800" kern="1200" dirty="0" smtClean="0">
                <a:solidFill>
                  <a:schemeClr val="bg1"/>
                </a:solidFill>
                <a:latin typeface="NikoshBAN" pitchFamily="2" charset="0"/>
                <a:cs typeface="NikoshBAN" pitchFamily="2" charset="0"/>
              </a:rPr>
              <a:t>শ্রেনি</a:t>
            </a:r>
            <a:r>
              <a:rPr lang="en-US" sz="2800" kern="1200" dirty="0" smtClean="0">
                <a:solidFill>
                  <a:schemeClr val="bg1"/>
                </a:solidFill>
                <a:latin typeface="NikoshBAN" pitchFamily="2" charset="0"/>
                <a:cs typeface="NikoshBAN" pitchFamily="2" charset="0"/>
              </a:rPr>
              <a:t>	: </a:t>
            </a:r>
            <a:r>
              <a:rPr lang="bn-IN" sz="2800" kern="1200" dirty="0" smtClean="0">
                <a:solidFill>
                  <a:schemeClr val="bg1"/>
                </a:solidFill>
                <a:latin typeface="NikoshBAN" pitchFamily="2" charset="0"/>
                <a:cs typeface="NikoshBAN" pitchFamily="2" charset="0"/>
              </a:rPr>
              <a:t>ষষ্ঠ শ্রেণি </a:t>
            </a:r>
          </a:p>
          <a:p>
            <a:pPr marL="265176" lvl="0" indent="-265176">
              <a:spcBef>
                <a:spcPts val="250"/>
              </a:spcBef>
              <a:buClr>
                <a:schemeClr val="accent1"/>
              </a:buClr>
              <a:buSzPct val="80000"/>
              <a:defRPr/>
            </a:pPr>
            <a:r>
              <a:rPr lang="bn-IN" sz="2800" kern="1200" dirty="0" smtClean="0">
                <a:solidFill>
                  <a:schemeClr val="bg1"/>
                </a:solidFill>
                <a:latin typeface="NikoshBAN" pitchFamily="2" charset="0"/>
                <a:cs typeface="NikoshBAN" pitchFamily="2" charset="0"/>
              </a:rPr>
              <a:t>বিষয়</a:t>
            </a:r>
            <a:r>
              <a:rPr lang="en-US" sz="2800" kern="1200" dirty="0" smtClean="0">
                <a:solidFill>
                  <a:schemeClr val="bg1"/>
                </a:solidFill>
                <a:latin typeface="NikoshBAN" pitchFamily="2" charset="0"/>
                <a:cs typeface="NikoshBAN" pitchFamily="2" charset="0"/>
              </a:rPr>
              <a:t>	:</a:t>
            </a:r>
            <a:r>
              <a:rPr lang="bn-IN" sz="2800" kern="1200" dirty="0" smtClean="0">
                <a:solidFill>
                  <a:schemeClr val="bg1"/>
                </a:solidFill>
                <a:latin typeface="NikoshBAN" pitchFamily="2" charset="0"/>
                <a:cs typeface="NikoshBAN" pitchFamily="2" charset="0"/>
              </a:rPr>
              <a:t>  আকাইদ ও ফিকাহ </a:t>
            </a:r>
          </a:p>
          <a:p>
            <a:pPr marL="265176" lvl="0" indent="-265176">
              <a:spcBef>
                <a:spcPts val="250"/>
              </a:spcBef>
              <a:buClr>
                <a:schemeClr val="accent1"/>
              </a:buClr>
              <a:buSzPct val="80000"/>
              <a:defRPr/>
            </a:pPr>
            <a:r>
              <a:rPr lang="bn-IN" sz="2800" kern="1200" dirty="0" smtClean="0">
                <a:solidFill>
                  <a:schemeClr val="bg1"/>
                </a:solidFill>
                <a:latin typeface="NikoshBAN" pitchFamily="2" charset="0"/>
                <a:cs typeface="NikoshBAN" pitchFamily="2" charset="0"/>
              </a:rPr>
              <a:t>অধ্যায়	</a:t>
            </a:r>
            <a:r>
              <a:rPr lang="en-US" sz="2800" kern="1200" dirty="0" smtClean="0">
                <a:solidFill>
                  <a:schemeClr val="bg1"/>
                </a:solidFill>
                <a:latin typeface="NikoshBAN" pitchFamily="2" charset="0"/>
                <a:cs typeface="NikoshBAN" pitchFamily="2" charset="0"/>
              </a:rPr>
              <a:t>:</a:t>
            </a:r>
            <a:r>
              <a:rPr lang="bn-IN" sz="2800" kern="1200" dirty="0" smtClean="0">
                <a:solidFill>
                  <a:schemeClr val="bg1"/>
                </a:solidFill>
                <a:latin typeface="NikoshBAN" pitchFamily="2" charset="0"/>
                <a:cs typeface="NikoshBAN" pitchFamily="2" charset="0"/>
              </a:rPr>
              <a:t> পঞ্চম  </a:t>
            </a:r>
          </a:p>
          <a:p>
            <a:pPr marL="265176" indent="-265176">
              <a:spcBef>
                <a:spcPts val="250"/>
              </a:spcBef>
              <a:buClr>
                <a:schemeClr val="accent1"/>
              </a:buClr>
              <a:buSzPct val="80000"/>
            </a:pPr>
            <a:r>
              <a:rPr lang="bn-IN" sz="2800" kern="1200" dirty="0" smtClean="0">
                <a:solidFill>
                  <a:schemeClr val="bg1"/>
                </a:solidFill>
                <a:latin typeface="NikoshBAN" pitchFamily="2" charset="0"/>
                <a:cs typeface="NikoshBAN" pitchFamily="2" charset="0"/>
              </a:rPr>
              <a:t>পাঠ</a:t>
            </a:r>
            <a:r>
              <a:rPr lang="en-US" sz="2800" kern="1200" dirty="0" smtClean="0">
                <a:solidFill>
                  <a:schemeClr val="bg1"/>
                </a:solidFill>
                <a:latin typeface="NikoshBAN" pitchFamily="2" charset="0"/>
                <a:cs typeface="NikoshBAN" pitchFamily="2" charset="0"/>
              </a:rPr>
              <a:t>	: </a:t>
            </a:r>
            <a:r>
              <a:rPr lang="bn-IN" sz="2800" dirty="0" smtClean="0">
                <a:solidFill>
                  <a:schemeClr val="bg1"/>
                </a:solidFill>
                <a:latin typeface="NikoshBAN" pitchFamily="2" charset="0"/>
                <a:cs typeface="NikoshBAN" pitchFamily="2" charset="0"/>
              </a:rPr>
              <a:t>আসমানি কিতাব </a:t>
            </a:r>
            <a:endParaRPr lang="bn-IN" sz="2800" kern="1200" dirty="0" smtClean="0">
              <a:solidFill>
                <a:schemeClr val="bg1"/>
              </a:solidFill>
              <a:latin typeface="NikoshBAN" pitchFamily="2" charset="0"/>
              <a:cs typeface="NikoshBAN" pitchFamily="2" charset="0"/>
            </a:endParaRPr>
          </a:p>
          <a:p>
            <a:pPr marL="265176" lvl="0" indent="-265176">
              <a:spcBef>
                <a:spcPts val="250"/>
              </a:spcBef>
              <a:buClr>
                <a:schemeClr val="accent1"/>
              </a:buClr>
              <a:buSzPct val="80000"/>
              <a:defRPr/>
            </a:pPr>
            <a:endParaRPr lang="bn-IN" sz="2400" kern="1200" dirty="0" smtClean="0">
              <a:solidFill>
                <a:schemeClr val="bg1"/>
              </a:solidFill>
              <a:latin typeface="NikoshBAN" pitchFamily="2" charset="0"/>
              <a:cs typeface="NikoshBAN" pitchFamily="2" charset="0"/>
            </a:endParaRPr>
          </a:p>
          <a:p>
            <a:pPr marL="265176" lvl="0" indent="-265176">
              <a:spcBef>
                <a:spcPts val="250"/>
              </a:spcBef>
              <a:buClr>
                <a:schemeClr val="accent1"/>
              </a:buClr>
              <a:buSzPct val="80000"/>
              <a:buFont typeface="Wingdings 2"/>
              <a:buChar char=""/>
              <a:defRPr/>
            </a:pPr>
            <a:endParaRPr lang="en-US" sz="2400" kern="1200" dirty="0">
              <a:solidFill>
                <a:schemeClr val="bg1"/>
              </a:solidFill>
            </a:endParaRPr>
          </a:p>
        </p:txBody>
      </p:sp>
      <p:sp>
        <p:nvSpPr>
          <p:cNvPr id="67" name="Google Shape;67;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pic>
        <p:nvPicPr>
          <p:cNvPr id="20" name="Picture 5" descr="C:\Users\user\Downloads\output-onlinepngtools(2).png"/>
          <p:cNvPicPr>
            <a:picLocks noChangeAspect="1" noChangeArrowheads="1"/>
          </p:cNvPicPr>
          <p:nvPr/>
        </p:nvPicPr>
        <p:blipFill>
          <a:blip r:embed="rId3"/>
          <a:stretch>
            <a:fillRect/>
          </a:stretch>
        </p:blipFill>
        <p:spPr bwMode="auto">
          <a:xfrm>
            <a:off x="6553200" y="1885950"/>
            <a:ext cx="2016309" cy="25783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33"/>
          <p:cNvSpPr/>
          <p:nvPr/>
        </p:nvSpPr>
        <p:spPr>
          <a:xfrm>
            <a:off x="5867400" y="285750"/>
            <a:ext cx="2925300" cy="101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IN" sz="6000" dirty="0" smtClean="0">
                <a:solidFill>
                  <a:srgbClr val="999999"/>
                </a:solidFill>
                <a:latin typeface="NikoshBAN" pitchFamily="2" charset="0"/>
                <a:ea typeface="Sniglet"/>
                <a:cs typeface="NikoshBAN" pitchFamily="2" charset="0"/>
                <a:sym typeface="Sniglet"/>
              </a:rPr>
              <a:t>বাড়ির কাজ </a:t>
            </a:r>
            <a:endParaRPr sz="6000">
              <a:solidFill>
                <a:srgbClr val="999999"/>
              </a:solidFill>
              <a:latin typeface="NikoshBAN" pitchFamily="2" charset="0"/>
              <a:ea typeface="Sniglet"/>
              <a:cs typeface="NikoshBAN" pitchFamily="2" charset="0"/>
              <a:sym typeface="Sniglet"/>
            </a:endParaRPr>
          </a:p>
        </p:txBody>
      </p:sp>
      <p:sp>
        <p:nvSpPr>
          <p:cNvPr id="291" name="Google Shape;291;p33"/>
          <p:cNvSpPr txBox="1">
            <a:spLocks noGrp="1"/>
          </p:cNvSpPr>
          <p:nvPr>
            <p:ph type="body" idx="4294967295"/>
          </p:nvPr>
        </p:nvSpPr>
        <p:spPr>
          <a:xfrm>
            <a:off x="0" y="2571750"/>
            <a:ext cx="9144000" cy="939025"/>
          </a:xfrm>
          <a:prstGeom prst="rect">
            <a:avLst/>
          </a:prstGeom>
        </p:spPr>
        <p:txBody>
          <a:bodyPr spcFirstLastPara="1" wrap="square" lIns="91425" tIns="91425" rIns="91425" bIns="91425" anchor="b" anchorCtr="0">
            <a:noAutofit/>
          </a:bodyPr>
          <a:lstStyle/>
          <a:p>
            <a:pPr marL="0" lvl="0" indent="0">
              <a:buNone/>
            </a:pPr>
            <a:r>
              <a:rPr lang="bn-IN" sz="4000" b="1" dirty="0" smtClean="0">
                <a:latin typeface="NikoshBAN" pitchFamily="2" charset="0"/>
                <a:cs typeface="NikoshBAN" pitchFamily="2" charset="0"/>
              </a:rPr>
              <a:t>আসমানি কিতাবের ওপর ঈমান আনার গুরুত্ব ব্যাখ্যা কর ? </a:t>
            </a:r>
            <a:endParaRPr sz="4000"/>
          </a:p>
        </p:txBody>
      </p:sp>
      <p:sp>
        <p:nvSpPr>
          <p:cNvPr id="292" name="Google Shape;292;p3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pic>
        <p:nvPicPr>
          <p:cNvPr id="6" name="Picture 5" descr="quran-clipart-black-and-white-177394-1148692.jpg.png"/>
          <p:cNvPicPr>
            <a:picLocks noChangeAspect="1"/>
          </p:cNvPicPr>
          <p:nvPr/>
        </p:nvPicPr>
        <p:blipFill>
          <a:blip r:embed="rId3"/>
          <a:stretch>
            <a:fillRect/>
          </a:stretch>
        </p:blipFill>
        <p:spPr>
          <a:xfrm>
            <a:off x="838200" y="742950"/>
            <a:ext cx="22860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ctrTitle" idx="4294967295"/>
          </p:nvPr>
        </p:nvSpPr>
        <p:spPr>
          <a:xfrm>
            <a:off x="533400" y="1428750"/>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n-IN" sz="13800" dirty="0" smtClean="0">
                <a:latin typeface="NikoshBAN" pitchFamily="2" charset="0"/>
                <a:cs typeface="NikoshBAN" pitchFamily="2" charset="0"/>
              </a:rPr>
              <a:t>ধন্যবাদ </a:t>
            </a:r>
            <a:endParaRPr sz="13800">
              <a:latin typeface="NikoshBAN" pitchFamily="2" charset="0"/>
              <a:cs typeface="NikoshBAN" pitchFamily="2" charset="0"/>
            </a:endParaRPr>
          </a:p>
        </p:txBody>
      </p:sp>
      <p:sp>
        <p:nvSpPr>
          <p:cNvPr id="201" name="Google Shape;201;p25"/>
          <p:cNvSpPr/>
          <p:nvPr/>
        </p:nvSpPr>
        <p:spPr>
          <a:xfrm rot="231374">
            <a:off x="2662148" y="2994784"/>
            <a:ext cx="3491296" cy="326027"/>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5"/>
          <p:cNvGrpSpPr/>
          <p:nvPr/>
        </p:nvGrpSpPr>
        <p:grpSpPr>
          <a:xfrm rot="-8273672">
            <a:off x="7095801" y="1108847"/>
            <a:ext cx="1166676" cy="1032863"/>
            <a:chOff x="1113100" y="2199475"/>
            <a:chExt cx="801900" cy="709925"/>
          </a:xfrm>
        </p:grpSpPr>
        <p:sp>
          <p:nvSpPr>
            <p:cNvPr id="203" name="Google Shape;203;p25"/>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5"/>
          <p:cNvGrpSpPr/>
          <p:nvPr/>
        </p:nvGrpSpPr>
        <p:grpSpPr>
          <a:xfrm rot="2272541">
            <a:off x="1155376" y="1159396"/>
            <a:ext cx="1115297" cy="322611"/>
            <a:chOff x="271125" y="812725"/>
            <a:chExt cx="766525" cy="221725"/>
          </a:xfrm>
        </p:grpSpPr>
        <p:sp>
          <p:nvSpPr>
            <p:cNvPr id="206" name="Google Shape;206;p25"/>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8" name="Picture 7" descr="প্নগ.png"/>
          <p:cNvPicPr>
            <a:picLocks noChangeAspect="1"/>
          </p:cNvPicPr>
          <p:nvPr/>
        </p:nvPicPr>
        <p:blipFill>
          <a:blip r:embed="rId3"/>
          <a:stretch>
            <a:fillRect/>
          </a:stretch>
        </p:blipFill>
        <p:spPr>
          <a:xfrm>
            <a:off x="3429000" y="0"/>
            <a:ext cx="2209800" cy="229250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3" name="Google Shape;73;p13"/>
          <p:cNvSpPr txBox="1">
            <a:spLocks noGrp="1"/>
          </p:cNvSpPr>
          <p:nvPr>
            <p:ph type="subTitle" idx="4294967295"/>
          </p:nvPr>
        </p:nvSpPr>
        <p:spPr>
          <a:xfrm>
            <a:off x="1219200" y="2114550"/>
            <a:ext cx="6593700" cy="784800"/>
          </a:xfrm>
          <a:prstGeom prst="rect">
            <a:avLst/>
          </a:prstGeom>
        </p:spPr>
        <p:txBody>
          <a:bodyPr spcFirstLastPara="1" wrap="square" lIns="91425" tIns="91425" rIns="91425" bIns="91425" anchor="t" anchorCtr="0">
            <a:noAutofit/>
          </a:bodyPr>
          <a:lstStyle/>
          <a:p>
            <a:pPr marL="0" lvl="0" indent="0" algn="ctr">
              <a:buNone/>
            </a:pPr>
            <a:r>
              <a:rPr lang="en-US" sz="4400" dirty="0" err="1" smtClean="0">
                <a:latin typeface="TeeshtaMJ" pitchFamily="2" charset="0"/>
                <a:cs typeface="TeeshtaMJ" pitchFamily="2" charset="0"/>
              </a:rPr>
              <a:t>evwK</a:t>
            </a:r>
            <a:r>
              <a:rPr lang="en-US" sz="4400" dirty="0" smtClean="0">
                <a:latin typeface="TeeshtaMJ" pitchFamily="2" charset="0"/>
                <a:cs typeface="TeeshtaMJ" pitchFamily="2" charset="0"/>
              </a:rPr>
              <a:t> </a:t>
            </a:r>
            <a:r>
              <a:rPr lang="en-US" sz="4400" dirty="0" err="1" smtClean="0">
                <a:latin typeface="TeeshtaMJ" pitchFamily="2" charset="0"/>
                <a:cs typeface="TeeshtaMJ" pitchFamily="2" charset="0"/>
              </a:rPr>
              <a:t>Avj</a:t>
            </a:r>
            <a:r>
              <a:rPr lang="en-US" sz="4400" dirty="0" smtClean="0">
                <a:latin typeface="TeeshtaMJ" pitchFamily="2" charset="0"/>
                <a:cs typeface="TeeshtaMJ" pitchFamily="2" charset="0"/>
              </a:rPr>
              <a:t> </a:t>
            </a:r>
            <a:r>
              <a:rPr lang="en-US" sz="4400" dirty="0" err="1" smtClean="0">
                <a:latin typeface="TeeshtaMJ" pitchFamily="2" charset="0"/>
                <a:cs typeface="TeeshtaMJ" pitchFamily="2" charset="0"/>
              </a:rPr>
              <a:t>nvmvb</a:t>
            </a:r>
            <a:endParaRPr lang="bn-IN" sz="4400" dirty="0" smtClean="0">
              <a:latin typeface="TeeshtaMJ" pitchFamily="2" charset="0"/>
              <a:cs typeface="TeeshtaMJ" pitchFamily="2" charset="0"/>
            </a:endParaRPr>
          </a:p>
          <a:p>
            <a:pPr algn="ctr">
              <a:buNone/>
            </a:pPr>
            <a:r>
              <a:rPr lang="bn-IN" sz="2800" dirty="0" smtClean="0">
                <a:solidFill>
                  <a:schemeClr val="bg1"/>
                </a:solidFill>
                <a:latin typeface="NikoshBAN" pitchFamily="2" charset="0"/>
                <a:cs typeface="NikoshBAN" pitchFamily="2" charset="0"/>
              </a:rPr>
              <a:t>চিশতিয়া নুরিয়া দাখিল মাদ্রাসা </a:t>
            </a:r>
          </a:p>
          <a:p>
            <a:pPr algn="ctr">
              <a:buNone/>
            </a:pPr>
            <a:r>
              <a:rPr lang="bn-IN" sz="2800" dirty="0" smtClean="0">
                <a:solidFill>
                  <a:schemeClr val="bg1"/>
                </a:solidFill>
                <a:latin typeface="Montserrat" pitchFamily="2" charset="0"/>
                <a:cs typeface="NikoshBAN" pitchFamily="2" charset="0"/>
              </a:rPr>
              <a:t>কালিগঞ্জ, কেরানিগঞ্জ,ঢাকা-১৩১০</a:t>
            </a:r>
          </a:p>
          <a:p>
            <a:pPr algn="ctr">
              <a:buNone/>
            </a:pPr>
            <a:r>
              <a:rPr lang="bn-IN" sz="2800" dirty="0" smtClean="0">
                <a:solidFill>
                  <a:schemeClr val="bg1"/>
                </a:solidFill>
                <a:latin typeface="Montserrat" pitchFamily="2" charset="0"/>
                <a:cs typeface="NikoshBAN" pitchFamily="2" charset="0"/>
              </a:rPr>
              <a:t>মোবাইল</a:t>
            </a:r>
            <a:r>
              <a:rPr lang="en-US" sz="2800" dirty="0" smtClean="0">
                <a:solidFill>
                  <a:schemeClr val="bg1"/>
                </a:solidFill>
                <a:latin typeface="NikoshBAN" pitchFamily="2" charset="0"/>
                <a:cs typeface="NikoshBAN" pitchFamily="2" charset="0"/>
              </a:rPr>
              <a:t>:</a:t>
            </a:r>
            <a:r>
              <a:rPr lang="bn-IN" sz="2800" dirty="0" smtClean="0">
                <a:solidFill>
                  <a:schemeClr val="bg1"/>
                </a:solidFill>
                <a:latin typeface="NikoshBAN" pitchFamily="2" charset="0"/>
                <a:cs typeface="NikoshBAN" pitchFamily="2" charset="0"/>
              </a:rPr>
              <a:t> </a:t>
            </a:r>
            <a:r>
              <a:rPr lang="bn-IN" sz="2800" dirty="0" smtClean="0">
                <a:solidFill>
                  <a:schemeClr val="bg1"/>
                </a:solidFill>
                <a:latin typeface="Montserrat" pitchFamily="2" charset="0"/>
                <a:cs typeface="NikoshBAN" pitchFamily="2" charset="0"/>
              </a:rPr>
              <a:t> ০১৯১৩৭৩৫৬৮৬</a:t>
            </a:r>
            <a:endParaRPr lang="en-US" sz="2800" dirty="0" smtClean="0">
              <a:solidFill>
                <a:schemeClr val="bg1"/>
              </a:solidFill>
              <a:latin typeface="Montserrat" pitchFamily="2" charset="0"/>
              <a:cs typeface="NikoshBAN" pitchFamily="2" charset="0"/>
            </a:endParaRPr>
          </a:p>
          <a:p>
            <a:pPr algn="ctr">
              <a:buNone/>
            </a:pPr>
            <a:r>
              <a:rPr lang="en-US" sz="2800" dirty="0" smtClean="0">
                <a:solidFill>
                  <a:schemeClr val="bg1"/>
                </a:solidFill>
                <a:latin typeface="Montserrat" pitchFamily="2" charset="0"/>
                <a:cs typeface="NikoshBAN" pitchFamily="2" charset="0"/>
              </a:rPr>
              <a:t>Email: baqi.liton@gmail.com</a:t>
            </a:r>
          </a:p>
          <a:p>
            <a:pPr algn="ctr">
              <a:buNone/>
            </a:pPr>
            <a:endParaRPr lang="bn-IN" sz="2800" dirty="0" smtClean="0">
              <a:solidFill>
                <a:schemeClr val="bg1"/>
              </a:solidFill>
              <a:latin typeface="Montserrat" pitchFamily="2" charset="0"/>
              <a:cs typeface="NikoshBAN" pitchFamily="2" charset="0"/>
            </a:endParaRPr>
          </a:p>
        </p:txBody>
      </p:sp>
      <p:sp>
        <p:nvSpPr>
          <p:cNvPr id="74" name="Google Shape;74;p13"/>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pic>
        <p:nvPicPr>
          <p:cNvPr id="3" name="Picture 2" descr="nnnn.jpg"/>
          <p:cNvPicPr>
            <a:picLocks noChangeAspect="1"/>
          </p:cNvPicPr>
          <p:nvPr/>
        </p:nvPicPr>
        <p:blipFill>
          <a:blip r:embed="rId2"/>
          <a:stretch>
            <a:fillRect/>
          </a:stretch>
        </p:blipFill>
        <p:spPr>
          <a:xfrm>
            <a:off x="4724400" y="438150"/>
            <a:ext cx="1828799" cy="3505200"/>
          </a:xfrm>
          <a:prstGeom prst="rect">
            <a:avLst/>
          </a:prstGeom>
          <a:ln>
            <a:noFill/>
          </a:ln>
          <a:effectLst>
            <a:softEdge rad="112500"/>
          </a:effectLst>
        </p:spPr>
      </p:pic>
      <p:pic>
        <p:nvPicPr>
          <p:cNvPr id="4" name="Picture 3" descr="images.jpg"/>
          <p:cNvPicPr>
            <a:picLocks noChangeAspect="1"/>
          </p:cNvPicPr>
          <p:nvPr/>
        </p:nvPicPr>
        <p:blipFill>
          <a:blip r:embed="rId3"/>
          <a:stretch>
            <a:fillRect/>
          </a:stretch>
        </p:blipFill>
        <p:spPr>
          <a:xfrm>
            <a:off x="2514600" y="438150"/>
            <a:ext cx="1828800" cy="3505200"/>
          </a:xfrm>
          <a:prstGeom prst="rect">
            <a:avLst/>
          </a:prstGeom>
          <a:ln>
            <a:noFill/>
          </a:ln>
          <a:effectLst>
            <a:softEdge rad="112500"/>
          </a:effectLst>
        </p:spPr>
      </p:pic>
      <p:pic>
        <p:nvPicPr>
          <p:cNvPr id="5" name="Picture 4" descr="Taurat.jpg"/>
          <p:cNvPicPr>
            <a:picLocks noChangeAspect="1"/>
          </p:cNvPicPr>
          <p:nvPr/>
        </p:nvPicPr>
        <p:blipFill>
          <a:blip r:embed="rId4"/>
          <a:stretch>
            <a:fillRect/>
          </a:stretch>
        </p:blipFill>
        <p:spPr>
          <a:xfrm>
            <a:off x="304800" y="438150"/>
            <a:ext cx="1828800" cy="3532261"/>
          </a:xfrm>
          <a:prstGeom prst="rect">
            <a:avLst/>
          </a:prstGeom>
          <a:ln>
            <a:noFill/>
          </a:ln>
          <a:effectLst>
            <a:softEdge rad="112500"/>
          </a:effectLst>
        </p:spPr>
      </p:pic>
      <p:pic>
        <p:nvPicPr>
          <p:cNvPr id="7" name="Picture 6" descr="quran-png-image.png"/>
          <p:cNvPicPr>
            <a:picLocks noChangeAspect="1"/>
          </p:cNvPicPr>
          <p:nvPr/>
        </p:nvPicPr>
        <p:blipFill>
          <a:blip r:embed="rId5"/>
          <a:stretch>
            <a:fillRect/>
          </a:stretch>
        </p:blipFill>
        <p:spPr>
          <a:xfrm>
            <a:off x="6096000" y="133350"/>
            <a:ext cx="3733800" cy="4114800"/>
          </a:xfrm>
          <a:prstGeom prst="rect">
            <a:avLst/>
          </a:prstGeom>
          <a:ln>
            <a:noFill/>
          </a:ln>
          <a:effectLst>
            <a:softEdge rad="112500"/>
          </a:effectLst>
        </p:spPr>
      </p:pic>
      <p:sp>
        <p:nvSpPr>
          <p:cNvPr id="8" name="Google Shape;81;p14"/>
          <p:cNvSpPr txBox="1">
            <a:spLocks/>
          </p:cNvSpPr>
          <p:nvPr/>
        </p:nvSpPr>
        <p:spPr>
          <a:xfrm>
            <a:off x="685800" y="3943350"/>
            <a:ext cx="7772400" cy="1314392"/>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800" b="0" i="0" u="none" strike="noStrike" kern="0" cap="none" spc="0" normalizeH="0" baseline="0" noProof="0" dirty="0" err="1" smtClean="0">
                <a:ln>
                  <a:noFill/>
                </a:ln>
                <a:solidFill>
                  <a:schemeClr val="bg1"/>
                </a:solidFill>
                <a:effectLst/>
                <a:uLnTx/>
                <a:uFillTx/>
                <a:latin typeface="TeeshtaMJ" pitchFamily="2" charset="0"/>
                <a:ea typeface="Arial"/>
                <a:cs typeface="TeeshtaMJ" pitchFamily="2" charset="0"/>
                <a:sym typeface="Arial"/>
              </a:rPr>
              <a:t>Avmgvwb</a:t>
            </a:r>
            <a:r>
              <a:rPr kumimoji="0" lang="en-US" sz="8800" b="0" i="0" u="none" strike="noStrike" kern="0" cap="none" spc="0" normalizeH="0" baseline="0" noProof="0" dirty="0" smtClean="0">
                <a:ln>
                  <a:noFill/>
                </a:ln>
                <a:solidFill>
                  <a:schemeClr val="bg1"/>
                </a:solidFill>
                <a:effectLst/>
                <a:uLnTx/>
                <a:uFillTx/>
                <a:latin typeface="TeeshtaMJ" pitchFamily="2" charset="0"/>
                <a:ea typeface="Arial"/>
                <a:cs typeface="TeeshtaMJ" pitchFamily="2" charset="0"/>
                <a:sym typeface="Arial"/>
              </a:rPr>
              <a:t> </a:t>
            </a:r>
            <a:r>
              <a:rPr kumimoji="0" lang="en-US" sz="8800" b="0" i="0" u="none" strike="noStrike" kern="0" cap="none" spc="0" normalizeH="0" baseline="0" noProof="0" dirty="0" err="1" smtClean="0">
                <a:ln>
                  <a:noFill/>
                </a:ln>
                <a:solidFill>
                  <a:schemeClr val="bg1"/>
                </a:solidFill>
                <a:effectLst/>
                <a:uLnTx/>
                <a:uFillTx/>
                <a:latin typeface="TeeshtaMJ" pitchFamily="2" charset="0"/>
                <a:ea typeface="Arial"/>
                <a:cs typeface="TeeshtaMJ" pitchFamily="2" charset="0"/>
                <a:sym typeface="Arial"/>
              </a:rPr>
              <a:t>wKZve</a:t>
            </a:r>
            <a:r>
              <a:rPr kumimoji="0" lang="en-US" sz="8800" b="0" i="0" u="none" strike="noStrike" kern="0" cap="none" spc="0" normalizeH="0" baseline="0" noProof="0" dirty="0" smtClean="0">
                <a:ln>
                  <a:noFill/>
                </a:ln>
                <a:solidFill>
                  <a:schemeClr val="bg1"/>
                </a:solidFill>
                <a:effectLst/>
                <a:uLnTx/>
                <a:uFillTx/>
                <a:latin typeface="TeeshtaMJ" pitchFamily="2" charset="0"/>
                <a:ea typeface="Arial"/>
                <a:cs typeface="TeeshtaMJ" pitchFamily="2" charset="0"/>
                <a:sym typeface="Arial"/>
              </a:rPr>
              <a:t> </a:t>
            </a:r>
            <a:endParaRPr kumimoji="0" lang="en-US" sz="8800" b="0" i="0" u="none" strike="noStrike" kern="0" cap="none" spc="0" normalizeH="0" baseline="0" noProof="0" dirty="0">
              <a:ln>
                <a:noFill/>
              </a:ln>
              <a:solidFill>
                <a:schemeClr val="bg1"/>
              </a:solidFill>
              <a:effectLst/>
              <a:uLnTx/>
              <a:uFillTx/>
              <a:latin typeface="TeeshtaMJ" pitchFamily="2" charset="0"/>
              <a:ea typeface="Arial"/>
              <a:cs typeface="TeeshtaMJ" pitchFamily="2" charset="0"/>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kalerkantho.com/ckfinder/userfiles/images/print/2019/05%20May/29-05-2019/Kalerkantho_19-05-29-08.jpg"/>
          <p:cNvPicPr/>
          <p:nvPr/>
        </p:nvPicPr>
        <p:blipFill>
          <a:blip r:embed="rId2"/>
          <a:srcRect/>
          <a:stretch>
            <a:fillRect/>
          </a:stretch>
        </p:blipFill>
        <p:spPr bwMode="auto">
          <a:xfrm>
            <a:off x="0" y="-1009650"/>
            <a:ext cx="9144000" cy="5143500"/>
          </a:xfrm>
          <a:prstGeom prst="rect">
            <a:avLst/>
          </a:prstGeom>
          <a:noFill/>
          <a:ln w="9525">
            <a:noFill/>
            <a:miter lim="800000"/>
            <a:headEnd/>
            <a:tailEnd/>
          </a:ln>
        </p:spPr>
      </p:pic>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pic>
        <p:nvPicPr>
          <p:cNvPr id="24" name="Picture 23" descr="1024px-Sefer_Torah_Hagbaa1.JPG"/>
          <p:cNvPicPr>
            <a:picLocks noChangeAspect="1"/>
          </p:cNvPicPr>
          <p:nvPr/>
        </p:nvPicPr>
        <p:blipFill>
          <a:blip r:embed="rId3"/>
          <a:stretch>
            <a:fillRect/>
          </a:stretch>
        </p:blipFill>
        <p:spPr>
          <a:xfrm>
            <a:off x="0" y="-1009650"/>
            <a:ext cx="9143999" cy="6153150"/>
          </a:xfrm>
          <a:prstGeom prst="rect">
            <a:avLst/>
          </a:prstGeom>
        </p:spPr>
      </p:pic>
      <p:sp>
        <p:nvSpPr>
          <p:cNvPr id="7" name="Rounded Rectangle 6"/>
          <p:cNvSpPr/>
          <p:nvPr/>
        </p:nvSpPr>
        <p:spPr>
          <a:xfrm>
            <a:off x="1066800" y="4248150"/>
            <a:ext cx="76200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IN" sz="3200" dirty="0" smtClean="0">
                <a:latin typeface="NikoshBAN" pitchFamily="2" charset="0"/>
                <a:cs typeface="NikoshBAN" pitchFamily="2" charset="0"/>
              </a:rPr>
              <a:t>তাওরত হাতে প্রার্থনারত ইহুদী ধর্মের লোকজন </a:t>
            </a:r>
            <a:endParaRPr lang="en-US" sz="3200" dirty="0" smtClean="0">
              <a:latin typeface="NikoshBAN" pitchFamily="2" charset="0"/>
              <a:cs typeface="NikoshBAN" pitchFamily="2" charset="0"/>
            </a:endParaRPr>
          </a:p>
        </p:txBody>
      </p:sp>
      <p:pic>
        <p:nvPicPr>
          <p:cNvPr id="25" name="Picture 24" descr="Kalerkantho_19-05-29-09.jpg"/>
          <p:cNvPicPr>
            <a:picLocks noChangeAspect="1"/>
          </p:cNvPicPr>
          <p:nvPr/>
        </p:nvPicPr>
        <p:blipFill>
          <a:blip r:embed="rId4"/>
          <a:stretch>
            <a:fillRect/>
          </a:stretch>
        </p:blipFill>
        <p:spPr>
          <a:xfrm>
            <a:off x="0" y="-1009650"/>
            <a:ext cx="9144000" cy="6153150"/>
          </a:xfrm>
          <a:prstGeom prst="rect">
            <a:avLst/>
          </a:prstGeom>
        </p:spPr>
      </p:pic>
      <p:pic>
        <p:nvPicPr>
          <p:cNvPr id="26" name="Picture 25" descr="Kalerkantho_19-05-29-10.jpg"/>
          <p:cNvPicPr>
            <a:picLocks noChangeAspect="1"/>
          </p:cNvPicPr>
          <p:nvPr/>
        </p:nvPicPr>
        <p:blipFill>
          <a:blip r:embed="rId5"/>
          <a:stretch>
            <a:fillRect/>
          </a:stretch>
        </p:blipFill>
        <p:spPr>
          <a:xfrm>
            <a:off x="0" y="-1009650"/>
            <a:ext cx="9144000" cy="6153150"/>
          </a:xfrm>
          <a:prstGeom prst="rect">
            <a:avLst/>
          </a:prstGeom>
        </p:spPr>
      </p:pic>
      <p:sp>
        <p:nvSpPr>
          <p:cNvPr id="27" name="Rounded Rectangle 26"/>
          <p:cNvSpPr/>
          <p:nvPr/>
        </p:nvSpPr>
        <p:spPr>
          <a:xfrm>
            <a:off x="0" y="3943350"/>
            <a:ext cx="9144000" cy="990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000" i="1" dirty="0" smtClean="0">
                <a:latin typeface="NikoshBAN" pitchFamily="2" charset="0"/>
                <a:cs typeface="NikoshBAN" pitchFamily="2" charset="0"/>
              </a:rPr>
              <a:t>তুরস্কের মিউজিয়ামে ১৫০০ বছরের পুরনো ইনজিল কিতাব</a:t>
            </a:r>
            <a:endParaRPr lang="en-US" sz="4000" dirty="0" smtClean="0">
              <a:latin typeface="NikoshBAN" pitchFamily="2" charset="0"/>
              <a:cs typeface="NikoshBAN" pitchFamily="2" charset="0"/>
            </a:endParaRPr>
          </a:p>
        </p:txBody>
      </p:sp>
      <p:pic>
        <p:nvPicPr>
          <p:cNvPr id="28" name="Picture 27" descr="698108526255423f3090b-20170507125550.jpg"/>
          <p:cNvPicPr>
            <a:picLocks noChangeAspect="1"/>
          </p:cNvPicPr>
          <p:nvPr/>
        </p:nvPicPr>
        <p:blipFill>
          <a:blip r:embed="rId6"/>
          <a:stretch>
            <a:fillRect/>
          </a:stretch>
        </p:blipFill>
        <p:spPr>
          <a:xfrm>
            <a:off x="0" y="-1009650"/>
            <a:ext cx="9144000" cy="6103883"/>
          </a:xfrm>
          <a:prstGeom prst="rect">
            <a:avLst/>
          </a:prstGeom>
        </p:spPr>
      </p:pic>
      <p:sp>
        <p:nvSpPr>
          <p:cNvPr id="29" name="Rounded Rectangle 28"/>
          <p:cNvSpPr/>
          <p:nvPr/>
        </p:nvSpPr>
        <p:spPr>
          <a:xfrm>
            <a:off x="2438400" y="4229100"/>
            <a:ext cx="67056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000" dirty="0" smtClean="0">
                <a:latin typeface="NikoshBAN" pitchFamily="2" charset="0"/>
                <a:cs typeface="NikoshBAN" pitchFamily="2" charset="0"/>
              </a:rPr>
              <a:t>সর্বশেষ আসমানি কিতাব ‘আল কোরআন’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7"/>
                                        </p:tgtEl>
                                        <p:attrNameLst>
                                          <p:attrName>ppt_y</p:attrName>
                                        </p:attrNameLst>
                                      </p:cBhvr>
                                      <p:tavLst>
                                        <p:tav tm="0">
                                          <p:val>
                                            <p:strVal val="#ppt_y"/>
                                          </p:val>
                                        </p:tav>
                                        <p:tav tm="100000">
                                          <p:val>
                                            <p:strVal val="#ppt_y"/>
                                          </p:val>
                                        </p:tav>
                                      </p:tavLst>
                                    </p:anim>
                                    <p:anim calcmode="lin" valueType="num">
                                      <p:cBhvr>
                                        <p:cTn id="4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 calcmode="lin" valueType="num">
                                      <p:cBhvr>
                                        <p:cTn id="5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7" name="Picture 6" descr="kissclipart-quran-drawing-clipart-quran-drawing-2e73c88185f20ae0.png"/>
          <p:cNvPicPr>
            <a:picLocks noChangeAspect="1"/>
          </p:cNvPicPr>
          <p:nvPr/>
        </p:nvPicPr>
        <p:blipFill>
          <a:blip r:embed="rId3"/>
          <a:stretch>
            <a:fillRect/>
          </a:stretch>
        </p:blipFill>
        <p:spPr>
          <a:xfrm>
            <a:off x="1600200" y="2628900"/>
            <a:ext cx="5791200" cy="2514600"/>
          </a:xfrm>
          <a:prstGeom prst="rect">
            <a:avLst/>
          </a:prstGeom>
        </p:spPr>
      </p:pic>
      <p:sp>
        <p:nvSpPr>
          <p:cNvPr id="81" name="Google Shape;81;p14"/>
          <p:cNvSpPr txBox="1">
            <a:spLocks noGrp="1"/>
          </p:cNvSpPr>
          <p:nvPr>
            <p:ph type="ctrTitle"/>
          </p:nvPr>
        </p:nvSpPr>
        <p:spPr>
          <a:xfrm>
            <a:off x="0" y="742950"/>
            <a:ext cx="9144000" cy="2228792"/>
          </a:xfrm>
          <a:prstGeom prst="rect">
            <a:avLst/>
          </a:prstGeom>
        </p:spPr>
        <p:txBody>
          <a:bodyPr spcFirstLastPara="1" wrap="square" lIns="91425" tIns="91425" rIns="91425" bIns="91425" anchor="b" anchorCtr="0">
            <a:noAutofit/>
          </a:bodyPr>
          <a:lstStyle/>
          <a:p>
            <a:pPr lvl="0"/>
            <a:r>
              <a:rPr lang="bn-IN" sz="6000" dirty="0" smtClean="0">
                <a:latin typeface="NikoshBAN" pitchFamily="2" charset="0"/>
                <a:cs typeface="NikoshBAN" pitchFamily="2" charset="0"/>
              </a:rPr>
              <a:t>আসমানি কিতাব সমুহের প্রতি ইমান </a:t>
            </a:r>
            <a:r>
              <a:rPr lang="en-US" sz="6000" dirty="0" smtClean="0">
                <a:latin typeface="NikoshBAN" pitchFamily="2" charset="0"/>
                <a:cs typeface="NikoshBAN" pitchFamily="2" charset="0"/>
              </a:rPr>
              <a:t> </a:t>
            </a:r>
            <a:endParaRPr sz="6000">
              <a:latin typeface="NikoshBAN" pitchFamily="2" charset="0"/>
              <a:cs typeface="NikoshBAN" pitchFamily="2" charset="0"/>
            </a:endParaRPr>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8" name="Google Shape;63;p12"/>
          <p:cNvSpPr/>
          <p:nvPr/>
        </p:nvSpPr>
        <p:spPr>
          <a:xfrm>
            <a:off x="4038600" y="742950"/>
            <a:ext cx="992423" cy="832231"/>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7</a:t>
            </a:fld>
            <a:endParaRPr lang="en"/>
          </a:p>
        </p:txBody>
      </p:sp>
      <p:sp>
        <p:nvSpPr>
          <p:cNvPr id="3" name="TextBox 2"/>
          <p:cNvSpPr txBox="1"/>
          <p:nvPr/>
        </p:nvSpPr>
        <p:spPr>
          <a:xfrm>
            <a:off x="838200" y="742950"/>
            <a:ext cx="4485523" cy="707886"/>
          </a:xfrm>
          <a:prstGeom prst="rect">
            <a:avLst/>
          </a:prstGeom>
          <a:noFill/>
        </p:spPr>
        <p:txBody>
          <a:bodyPr wrap="none" rtlCol="0">
            <a:spAutoFit/>
          </a:bodyPr>
          <a:lstStyle/>
          <a:p>
            <a:r>
              <a:rPr lang="bn-IN" sz="4000" dirty="0" smtClean="0">
                <a:solidFill>
                  <a:schemeClr val="bg1"/>
                </a:solidFill>
                <a:latin typeface="NikoshBAN" pitchFamily="2" charset="0"/>
                <a:cs typeface="NikoshBAN" pitchFamily="2" charset="0"/>
              </a:rPr>
              <a:t>এই পাঠ শেষে শিক্ষার্থীরা... </a:t>
            </a:r>
            <a:endParaRPr lang="en-US" sz="4000" dirty="0">
              <a:solidFill>
                <a:schemeClr val="bg1"/>
              </a:solidFill>
              <a:latin typeface="NikoshBAN" pitchFamily="2" charset="0"/>
              <a:cs typeface="NikoshBAN" pitchFamily="2" charset="0"/>
            </a:endParaRPr>
          </a:p>
        </p:txBody>
      </p:sp>
      <p:sp>
        <p:nvSpPr>
          <p:cNvPr id="4" name="Rectangle 3"/>
          <p:cNvSpPr/>
          <p:nvPr/>
        </p:nvSpPr>
        <p:spPr>
          <a:xfrm>
            <a:off x="228600" y="2266950"/>
            <a:ext cx="8728672" cy="1569660"/>
          </a:xfrm>
          <a:prstGeom prst="rect">
            <a:avLst/>
          </a:prstGeom>
        </p:spPr>
        <p:txBody>
          <a:bodyPr wrap="none">
            <a:spAutoFit/>
          </a:bodyPr>
          <a:lstStyle/>
          <a:p>
            <a:pPr marL="342900" indent="-342900">
              <a:buFont typeface="Wingdings" pitchFamily="2" charset="2"/>
              <a:buChar char="§"/>
            </a:pPr>
            <a:r>
              <a:rPr lang="bn-IN" sz="3200" b="1" dirty="0" smtClean="0">
                <a:solidFill>
                  <a:schemeClr val="bg1"/>
                </a:solidFill>
                <a:latin typeface="NikoshBAN" panose="02000000000000000000" pitchFamily="2" charset="0"/>
                <a:cs typeface="NikoshBAN" panose="02000000000000000000" pitchFamily="2" charset="0"/>
              </a:rPr>
              <a:t>আসমানি কিতাব কাকে </a:t>
            </a:r>
            <a:r>
              <a:rPr lang="bn-IN" sz="3200" b="1" dirty="0" smtClean="0">
                <a:solidFill>
                  <a:schemeClr val="bg1"/>
                </a:solidFill>
                <a:latin typeface="NikoshBAN" panose="02000000000000000000" pitchFamily="2" charset="0"/>
                <a:cs typeface="NikoshBAN" panose="02000000000000000000" pitchFamily="2" charset="0"/>
              </a:rPr>
              <a:t>বলে বলতে পারবে</a:t>
            </a:r>
          </a:p>
          <a:p>
            <a:pPr marL="342900" indent="-342900">
              <a:buFont typeface="Wingdings" pitchFamily="2" charset="2"/>
              <a:buChar char="§"/>
            </a:pPr>
            <a:r>
              <a:rPr lang="bn-IN" sz="3200" b="1" dirty="0" smtClean="0">
                <a:solidFill>
                  <a:schemeClr val="bg1"/>
                </a:solidFill>
                <a:latin typeface="NikoshBAN" pitchFamily="2" charset="0"/>
                <a:cs typeface="NikoshBAN" pitchFamily="2" charset="0"/>
              </a:rPr>
              <a:t>আসমানি কিতাবের ওপর </a:t>
            </a:r>
            <a:r>
              <a:rPr lang="bn-IN" sz="3200" b="1" dirty="0" smtClean="0">
                <a:solidFill>
                  <a:schemeClr val="bg1"/>
                </a:solidFill>
                <a:latin typeface="NikoshBAN" pitchFamily="2" charset="0"/>
                <a:cs typeface="NikoshBAN" pitchFamily="2" charset="0"/>
              </a:rPr>
              <a:t>ঈমান আনার গুরুত্ত্ব ব্যাখ্যা করতে পারবে </a:t>
            </a:r>
          </a:p>
          <a:p>
            <a:pPr marL="342900" indent="-342900">
              <a:buFont typeface="Wingdings" pitchFamily="2" charset="2"/>
              <a:buChar char="§"/>
            </a:pPr>
            <a:r>
              <a:rPr lang="bn-IN" sz="3200" b="1" dirty="0" smtClean="0">
                <a:solidFill>
                  <a:schemeClr val="bg1"/>
                </a:solidFill>
                <a:latin typeface="NikoshBAN" pitchFamily="2" charset="0"/>
                <a:cs typeface="NikoshBAN" pitchFamily="2" charset="0"/>
              </a:rPr>
              <a:t>আসমানি কিতাবের অভিন্ন লক্ষ্য </a:t>
            </a:r>
            <a:r>
              <a:rPr lang="bn-IN" sz="3200" b="1" dirty="0" smtClean="0">
                <a:solidFill>
                  <a:schemeClr val="bg1"/>
                </a:solidFill>
                <a:latin typeface="NikoshBAN" pitchFamily="2" charset="0"/>
                <a:cs typeface="NikoshBAN" pitchFamily="2" charset="0"/>
              </a:rPr>
              <a:t>উদ্দেশ্য বিশ্লেষণ করতে পারবে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0" y="2876550"/>
            <a:ext cx="9144000" cy="2266950"/>
          </a:xfrm>
          <a:prstGeom prst="rect">
            <a:avLst/>
          </a:prstGeom>
        </p:spPr>
        <p:txBody>
          <a:bodyPr spcFirstLastPara="1" wrap="square" lIns="91425" tIns="91425" rIns="91425" bIns="91425" anchor="t" anchorCtr="0">
            <a:noAutofit/>
          </a:bodyPr>
          <a:lstStyle/>
          <a:p>
            <a:r>
              <a:rPr lang="bn-IN" sz="2000" dirty="0" smtClean="0">
                <a:latin typeface="NikoshBAN" pitchFamily="2" charset="0"/>
                <a:cs typeface="NikoshBAN" pitchFamily="2" charset="0"/>
              </a:rPr>
              <a:t>জাবুর অর্থ লিপিবদ্ধ। পবিত্র কোরআনের ভাষ্য অনুযায়ী</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জাবুর আল্লাহ তাআলার পক্ষ থেকে দাউদ (আ.)-এর ওপর অবতীর্ণ হয়েছে। বনি ইসরাঈলের জন্য অবতীর্ণ এই কিতাবে দাউদ (আ.)-এর বিভিন্ন তাসবিহাত বা আল্লাহর গুণাবলিমূলক কথার বর্ণনা এসেছে। কথিত আছে যে জাবুর কিতাব দাউদ (আ.)</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সোলায়মান (আ.) ও কয়েকজন নবীর ছন্দোবদ্ধ কথামালার সমষ্টি।</a:t>
            </a:r>
            <a:endParaRPr lang="en-US" sz="2000" dirty="0" smtClean="0">
              <a:latin typeface="NikoshBAN" pitchFamily="2" charset="0"/>
              <a:cs typeface="NikoshBAN" pitchFamily="2" charset="0"/>
            </a:endParaRPr>
          </a:p>
          <a:p>
            <a:r>
              <a:rPr lang="bn-IN" sz="2000" dirty="0" smtClean="0">
                <a:latin typeface="NikoshBAN" pitchFamily="2" charset="0"/>
                <a:cs typeface="NikoshBAN" pitchFamily="2" charset="0"/>
              </a:rPr>
              <a:t>দাউদ (আ.)-এর গোত্রের মাতৃভাষা ছিল ইউনানি। তাই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জাবুর</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ইউনানি বা অ্যারামাইক ভাষায় অবতীর্ণ হয়।</a:t>
            </a:r>
            <a:endParaRPr sz="2000">
              <a:latin typeface="NikoshBAN" pitchFamily="2" charset="0"/>
              <a:cs typeface="NikoshBAN" pitchFamily="2" charset="0"/>
            </a:endParaRPr>
          </a:p>
        </p:txBody>
      </p:sp>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sp>
        <p:nvSpPr>
          <p:cNvPr id="4" name="Google Shape;63;p12"/>
          <p:cNvSpPr/>
          <p:nvPr/>
        </p:nvSpPr>
        <p:spPr>
          <a:xfrm>
            <a:off x="2895600" y="742950"/>
            <a:ext cx="382823" cy="451232"/>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p15"/>
          <p:cNvSpPr txBox="1">
            <a:spLocks/>
          </p:cNvSpPr>
          <p:nvPr/>
        </p:nvSpPr>
        <p:spPr>
          <a:xfrm>
            <a:off x="4419600" y="971550"/>
            <a:ext cx="4419600" cy="819900"/>
          </a:xfrm>
          <a:prstGeom prst="rect">
            <a:avLst/>
          </a:prstGeom>
          <a:noFill/>
          <a:ln>
            <a:noFill/>
          </a:ln>
        </p:spPr>
        <p:txBody>
          <a:bodyPr spcFirstLastPara="1" wrap="square" lIns="91425" tIns="91425" rIns="91425" bIns="91425" anchor="t" anchorCtr="0">
            <a:noAutofit/>
          </a:bodyPr>
          <a:lstStyle/>
          <a:p>
            <a:pPr marL="457200" marR="0" lvl="0" indent="-419100" algn="ctr" defTabSz="914400" rtl="0" eaLnBrk="1" fontAlgn="auto" latinLnBrk="0" hangingPunct="1">
              <a:lnSpc>
                <a:spcPct val="100000"/>
              </a:lnSpc>
              <a:spcBef>
                <a:spcPts val="600"/>
              </a:spcBef>
              <a:spcAft>
                <a:spcPts val="0"/>
              </a:spcAft>
              <a:buClr>
                <a:srgbClr val="FFFFFF"/>
              </a:buClr>
              <a:buSzPts val="3000"/>
              <a:buFont typeface="Sniglet"/>
              <a:buChar char="✘"/>
              <a:tabLst/>
              <a:defRPr/>
            </a:pPr>
            <a:r>
              <a:rPr kumimoji="0" lang="bn-IN" sz="4000" b="1" i="0" u="none" strike="noStrike" kern="0" cap="none" spc="0" normalizeH="0" baseline="0" noProof="0" dirty="0" smtClean="0">
                <a:ln>
                  <a:noFill/>
                </a:ln>
                <a:solidFill>
                  <a:srgbClr val="FFFFFF"/>
                </a:solidFill>
                <a:effectLst/>
                <a:uLnTx/>
                <a:uFillTx/>
                <a:latin typeface="NikoshBAN" pitchFamily="2" charset="0"/>
                <a:ea typeface="Sniglet"/>
                <a:cs typeface="NikoshBAN" pitchFamily="2" charset="0"/>
                <a:sym typeface="Sniglet"/>
              </a:rPr>
              <a:t>জাবুর কিতাব</a:t>
            </a:r>
            <a:endParaRPr kumimoji="0" lang="bn-IN" sz="4000" b="0" i="0" u="none" strike="noStrike" kern="0" cap="none" spc="0" normalizeH="0" baseline="0" noProof="0" dirty="0" smtClean="0">
              <a:ln>
                <a:noFill/>
              </a:ln>
              <a:solidFill>
                <a:srgbClr val="FFFFFF"/>
              </a:solidFill>
              <a:effectLst/>
              <a:uLnTx/>
              <a:uFillTx/>
              <a:latin typeface="NikoshBAN" pitchFamily="2" charset="0"/>
              <a:ea typeface="Sniglet"/>
              <a:cs typeface="NikoshBAN" pitchFamily="2" charset="0"/>
              <a:sym typeface="Sniglet"/>
            </a:endParaRPr>
          </a:p>
        </p:txBody>
      </p:sp>
      <p:pic>
        <p:nvPicPr>
          <p:cNvPr id="6" name="Picture 5" descr="Kalerkantho_19-05-29-09.jpg"/>
          <p:cNvPicPr>
            <a:picLocks noChangeAspect="1"/>
          </p:cNvPicPr>
          <p:nvPr/>
        </p:nvPicPr>
        <p:blipFill>
          <a:blip r:embed="rId3"/>
          <a:stretch>
            <a:fillRect/>
          </a:stretch>
        </p:blipFill>
        <p:spPr>
          <a:xfrm>
            <a:off x="609600" y="0"/>
            <a:ext cx="4419600" cy="2505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p:cTn id="7" dur="500" fill="hold"/>
                                        <p:tgtEl>
                                          <p:spTgt spid="8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9">
                                            <p:txEl>
                                              <p:pRg st="1" end="1"/>
                                            </p:txEl>
                                          </p:spTgt>
                                        </p:tgtEl>
                                        <p:attrNameLst>
                                          <p:attrName>style.visibility</p:attrName>
                                        </p:attrNameLst>
                                      </p:cBhvr>
                                      <p:to>
                                        <p:strVal val="visible"/>
                                      </p:to>
                                    </p:set>
                                    <p:anim calcmode="lin" valueType="num">
                                      <p:cBhvr>
                                        <p:cTn id="15" dur="500" fill="hold"/>
                                        <p:tgtEl>
                                          <p:spTgt spid="8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r>
              <a:rPr lang="bn-IN" sz="3600" b="1" dirty="0" smtClean="0">
                <a:latin typeface="NikoshBAN" pitchFamily="2" charset="0"/>
                <a:cs typeface="NikoshBAN" pitchFamily="2" charset="0"/>
              </a:rPr>
              <a:t>তাওরাত কিতাব</a:t>
            </a:r>
            <a:endParaRPr lang="en-US" sz="3600" dirty="0">
              <a:latin typeface="NikoshBAN" pitchFamily="2" charset="0"/>
              <a:cs typeface="NikoshBAN" pitchFamily="2" charset="0"/>
            </a:endParaRPr>
          </a:p>
        </p:txBody>
      </p:sp>
      <p:sp>
        <p:nvSpPr>
          <p:cNvPr id="143" name="Google Shape;143;p20"/>
          <p:cNvSpPr txBox="1">
            <a:spLocks noGrp="1"/>
          </p:cNvSpPr>
          <p:nvPr>
            <p:ph type="body" idx="1"/>
          </p:nvPr>
        </p:nvSpPr>
        <p:spPr>
          <a:xfrm>
            <a:off x="3929474" y="2160150"/>
            <a:ext cx="4985925" cy="2075100"/>
          </a:xfrm>
          <a:prstGeom prst="rect">
            <a:avLst/>
          </a:prstGeom>
        </p:spPr>
        <p:txBody>
          <a:bodyPr spcFirstLastPara="1" wrap="square" lIns="91425" tIns="91425" rIns="91425" bIns="91425" anchor="t" anchorCtr="0">
            <a:noAutofit/>
          </a:bodyPr>
          <a:lstStyle/>
          <a:p>
            <a:pPr marL="0" lvl="0" indent="0">
              <a:buNone/>
            </a:pPr>
            <a:r>
              <a:rPr lang="en-US" dirty="0" smtClean="0">
                <a:latin typeface="NikoshBAN" pitchFamily="2" charset="0"/>
                <a:cs typeface="NikoshBAN" pitchFamily="2" charset="0"/>
              </a:rPr>
              <a:t>‘</a:t>
            </a:r>
            <a:r>
              <a:rPr lang="bn-IN" dirty="0" smtClean="0">
                <a:latin typeface="NikoshBAN" pitchFamily="2" charset="0"/>
                <a:cs typeface="NikoshBAN" pitchFamily="2" charset="0"/>
              </a:rPr>
              <a:t>তাওরাত</a:t>
            </a:r>
            <a:r>
              <a:rPr lang="en-US" dirty="0" smtClean="0">
                <a:latin typeface="NikoshBAN" pitchFamily="2" charset="0"/>
                <a:cs typeface="NikoshBAN" pitchFamily="2" charset="0"/>
              </a:rPr>
              <a:t>’ </a:t>
            </a:r>
            <a:r>
              <a:rPr lang="bn-IN" dirty="0" smtClean="0">
                <a:latin typeface="NikoshBAN" pitchFamily="2" charset="0"/>
                <a:cs typeface="NikoshBAN" pitchFamily="2" charset="0"/>
              </a:rPr>
              <a:t>শব্দটি হিব্রু ভাষায় শিক্ষা দেওয়া</a:t>
            </a:r>
            <a:r>
              <a:rPr lang="en-US" dirty="0" smtClean="0">
                <a:latin typeface="NikoshBAN" pitchFamily="2" charset="0"/>
                <a:cs typeface="NikoshBAN" pitchFamily="2" charset="0"/>
              </a:rPr>
              <a:t>, </a:t>
            </a:r>
            <a:r>
              <a:rPr lang="bn-IN" dirty="0" smtClean="0">
                <a:latin typeface="NikoshBAN" pitchFamily="2" charset="0"/>
                <a:cs typeface="NikoshBAN" pitchFamily="2" charset="0"/>
              </a:rPr>
              <a:t>দিকনির্দেশনা প্রদান বা নীতি প্রণয়ন করার অর্থে ব্যবহৃত হয়। ইহুদি গোষ্ঠীর জীবনবিধান হিসেবে তা মুসা (আ.)-এর ওপর অবতীর্ণ হয়েছে। খ্রিস্টানদের ভাষ্য অনুযায়ী</a:t>
            </a:r>
            <a:r>
              <a:rPr lang="en-US" dirty="0" smtClean="0">
                <a:latin typeface="NikoshBAN" pitchFamily="2" charset="0"/>
                <a:cs typeface="NikoshBAN" pitchFamily="2" charset="0"/>
              </a:rPr>
              <a:t>, </a:t>
            </a:r>
            <a:r>
              <a:rPr lang="bn-IN" dirty="0" smtClean="0">
                <a:latin typeface="NikoshBAN" pitchFamily="2" charset="0"/>
                <a:cs typeface="NikoshBAN" pitchFamily="2" charset="0"/>
              </a:rPr>
              <a:t>এ গ্রন্থটি</a:t>
            </a:r>
            <a:r>
              <a:rPr lang="en-US" dirty="0" smtClean="0">
                <a:latin typeface="NikoshBAN" pitchFamily="2" charset="0"/>
                <a:cs typeface="NikoshBAN" pitchFamily="2" charset="0"/>
              </a:rPr>
              <a:t> ‘</a:t>
            </a:r>
            <a:r>
              <a:rPr lang="bn-IN" dirty="0" smtClean="0">
                <a:latin typeface="NikoshBAN" pitchFamily="2" charset="0"/>
                <a:cs typeface="NikoshBAN" pitchFamily="2" charset="0"/>
              </a:rPr>
              <a:t>আল কিতাবুল মুকাদ্দাস</a:t>
            </a:r>
            <a:r>
              <a:rPr lang="en-US" dirty="0" smtClean="0">
                <a:latin typeface="NikoshBAN" pitchFamily="2" charset="0"/>
                <a:cs typeface="NikoshBAN" pitchFamily="2" charset="0"/>
              </a:rPr>
              <a:t>’ </a:t>
            </a:r>
            <a:r>
              <a:rPr lang="bn-IN" dirty="0" smtClean="0">
                <a:latin typeface="NikoshBAN" pitchFamily="2" charset="0"/>
                <a:cs typeface="NikoshBAN" pitchFamily="2" charset="0"/>
              </a:rPr>
              <a:t>বা বাইবেলের </a:t>
            </a:r>
            <a:r>
              <a:rPr lang="en-US" dirty="0" smtClean="0">
                <a:latin typeface="NikoshBAN" pitchFamily="2" charset="0"/>
                <a:cs typeface="NikoshBAN" pitchFamily="2" charset="0"/>
              </a:rPr>
              <a:t>‘</a:t>
            </a:r>
            <a:r>
              <a:rPr lang="bn-IN" dirty="0" smtClean="0">
                <a:latin typeface="NikoshBAN" pitchFamily="2" charset="0"/>
                <a:cs typeface="NikoshBAN" pitchFamily="2" charset="0"/>
              </a:rPr>
              <a:t>ওল্ড টেস্টামেন্ট</a:t>
            </a:r>
            <a:r>
              <a:rPr lang="en-US" dirty="0" smtClean="0">
                <a:latin typeface="NikoshBAN" pitchFamily="2" charset="0"/>
                <a:cs typeface="NikoshBAN" pitchFamily="2" charset="0"/>
              </a:rPr>
              <a:t>’ (Old testament </a:t>
            </a:r>
            <a:r>
              <a:rPr lang="bn-IN" dirty="0" smtClean="0">
                <a:latin typeface="NikoshBAN" pitchFamily="2" charset="0"/>
                <a:cs typeface="NikoshBAN" pitchFamily="2" charset="0"/>
              </a:rPr>
              <a:t>বা আল আহদুল কদিম)-এর অন্তর্ভুক্ত।</a:t>
            </a:r>
            <a:endParaRPr>
              <a:latin typeface="NikoshBAN" pitchFamily="2" charset="0"/>
              <a:cs typeface="NikoshBAN" pitchFamily="2" charset="0"/>
            </a:endParaRPr>
          </a:p>
        </p:txBody>
      </p:sp>
      <p:pic>
        <p:nvPicPr>
          <p:cNvPr id="144" name="Google Shape;144;p20"/>
          <p:cNvPicPr preferRelativeResize="0"/>
          <p:nvPr/>
        </p:nvPicPr>
        <p:blipFill>
          <a:blip r:embed="rId3"/>
          <a:stretch>
            <a:fillRect/>
          </a:stretch>
        </p:blipFill>
        <p:spPr>
          <a:xfrm>
            <a:off x="762000" y="1885950"/>
            <a:ext cx="2819400" cy="2590799"/>
          </a:xfrm>
          <a:prstGeom prst="rect">
            <a:avLst/>
          </a:prstGeom>
          <a:ln>
            <a:noFill/>
          </a:ln>
          <a:effectLst>
            <a:softEdge rad="112500"/>
          </a:effectLst>
        </p:spPr>
      </p:pic>
      <p:sp>
        <p:nvSpPr>
          <p:cNvPr id="145" name="Google Shape;145;p20"/>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777300" y="1753075"/>
            <a:ext cx="2861797" cy="300861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p:cTn id="7" dur="500" fill="hold"/>
                                        <p:tgtEl>
                                          <p:spTgt spid="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722</Words>
  <PresentationFormat>On-screen Show (16:9)</PresentationFormat>
  <Paragraphs>84</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NikoshBAN</vt:lpstr>
      <vt:lpstr>Walter Turncoat</vt:lpstr>
      <vt:lpstr>Wingdings 2</vt:lpstr>
      <vt:lpstr>Sniglet</vt:lpstr>
      <vt:lpstr>TeeshtaMJ</vt:lpstr>
      <vt:lpstr>Montserrat</vt:lpstr>
      <vt:lpstr>Wingdings</vt:lpstr>
      <vt:lpstr>Ursula template</vt:lpstr>
      <vt:lpstr>আজকের ক্লাসে সবাইকে স্বাগতম  </vt:lpstr>
      <vt:lpstr>পাঠ পরিচিতি </vt:lpstr>
      <vt:lpstr>Slide 3</vt:lpstr>
      <vt:lpstr>Slide 4</vt:lpstr>
      <vt:lpstr>Slide 5</vt:lpstr>
      <vt:lpstr>আসমানি কিতাব সমুহের প্রতি ইমান  </vt:lpstr>
      <vt:lpstr>Slide 7</vt:lpstr>
      <vt:lpstr>Slide 8</vt:lpstr>
      <vt:lpstr>তাওরাত কিতাব</vt:lpstr>
      <vt:lpstr>ইনজিল কিতাব</vt:lpstr>
      <vt:lpstr>কোরআন শরিফ</vt:lpstr>
      <vt:lpstr>আসমানী কিতাবের সংখ্যা </vt:lpstr>
      <vt:lpstr>আসমানী কিতাবের পরিচয় </vt:lpstr>
      <vt:lpstr>আসমানি কিতাবের অভিন্ন লক্ষ্য উদ্দেশ্য</vt:lpstr>
      <vt:lpstr>আসমানি কিতাবের অভিন্ন লক্ষ্য উদ্দেশ্য</vt:lpstr>
      <vt:lpstr>আসমানি কিতাবের ওপর ঈমান</vt:lpstr>
      <vt:lpstr>Slide 17</vt:lpstr>
      <vt:lpstr>Slide 18</vt:lpstr>
      <vt:lpstr>Slide 19</vt:lpstr>
      <vt:lpstr>Slide 20</vt:lpstr>
      <vt:lpstr>ধন্যবাদ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স্বাগতম  </dc:title>
  <cp:lastModifiedBy>Baqi-Al-Hasan Liton</cp:lastModifiedBy>
  <cp:revision>26</cp:revision>
  <dcterms:modified xsi:type="dcterms:W3CDTF">2019-11-30T13:20:40Z</dcterms:modified>
</cp:coreProperties>
</file>