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94" r:id="rId3"/>
    <p:sldId id="267" r:id="rId4"/>
    <p:sldId id="305" r:id="rId5"/>
    <p:sldId id="318" r:id="rId6"/>
    <p:sldId id="308" r:id="rId7"/>
    <p:sldId id="325" r:id="rId8"/>
    <p:sldId id="315" r:id="rId9"/>
    <p:sldId id="309" r:id="rId10"/>
    <p:sldId id="319" r:id="rId11"/>
    <p:sldId id="310" r:id="rId12"/>
    <p:sldId id="320" r:id="rId13"/>
    <p:sldId id="321" r:id="rId14"/>
    <p:sldId id="322" r:id="rId15"/>
    <p:sldId id="323" r:id="rId16"/>
    <p:sldId id="324" r:id="rId17"/>
    <p:sldId id="326" r:id="rId18"/>
    <p:sldId id="265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33CC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AA7ED-19EE-4A79-9512-A42AB53F9EA4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C01D2-EC50-45DE-B540-135A5E9F8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08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461681" y="457200"/>
            <a:ext cx="8301319" cy="1219200"/>
          </a:xfrm>
          <a:prstGeom prst="beve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আজকের ক্লাসে সবাইকে স্বাগতম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C613D3-BEE9-4BE4-B961-B2D91E510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1" y="1873587"/>
            <a:ext cx="8301319" cy="463911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59037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457200" y="76200"/>
            <a:ext cx="4953000" cy="11430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বাধ্যতামূলক বিলোপসাধন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- 41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 account\Downloads\dp-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14718"/>
            <a:ext cx="4459390" cy="334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 account\Downloads\dp-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1"/>
            <a:ext cx="4038600" cy="334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4876800"/>
            <a:ext cx="86503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অংশীদারি আইনের ৪১ নং অনুসারে ২ টি কারণে বাধ্যতামূলকভাবে বিলোপসাধন হতে পারে-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ক. একজন ব্যতীত সকল অংশীদার অথবা সকল অংশীদার ব্যতীত একজন দেউলিয়া বলে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     বিবেচিত হলে।</a:t>
            </a:r>
            <a:endParaRPr lang="bn-IN" sz="2000" dirty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খ. কোনো কার্য দ্বারা ব্যবসায়টি আইন বিরুদ্ধ বা অবৈধ হয়ে পড়লে।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60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152401" y="152400"/>
            <a:ext cx="6095999" cy="10668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বিশেষ ঘটনা সাপেক্ষে বিলোপসাধন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- 42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user account\Downloads\dp-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232647"/>
            <a:ext cx="4572000" cy="359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48768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dirty="0">
                <a:latin typeface="NikoshBAN" pitchFamily="2" charset="0"/>
                <a:cs typeface="NikoshBAN" pitchFamily="2" charset="0"/>
              </a:rPr>
              <a:t>অংশীদারি আইনের ৪২ ধারায় বলা হয়েছে যে, কোনো অংশীদারের মৃত্যু হলে ঐ অংশীদারি ব্যবসায়ের বিলোপ ঘটে।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17C83A-62A9-4F2D-A74D-FEEFF47E68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66292"/>
            <a:ext cx="3810000" cy="356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8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30314"/>
            <a:ext cx="2209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7855E1F-DCAD-4312-91D8-B8B05057FA88}"/>
              </a:ext>
            </a:extLst>
          </p:cNvPr>
          <p:cNvGrpSpPr/>
          <p:nvPr/>
        </p:nvGrpSpPr>
        <p:grpSpPr>
          <a:xfrm>
            <a:off x="342900" y="5029200"/>
            <a:ext cx="8458200" cy="1582817"/>
            <a:chOff x="342900" y="5029200"/>
            <a:chExt cx="8458200" cy="1582817"/>
          </a:xfrm>
        </p:grpSpPr>
        <p:sp>
          <p:nvSpPr>
            <p:cNvPr id="3" name="Rectangle 2"/>
            <p:cNvSpPr/>
            <p:nvPr/>
          </p:nvSpPr>
          <p:spPr>
            <a:xfrm>
              <a:off x="342900" y="5029200"/>
              <a:ext cx="8458200" cy="13716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3400" y="5257800"/>
              <a:ext cx="807720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অংশীদারি আইনের ৪২ ধারা অনুযায়ী অংশীদারি ব্যবসায় বিলোপ সাধনের কারণগুলো লিখ।</a:t>
              </a:r>
              <a:endPara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dirty="0"/>
            </a:p>
          </p:txBody>
        </p:sp>
      </p:grpSp>
      <p:pic>
        <p:nvPicPr>
          <p:cNvPr id="1026" name="Picture 2" descr="C:\Users\user account\Downloads\part-2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725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93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/>
          <p:nvPr/>
        </p:nvSpPr>
        <p:spPr>
          <a:xfrm>
            <a:off x="571500" y="1028700"/>
            <a:ext cx="8229600" cy="4800600"/>
          </a:xfrm>
          <a:prstGeom prst="upArrow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86200" y="16002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647360"/>
              </p:ext>
            </p:extLst>
          </p:nvPr>
        </p:nvGraphicFramePr>
        <p:xfrm>
          <a:off x="762000" y="3063240"/>
          <a:ext cx="7848600" cy="2316480"/>
        </p:xfrm>
        <a:graphic>
          <a:graphicData uri="http://schemas.openxmlformats.org/drawingml/2006/table">
            <a:tbl>
              <a:tblPr/>
              <a:tblGrid>
                <a:gridCol w="784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4094">
                <a:tc>
                  <a:txBody>
                    <a:bodyPr/>
                    <a:lstStyle/>
                    <a:p>
                      <a:r>
                        <a:rPr lang="bn-IN" sz="3200" dirty="0">
                          <a:solidFill>
                            <a:srgbClr val="0033CC"/>
                          </a:solidFill>
                          <a:latin typeface="NikoshBAN" pitchFamily="2" charset="0"/>
                          <a:cs typeface="NikoshBAN" pitchFamily="2" charset="0"/>
                        </a:rPr>
                        <a:t>ক. ব্যবসায়ের</a:t>
                      </a:r>
                      <a:r>
                        <a:rPr lang="bn-IN" sz="3200" baseline="0" dirty="0">
                          <a:solidFill>
                            <a:srgbClr val="0033CC"/>
                          </a:solidFill>
                          <a:latin typeface="NikoshBAN" pitchFamily="2" charset="0"/>
                          <a:cs typeface="NikoshBAN" pitchFamily="2" charset="0"/>
                        </a:rPr>
                        <a:t> নির্দিষ্ট সময় শেষ হয়ে গেলে।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0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aseline="0" dirty="0">
                          <a:solidFill>
                            <a:srgbClr val="0033CC"/>
                          </a:solidFill>
                          <a:latin typeface="NikoshBAN" pitchFamily="2" charset="0"/>
                          <a:cs typeface="NikoshBAN" pitchFamily="2" charset="0"/>
                        </a:rPr>
                        <a:t>খ. </a:t>
                      </a:r>
                      <a:r>
                        <a:rPr lang="bn-IN" sz="3200" dirty="0">
                          <a:solidFill>
                            <a:srgbClr val="0033CC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ব্যবসায়ের</a:t>
                      </a:r>
                      <a:r>
                        <a:rPr lang="bn-IN" sz="3200" baseline="0" dirty="0">
                          <a:solidFill>
                            <a:srgbClr val="0033CC"/>
                          </a:solidFill>
                          <a:latin typeface="NikoshBAN" pitchFamily="2" charset="0"/>
                          <a:cs typeface="NikoshBAN" pitchFamily="2" charset="0"/>
                        </a:rPr>
                        <a:t> নির্দিষ্ট কাজ শেষ হয়ে গেলে।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094">
                <a:tc>
                  <a:txBody>
                    <a:bodyPr/>
                    <a:lstStyle/>
                    <a:p>
                      <a:r>
                        <a:rPr lang="bn-IN" sz="3200" baseline="0" dirty="0">
                          <a:solidFill>
                            <a:srgbClr val="0033CC"/>
                          </a:solidFill>
                          <a:latin typeface="NikoshBAN" pitchFamily="2" charset="0"/>
                          <a:cs typeface="NikoshBAN" pitchFamily="2" charset="0"/>
                        </a:rPr>
                        <a:t>গ. কোনো অংশীদারের মৃত্যু হলে।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094">
                <a:tc>
                  <a:txBody>
                    <a:bodyPr/>
                    <a:lstStyle/>
                    <a:p>
                      <a:r>
                        <a:rPr lang="bn-IN" sz="3200" baseline="0" dirty="0">
                          <a:solidFill>
                            <a:srgbClr val="0033CC"/>
                          </a:solidFill>
                          <a:latin typeface="NikoshBAN" pitchFamily="2" charset="0"/>
                          <a:cs typeface="NikoshBAN" pitchFamily="2" charset="0"/>
                        </a:rPr>
                        <a:t>ঘ. আদালত কর্তৃক কোনো অংশীদার দেউলিয়া ঘোষিত হলে।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59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28600" y="76200"/>
            <a:ext cx="5029200" cy="10668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বিজ্ঞপ্তির দ্বারা বিলোপ সাধন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- 43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user account\Downloads\dp-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03" y="1351363"/>
            <a:ext cx="4357897" cy="337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 account\Downloads\Partnership Business\quasi part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446" y="1351363"/>
            <a:ext cx="4253754" cy="337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49530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itchFamily="2" charset="0"/>
                <a:cs typeface="NikoshBAN" pitchFamily="2" charset="0"/>
              </a:rPr>
              <a:t>অংশীদারি আইনের ৪৩ ধারায় বলা হয়েছে যে, ঐচ্ছিক অংশীদারি ব্যবসায়ের ক্ষেত্রে কোনো অংশীদার লিখিত বিজ্ঞপ্তির দ্বারা অন্য অংশীদারের কাছে ব্যবসায় বিলোপের ইচ্ছা প্রকাশ করলে এ ধরনের ব্যবসায় বিলুপ্তি হয়।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222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 account\Downloads\dp-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12" y="1219200"/>
            <a:ext cx="4495800" cy="372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 account\Downloads\dp-cou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1219201"/>
            <a:ext cx="4152744" cy="372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685800" y="76200"/>
            <a:ext cx="5181600" cy="1143000"/>
          </a:xfrm>
          <a:prstGeom prst="righ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আদালতের নির্দেশে বিলোপসাধন - ৪৪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2FB76C-B414-4E5B-BDB1-A0AFB3ECAF92}"/>
              </a:ext>
            </a:extLst>
          </p:cNvPr>
          <p:cNvSpPr txBox="1"/>
          <p:nvPr/>
        </p:nvSpPr>
        <p:spPr>
          <a:xfrm>
            <a:off x="457200" y="5105400"/>
            <a:ext cx="8419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অংশীদারী আইনের ৪৪ ধারায় বলা হয়েছে, কোনো অংশীদারের মস্তিস্ক বিকৃতি ঘটলে, চিরতরে অসমর্থ হলে, অংশীদারদের মধ্যে আস্থা ও বিশ্বাসের ক্ষতিগ্রস্ত হলে, চুক্তি ভঙ্গ করলে, ক্রমাগত লোকসান হতে থাকলে আদালত অংশীদারী ব্যবসায়ের বিলুপ্তির নির্দেশ দিতে পারে।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010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431" y="20968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97FD665-0A45-4420-AADB-F0694BE6136F}"/>
              </a:ext>
            </a:extLst>
          </p:cNvPr>
          <p:cNvGrpSpPr/>
          <p:nvPr/>
        </p:nvGrpSpPr>
        <p:grpSpPr>
          <a:xfrm>
            <a:off x="582637" y="4114801"/>
            <a:ext cx="8077200" cy="1905000"/>
            <a:chOff x="582637" y="4114801"/>
            <a:chExt cx="8077200" cy="1905000"/>
          </a:xfrm>
        </p:grpSpPr>
        <p:sp>
          <p:nvSpPr>
            <p:cNvPr id="3" name="Bevel 2"/>
            <p:cNvSpPr/>
            <p:nvPr/>
          </p:nvSpPr>
          <p:spPr>
            <a:xfrm>
              <a:off x="582637" y="4114801"/>
              <a:ext cx="8077200" cy="1905000"/>
            </a:xfrm>
            <a:prstGeom prst="bevel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66800" y="4409182"/>
              <a:ext cx="70866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IN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অংশীদারি আইনের ৪৪ ধারায় যে সব কারণে অংশীদারি ব্যবসায়ের বিলোপসাধন ঘটে তার বর্ণনা দাও।</a:t>
              </a:r>
              <a:endPara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26" name="Picture 2" descr="C:\Users\user account\Downloads\dp-mad person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57200"/>
            <a:ext cx="5791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224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10A8FB7-F397-4882-88C1-752D0AB04E8E}"/>
              </a:ext>
            </a:extLst>
          </p:cNvPr>
          <p:cNvGrpSpPr/>
          <p:nvPr/>
        </p:nvGrpSpPr>
        <p:grpSpPr>
          <a:xfrm>
            <a:off x="1219200" y="260077"/>
            <a:ext cx="2362200" cy="1288197"/>
            <a:chOff x="1295400" y="381000"/>
            <a:chExt cx="2362200" cy="1288197"/>
          </a:xfrm>
        </p:grpSpPr>
        <p:sp>
          <p:nvSpPr>
            <p:cNvPr id="3" name="Flowchart: Punched Tape 2"/>
            <p:cNvSpPr/>
            <p:nvPr/>
          </p:nvSpPr>
          <p:spPr>
            <a:xfrm>
              <a:off x="1295400" y="381000"/>
              <a:ext cx="2362200" cy="1288197"/>
            </a:xfrm>
            <a:prstGeom prst="flowChartPunchedTap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47800" y="609600"/>
              <a:ext cx="1943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r>
                <a:rPr lang="bn-IN" sz="48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311461"/>
              </p:ext>
            </p:extLst>
          </p:nvPr>
        </p:nvGraphicFramePr>
        <p:xfrm>
          <a:off x="533400" y="2057400"/>
          <a:ext cx="8077200" cy="389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প্রশ্ন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544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১। </a:t>
                      </a: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কোন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ধ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ে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অ</a:t>
                      </a: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ংশীদা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ি 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ব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্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য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ব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স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য়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ে 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ব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ি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জ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্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ঞ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প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্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ত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ি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দ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্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ব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া 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ব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ি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ল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ো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প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স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ধন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হয়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544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অংশীদারি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আইনের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কোন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ধ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য়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ব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াধ্যতামূলক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বিলোপসা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ধ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ন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ঘটে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?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৩। </a:t>
                      </a: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অংশীদারি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আ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ই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ে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৯ 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ং 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ধ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য়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ী 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য়</a:t>
                      </a:r>
                      <a:r>
                        <a:rPr lang="as-IN" sz="2400" dirty="0">
                          <a:latin typeface="NikoshBAN" pitchFamily="2" charset="0"/>
                          <a:cs typeface="NikoshBAN" pitchFamily="2" charset="0"/>
                        </a:rPr>
                        <a:t>ে</a:t>
                      </a: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ছে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 ?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544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৪। 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অংশীদারের মস্তিষ্ক বিকৃতিতে বিলোপসাধন হয়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কখন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04D1B31-9EE0-4B2B-A278-3EF0B086F621}"/>
              </a:ext>
            </a:extLst>
          </p:cNvPr>
          <p:cNvSpPr/>
          <p:nvPr/>
        </p:nvSpPr>
        <p:spPr>
          <a:xfrm>
            <a:off x="5562600" y="2819400"/>
            <a:ext cx="3048000" cy="82315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ঐচ্ছিক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অংশীদারি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88EFB1-36B8-4C77-B9B1-6BAE65C921A0}"/>
              </a:ext>
            </a:extLst>
          </p:cNvPr>
          <p:cNvSpPr/>
          <p:nvPr/>
        </p:nvSpPr>
        <p:spPr>
          <a:xfrm>
            <a:off x="5562600" y="3657600"/>
            <a:ext cx="3048000" cy="80244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96FD39-E660-47D2-9D86-907CC595DEDD}"/>
              </a:ext>
            </a:extLst>
          </p:cNvPr>
          <p:cNvSpPr/>
          <p:nvPr/>
        </p:nvSpPr>
        <p:spPr>
          <a:xfrm>
            <a:off x="5562600" y="4419600"/>
            <a:ext cx="3048000" cy="6858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বিলোপসাধন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607D72-669C-44B7-8C06-56575BBE8F9D}"/>
              </a:ext>
            </a:extLst>
          </p:cNvPr>
          <p:cNvSpPr/>
          <p:nvPr/>
        </p:nvSpPr>
        <p:spPr>
          <a:xfrm>
            <a:off x="5562600" y="5105400"/>
            <a:ext cx="3048000" cy="848424"/>
          </a:xfrm>
          <a:prstGeom prst="rect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আদালতের নির্দেশে।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4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3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A9609FE-1032-4631-B1D6-454506E69783}"/>
              </a:ext>
            </a:extLst>
          </p:cNvPr>
          <p:cNvGrpSpPr/>
          <p:nvPr/>
        </p:nvGrpSpPr>
        <p:grpSpPr>
          <a:xfrm>
            <a:off x="457200" y="4572000"/>
            <a:ext cx="8382000" cy="1752600"/>
            <a:chOff x="457200" y="4572000"/>
            <a:chExt cx="8382000" cy="1752600"/>
          </a:xfrm>
        </p:grpSpPr>
        <p:sp>
          <p:nvSpPr>
            <p:cNvPr id="3" name="Bevel 2"/>
            <p:cNvSpPr/>
            <p:nvPr/>
          </p:nvSpPr>
          <p:spPr>
            <a:xfrm>
              <a:off x="457200" y="4572000"/>
              <a:ext cx="8382000" cy="1752600"/>
            </a:xfrm>
            <a:prstGeom prst="bevel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62000" y="4876800"/>
              <a:ext cx="7772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বাধ্যতামূলক বিলোপ সাধন ও আদালত কর্তৃক বিলোপ সাধনের মধ্যে পার্থক্য বিশ্লেষণ কর।</a:t>
              </a:r>
              <a:endPara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3E1E9BC-459C-4D67-9FF9-2B11F62601C6}"/>
              </a:ext>
            </a:extLst>
          </p:cNvPr>
          <p:cNvGrpSpPr/>
          <p:nvPr/>
        </p:nvGrpSpPr>
        <p:grpSpPr>
          <a:xfrm>
            <a:off x="2111188" y="76200"/>
            <a:ext cx="4921623" cy="1328190"/>
            <a:chOff x="2097740" y="43994"/>
            <a:chExt cx="4921623" cy="132819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78" r="49" b="58023"/>
            <a:stretch/>
          </p:blipFill>
          <p:spPr>
            <a:xfrm>
              <a:off x="2097740" y="762000"/>
              <a:ext cx="4921623" cy="610184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2454086" y="43994"/>
              <a:ext cx="4208930" cy="112000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prstTxWarp prst="textDoubleWave1">
                <a:avLst>
                  <a:gd name="adj1" fmla="val 12500"/>
                  <a:gd name="adj2" fmla="val 4192"/>
                </a:avLst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bn-BD" sz="6000" b="1" u="sng" dirty="0">
                  <a:ln/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bn-BD" sz="6000" b="1" u="sng" dirty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ড়ি</a:t>
              </a:r>
              <a:r>
                <a:rPr lang="bn-BD" sz="6000" b="1" u="sng" dirty="0">
                  <a:ln/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bn-BD" sz="6000" b="1" u="sng" dirty="0">
                  <a:ln/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</a:t>
              </a:r>
              <a:r>
                <a:rPr lang="bn-BD" sz="6000" b="1" u="sng" dirty="0">
                  <a:ln/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endParaRPr lang="en-US" sz="6000" b="1" u="sng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050" name="Picture 2" descr="C:\Users\user account\Downloads\House\a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501003"/>
            <a:ext cx="8382000" cy="277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9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ABA0276-8EA2-4E58-902B-D2BE036D4B1A}"/>
              </a:ext>
            </a:extLst>
          </p:cNvPr>
          <p:cNvGrpSpPr/>
          <p:nvPr/>
        </p:nvGrpSpPr>
        <p:grpSpPr>
          <a:xfrm>
            <a:off x="492360" y="381000"/>
            <a:ext cx="8159279" cy="5486400"/>
            <a:chOff x="537883" y="457200"/>
            <a:chExt cx="8159279" cy="5486400"/>
          </a:xfrm>
        </p:grpSpPr>
        <p:pic>
          <p:nvPicPr>
            <p:cNvPr id="3074" name="Picture 2" descr="C:\Users\user account\Downloads\part-7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83" y="457200"/>
              <a:ext cx="8154796" cy="548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C:\Users\user account\Downloads\Flower\F2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848" y="1600200"/>
              <a:ext cx="8150314" cy="434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480843" y="4419600"/>
            <a:ext cx="815479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সকলকে আন্তরিক ধন্যবাদ</a:t>
            </a:r>
            <a:endParaRPr lang="en-US" sz="8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66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pic moti sir\20170410_085150-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500" y="685800"/>
            <a:ext cx="1753985" cy="21779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 account\Desktop\IMG_20180408_18245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03927" y="557598"/>
            <a:ext cx="4163824" cy="541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AB1EAE-BFA3-4DCD-9381-84D93B8ADBA0}"/>
              </a:ext>
            </a:extLst>
          </p:cNvPr>
          <p:cNvSpPr txBox="1"/>
          <p:nvPr/>
        </p:nvSpPr>
        <p:spPr>
          <a:xfrm>
            <a:off x="295824" y="3134785"/>
            <a:ext cx="419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এইচ, এম, মতিউর রহমান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সহকারি শিক্ষক (ব্যবসায় শিক্ষা)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পটুয়াখালী সরকারি বালিকা উচ্চ বিদ্যালয়, পটুয়াখালী।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মোবাইল-০১৭১৬-২২৪৪২৫</a:t>
            </a: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Email-matiur.ptk@gmail.com</a:t>
            </a:r>
            <a:endParaRPr lang="bn-IN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5A9627-9DA5-4CE2-A031-03BF52167BF7}"/>
              </a:ext>
            </a:extLst>
          </p:cNvPr>
          <p:cNvSpPr txBox="1"/>
          <p:nvPr/>
        </p:nvSpPr>
        <p:spPr>
          <a:xfrm>
            <a:off x="4923503" y="3262699"/>
            <a:ext cx="39246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অধ্যায়ঃ চতুর্থ</a:t>
            </a:r>
            <a:endParaRPr lang="en-US" sz="3600" dirty="0">
              <a:solidFill>
                <a:srgbClr val="FF0000"/>
              </a:solidFill>
              <a:latin typeface="SutonnyMJ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পিড়িয়ডঃ ৫ম</a:t>
            </a:r>
            <a:endParaRPr lang="bn-BD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সময়ঃ ৫০ মিনিট</a:t>
            </a:r>
          </a:p>
          <a:p>
            <a:r>
              <a:rPr lang="bn-IN" sz="36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তারিখঃ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/২০১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ইং</a:t>
            </a:r>
            <a:endParaRPr lang="bn-BD" sz="3200" dirty="0">
              <a:solidFill>
                <a:srgbClr val="FF0000"/>
              </a:solidFill>
              <a:latin typeface="SutonnyMJ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442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C7E1BC8-A0D8-4348-87A8-2E34030EA46D}"/>
              </a:ext>
            </a:extLst>
          </p:cNvPr>
          <p:cNvGrpSpPr/>
          <p:nvPr/>
        </p:nvGrpSpPr>
        <p:grpSpPr>
          <a:xfrm>
            <a:off x="609599" y="457200"/>
            <a:ext cx="7924799" cy="838200"/>
            <a:chOff x="609600" y="248413"/>
            <a:chExt cx="7924799" cy="838200"/>
          </a:xfrm>
        </p:grpSpPr>
        <p:sp>
          <p:nvSpPr>
            <p:cNvPr id="4" name="Rectangle 3"/>
            <p:cNvSpPr/>
            <p:nvPr/>
          </p:nvSpPr>
          <p:spPr>
            <a:xfrm>
              <a:off x="609600" y="248413"/>
              <a:ext cx="7924799" cy="8382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38200" y="381000"/>
              <a:ext cx="7543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অংশীদারি ব্যবসায়ের মূল ভিত্তি কোনটি ?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F528945-C011-45AD-A63D-7C2B507A4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7924799" cy="443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19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457200" y="304800"/>
            <a:ext cx="8305800" cy="762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একজন অংশীদার চলে গেলে কি অংশীদার ব্যবসায় ভেঙে যায়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85A5AD-1497-49BA-BE3E-397591815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2521"/>
            <a:ext cx="8153400" cy="484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51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 account\Downloads\dp-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267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482025"/>
            <a:ext cx="8606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১৯৩২ সালের অংশীদারি আইনের ৩৯ ধারায় বলা হয়েছে 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181600"/>
            <a:ext cx="8606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dirty="0">
                <a:latin typeface="NikoshBAN" pitchFamily="2" charset="0"/>
                <a:cs typeface="NikoshBAN" pitchFamily="2" charset="0"/>
              </a:rPr>
              <a:t>সকল অংশীদারদের মধ্যকার অংশীদারি সম্পর্কের বিলোপ সাধনই হচ্ছে অংশীদারি ব্যবসায়ের বিলোপসাধন।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8043C0-28DF-4BC8-9FF0-E60C2CA59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47800"/>
            <a:ext cx="40386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85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AABC97B-393C-4CD3-BEC1-1B058DA136A6}"/>
              </a:ext>
            </a:extLst>
          </p:cNvPr>
          <p:cNvGrpSpPr/>
          <p:nvPr/>
        </p:nvGrpSpPr>
        <p:grpSpPr>
          <a:xfrm>
            <a:off x="419100" y="1447800"/>
            <a:ext cx="8305800" cy="4343400"/>
            <a:chOff x="419100" y="1447800"/>
            <a:chExt cx="8305800" cy="4343400"/>
          </a:xfrm>
        </p:grpSpPr>
        <p:sp>
          <p:nvSpPr>
            <p:cNvPr id="2" name="Bevel 1"/>
            <p:cNvSpPr/>
            <p:nvPr/>
          </p:nvSpPr>
          <p:spPr>
            <a:xfrm>
              <a:off x="419100" y="1447800"/>
              <a:ext cx="8305800" cy="4343400"/>
            </a:xfrm>
            <a:prstGeom prst="bevel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95400" y="2362200"/>
              <a:ext cx="68580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80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অংশীদারি ব্যবসায়ের বিলোপসাধন</a:t>
              </a:r>
              <a:endParaRPr lang="en-US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9562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42900" y="609600"/>
            <a:ext cx="8458200" cy="4742527"/>
          </a:xfrm>
          <a:prstGeom prst="flowChartAlternateProcess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1534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 শেষে শিক্ষার্থীরা---</a:t>
            </a:r>
          </a:p>
          <a:p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অংশীদারি ব্যবসায়ের বিলোপ সাধন ধারণা ব্যাখ্যা</a:t>
            </a:r>
          </a:p>
          <a:p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করতে পারবে।</a:t>
            </a:r>
          </a:p>
          <a:p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অংশীদারি ব্যবসায়ের বিলোপ সাধন পদ্ধতি বর্ণনা</a:t>
            </a:r>
          </a:p>
          <a:p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করতে পারবে।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580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974881"/>
              </p:ext>
            </p:extLst>
          </p:nvPr>
        </p:nvGraphicFramePr>
        <p:xfrm>
          <a:off x="609600" y="1447800"/>
          <a:ext cx="8077200" cy="4012605"/>
        </p:xfrm>
        <a:graphic>
          <a:graphicData uri="http://schemas.openxmlformats.org/drawingml/2006/table">
            <a:tbl>
              <a:tblPr/>
              <a:tblGrid>
                <a:gridCol w="807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4777">
                <a:tc>
                  <a:txBody>
                    <a:bodyPr/>
                    <a:lstStyle/>
                    <a:p>
                      <a:pPr algn="ctr"/>
                      <a:r>
                        <a:rPr lang="bn-IN" sz="3600" b="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অংশীদারি</a:t>
                      </a:r>
                      <a:r>
                        <a:rPr lang="bn-IN" sz="3600" b="0" baseline="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3600" b="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আইনের </a:t>
                      </a:r>
                      <a:r>
                        <a:rPr lang="bn-IN" sz="3600" b="0" baseline="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বিধান অনুসারে </a:t>
                      </a:r>
                      <a:r>
                        <a:rPr lang="bn-IN" sz="3600" b="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বিভিন্ন প্রক্রিয়ায়</a:t>
                      </a:r>
                      <a:r>
                        <a:rPr lang="bn-IN" sz="3600" b="0" baseline="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অংশীদারি ব্যবসায় বিলুপ্তি হতে পারে-</a:t>
                      </a:r>
                      <a:endParaRPr lang="en-US" sz="2000" b="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777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r>
                        <a:rPr lang="bn-IN" sz="2800" baseline="0" dirty="0">
                          <a:latin typeface="NikoshBAN" pitchFamily="2" charset="0"/>
                          <a:cs typeface="NikoshBAN" pitchFamily="2" charset="0"/>
                        </a:rPr>
                        <a:t> সকলে একমত হয়ে বিলোপসাধন – ধারা ৪০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777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r>
                        <a:rPr lang="bn-IN" sz="2800" baseline="0" dirty="0">
                          <a:latin typeface="NikoshBAN" pitchFamily="2" charset="0"/>
                          <a:cs typeface="NikoshBAN" pitchFamily="2" charset="0"/>
                        </a:rPr>
                        <a:t> বাধ্যতামূলক বিলোপসাধন – ধারা ৪১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777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৩। বিশেষ</a:t>
                      </a:r>
                      <a:r>
                        <a:rPr lang="bn-IN" sz="2800" baseline="0" dirty="0">
                          <a:latin typeface="NikoshBAN" pitchFamily="2" charset="0"/>
                          <a:cs typeface="NikoshBAN" pitchFamily="2" charset="0"/>
                        </a:rPr>
                        <a:t> ঘটনা সাপেক্ষে বিলোপসাধন – ধারা ৪২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777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৪। বিজ্ঞপ্তির</a:t>
                      </a:r>
                      <a:r>
                        <a:rPr lang="bn-IN" sz="2800" baseline="0" dirty="0">
                          <a:latin typeface="NikoshBAN" pitchFamily="2" charset="0"/>
                          <a:cs typeface="NikoshBAN" pitchFamily="2" charset="0"/>
                        </a:rPr>
                        <a:t> দ্বারা বিলোপসাধন – ধারা ৪৩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4777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৫। আদালতের নির্দেশে</a:t>
                      </a:r>
                      <a:r>
                        <a:rPr lang="bn-IN" sz="2800" baseline="0" dirty="0">
                          <a:latin typeface="NikoshBAN" pitchFamily="2" charset="0"/>
                          <a:cs typeface="NikoshBAN" pitchFamily="2" charset="0"/>
                        </a:rPr>
                        <a:t> বিলোপসাধন – ধারা ৪৪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Flowchart: Alternate Process 2"/>
          <p:cNvSpPr/>
          <p:nvPr/>
        </p:nvSpPr>
        <p:spPr>
          <a:xfrm>
            <a:off x="609600" y="457200"/>
            <a:ext cx="8077200" cy="762000"/>
          </a:xfrm>
          <a:prstGeom prst="flowChartAlternateProcess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কী কী উপায়ে অংশীদারি ব্যবসায়ের বিলোপ সাধন হতে পারে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0613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70493"/>
            <a:ext cx="8000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itchFamily="2" charset="0"/>
                <a:cs typeface="NikoshBAN" pitchFamily="2" charset="0"/>
              </a:rPr>
              <a:t>অংশীদারি আইনের ৪০ নং ধারা অনুসারে সকল অংশীদারের সম্মতিতে এ ব্যবসায়ের বিলোপসাধন হতে পারে।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81000" y="304800"/>
            <a:ext cx="5181600" cy="11430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সকলে একমত হয়ে বিলোপসাধন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- 40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 account\Downloads\dp-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1670354"/>
            <a:ext cx="4295775" cy="351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1C124B-482E-46B2-BA09-20A4457478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56" y="1670354"/>
            <a:ext cx="3960320" cy="351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6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3216</TotalTime>
  <Words>544</Words>
  <Application>Microsoft Office PowerPoint</Application>
  <PresentationFormat>On-screen Show (4:3)</PresentationFormat>
  <Paragraphs>63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Franklin Gothic Book</vt:lpstr>
      <vt:lpstr>Franklin Gothic Medium</vt:lpstr>
      <vt:lpstr>NikoshBAN</vt:lpstr>
      <vt:lpstr>SutonnyMJ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KRComputer</cp:lastModifiedBy>
  <cp:revision>1007</cp:revision>
  <dcterms:created xsi:type="dcterms:W3CDTF">2006-08-16T00:00:00Z</dcterms:created>
  <dcterms:modified xsi:type="dcterms:W3CDTF">2019-11-14T01:09:20Z</dcterms:modified>
</cp:coreProperties>
</file>