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5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7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955E-232A-451D-8071-ECF53484D74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44E8-F888-4B57-A228-670ED5ED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jumder89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145" y="1710602"/>
            <a:ext cx="7620000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0051" y="596020"/>
            <a:ext cx="7484188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2364" y="1378535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84058" y="3816935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rgbClr val="FF0000">
              <a:alpha val="69000"/>
            </a:srgb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426882">
            <a:off x="3861833" y="3582368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73684" y="3070915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00907" y="2882591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80264" y="2643045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84308" y="2335536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80954" y="1674143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866768" y="2165238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36473" y="3464668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rgbClr val="00B050">
              <a:alpha val="63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28599" y="4159366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92D05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37365" y="4567802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78254" y="3826127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426882">
            <a:off x="3856029" y="3591560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967880" y="3080107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995103" y="2891783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74460" y="2652237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878504" y="2344728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875150" y="1683335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860964" y="2174430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130669" y="3473860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422795" y="4168558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531561" y="4576994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6608949" y="1808634"/>
            <a:ext cx="3338615" cy="526902"/>
          </a:xfrm>
          <a:prstGeom prst="wedgeRectCallout">
            <a:avLst>
              <a:gd name="adj1" fmla="val -103897"/>
              <a:gd name="adj2" fmla="val 275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296861" y="2882592"/>
            <a:ext cx="4191030" cy="1022998"/>
          </a:xfrm>
          <a:prstGeom prst="wedgeEllipseCallout">
            <a:avLst>
              <a:gd name="adj1" fmla="val -110708"/>
              <a:gd name="adj2" fmla="val 7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6736708" y="5375658"/>
            <a:ext cx="3083095" cy="643757"/>
          </a:xfrm>
          <a:prstGeom prst="wedgeRectCallout">
            <a:avLst>
              <a:gd name="adj1" fmla="val -154268"/>
              <a:gd name="adj2" fmla="val -5425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4670891" y="314154"/>
            <a:ext cx="2653145" cy="637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99419" y="687852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81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509" y="558966"/>
            <a:ext cx="1562100" cy="1905000"/>
          </a:xfrm>
          <a:prstGeom prst="rect">
            <a:avLst/>
          </a:prstGeom>
          <a:noFill/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2764954" y="2603351"/>
            <a:ext cx="61895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as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সেনাপতি কর্নেল </a:t>
            </a:r>
            <a:r>
              <a:rPr lang="as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ওসমানী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209309" y="907309"/>
            <a:ext cx="3733800" cy="1208314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ব্যক্তিটি কে?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8194" y="3573993"/>
            <a:ext cx="81497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as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কর্নেল </a:t>
            </a:r>
            <a:r>
              <a:rPr lang="as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ওসমানী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ফোর্স গঠন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করেছিলেন?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937" y="4378037"/>
            <a:ext cx="76562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0"/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ব্রিগেড আকারের ফোর্স গঠন করেছিলেন যেগুলোর নামকরণ করা </a:t>
            </a:r>
            <a:r>
              <a:rPr lang="as-IN" sz="3200" dirty="0" smtClean="0">
                <a:ln w="0"/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as-IN" sz="3200" dirty="0" smtClean="0">
                <a:ln w="0"/>
                <a:latin typeface="NikoshBAN" pitchFamily="2" charset="0"/>
                <a:cs typeface="NikoshBAN" pitchFamily="2" charset="0"/>
              </a:rPr>
              <a:t>অধিনা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0"/>
                <a:latin typeface="NikoshBAN" pitchFamily="2" charset="0"/>
                <a:cs typeface="NikoshBAN" pitchFamily="2" charset="0"/>
              </a:rPr>
              <a:t>কদের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প্রথম অক্ষর দিয়ে </a:t>
            </a:r>
            <a:r>
              <a:rPr lang="as-IN" sz="3200" dirty="0" smtClean="0">
                <a:ln w="0"/>
                <a:latin typeface="NikoshBAN" pitchFamily="2" charset="0"/>
                <a:cs typeface="NikoshBAN" pitchFamily="2" charset="0"/>
              </a:rPr>
              <a:t>(এস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ফোর্স, কে ফোর্স, জেড ফোর্স)।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2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1218" y="373733"/>
            <a:ext cx="32880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ব্রিগেড </a:t>
            </a:r>
            <a:r>
              <a:rPr lang="as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 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159878" y="2696324"/>
            <a:ext cx="1964376" cy="1832175"/>
            <a:chOff x="6598526" y="2895844"/>
            <a:chExt cx="1530576" cy="22428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5138" y="2895844"/>
              <a:ext cx="1126500" cy="17397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598526" y="4686564"/>
              <a:ext cx="1530576" cy="452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জি</a:t>
              </a:r>
              <a:r>
                <a:rPr lang="bn-BD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4847" y="1215085"/>
            <a:ext cx="5440862" cy="1688935"/>
            <a:chOff x="2407738" y="1339011"/>
            <a:chExt cx="5440862" cy="1688935"/>
          </a:xfrm>
        </p:grpSpPr>
        <p:sp>
          <p:nvSpPr>
            <p:cNvPr id="7" name="Left Arrow 6"/>
            <p:cNvSpPr/>
            <p:nvPr/>
          </p:nvSpPr>
          <p:spPr>
            <a:xfrm>
              <a:off x="2407738" y="1339011"/>
              <a:ext cx="5440862" cy="168893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51990" y="1726036"/>
              <a:ext cx="48555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'কে' ফোর্সের 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খালেদ 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মোশাররফ</a:t>
              </a:r>
              <a:r>
                <a:rPr lang="bn-BD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70018" y="2548486"/>
            <a:ext cx="5867400" cy="1905557"/>
            <a:chOff x="838200" y="2742450"/>
            <a:chExt cx="5867400" cy="1905557"/>
          </a:xfrm>
        </p:grpSpPr>
        <p:sp>
          <p:nvSpPr>
            <p:cNvPr id="10" name="Right Arrow 9"/>
            <p:cNvSpPr/>
            <p:nvPr/>
          </p:nvSpPr>
          <p:spPr>
            <a:xfrm>
              <a:off x="838200" y="2742450"/>
              <a:ext cx="5867400" cy="190555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74517" y="3286400"/>
              <a:ext cx="50329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'জেড' ফোর্সের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ছিলেন মেজর 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জি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sz="2800" dirty="0" smtClean="0"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রহমান।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70018" y="1025236"/>
            <a:ext cx="2820737" cy="1983019"/>
            <a:chOff x="5348983" y="1040383"/>
            <a:chExt cx="2431151" cy="1885754"/>
          </a:xfrm>
        </p:grpSpPr>
        <p:pic>
          <p:nvPicPr>
            <p:cNvPr id="13" name="Picture 2" descr="http://media.somewhereinblog.net/images/thumbs/farzul_1338546537_67-18_-_k_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040383"/>
              <a:ext cx="1219200" cy="1573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348983" y="2574920"/>
              <a:ext cx="2431151" cy="35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খালেদ মোশাররফ</a:t>
              </a:r>
              <a:endPara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0018" y="4058983"/>
            <a:ext cx="2285998" cy="1780730"/>
            <a:chOff x="3804070" y="3484643"/>
            <a:chExt cx="2074160" cy="1973561"/>
          </a:xfrm>
        </p:grpSpPr>
        <p:pic>
          <p:nvPicPr>
            <p:cNvPr id="16" name="Picture 4" descr="http://ciu.somewherein.net/ciu/image/71730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488" y="3484643"/>
              <a:ext cx="1209675" cy="1564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7" name="Rectangle 16"/>
            <p:cNvSpPr/>
            <p:nvPr/>
          </p:nvSpPr>
          <p:spPr>
            <a:xfrm>
              <a:off x="3804070" y="5048878"/>
              <a:ext cx="2074160" cy="409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কে এম সফিউল্লাহ</a:t>
              </a:r>
              <a:endPara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20851" y="4257651"/>
            <a:ext cx="5700535" cy="1796785"/>
            <a:chOff x="2589033" y="4451615"/>
            <a:chExt cx="5700535" cy="1796785"/>
          </a:xfrm>
        </p:grpSpPr>
        <p:sp>
          <p:nvSpPr>
            <p:cNvPr id="19" name="Left Arrow 18"/>
            <p:cNvSpPr/>
            <p:nvPr/>
          </p:nvSpPr>
          <p:spPr>
            <a:xfrm>
              <a:off x="2589033" y="4451615"/>
              <a:ext cx="5633758" cy="179678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64292" y="4933571"/>
              <a:ext cx="50252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'এস' ফোর্সের 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কে এম সফিউল্লাহ।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74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6741" y="401192"/>
            <a:ext cx="284364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0259" y="713403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15836" y="5533180"/>
            <a:ext cx="646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ব্রিগেড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228" y="1323727"/>
            <a:ext cx="6098671" cy="39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082" y="350776"/>
            <a:ext cx="25007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789" y="1190966"/>
            <a:ext cx="11120011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 সময় সমগ্র বাংলাদেশকে কয়টি সেক্টরে ভাগ করা হয়েছিল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138" y="2280663"/>
            <a:ext cx="111286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সেক্টরের নেতৃত্বে ছিলেন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 সেক্টর কমান্ডার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5211" y="2867240"/>
            <a:ext cx="19950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৩জন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788" y="2867240"/>
            <a:ext cx="2152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১জন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676" y="2860093"/>
            <a:ext cx="21613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3489" y="2861633"/>
            <a:ext cx="21613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৪জন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5213" y="1756502"/>
            <a:ext cx="19950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১০টি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139" y="1760153"/>
            <a:ext cx="21613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3489" y="1773031"/>
            <a:ext cx="21613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১১টি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0676" y="1745989"/>
            <a:ext cx="21613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৮টি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993" y="3357964"/>
            <a:ext cx="111148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as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সেনাপতি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n w="0"/>
                <a:latin typeface="NikoshLight" panose="02000000000000000000" pitchFamily="2" charset="0"/>
                <a:cs typeface="NikoshLight" panose="02000000000000000000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789" y="3935559"/>
            <a:ext cx="29527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খালেদ মোশাররফ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9907" y="3917365"/>
            <a:ext cx="27397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ক্যাপ্টেন এ.কে. খন্দকার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3488" y="3921480"/>
            <a:ext cx="21613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মেজর আবু তাহের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9" y="3923521"/>
            <a:ext cx="32246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কর্নেল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আতাউল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138" y="4435247"/>
            <a:ext cx="111286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পাঁচ নং সেক্টরের অধিনে ছিল-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788" y="5011207"/>
            <a:ext cx="39572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1117" y="4990271"/>
            <a:ext cx="35536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পশ্চিমাঞ্চল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20499" y="4990270"/>
            <a:ext cx="35121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কুষ্টিয়া, যশোর, ময়মনসিংহ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203" y="5497903"/>
            <a:ext cx="111355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789" y="6083619"/>
            <a:ext cx="21526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73487" y="6050622"/>
            <a:ext cx="21613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0677" y="6067090"/>
            <a:ext cx="21613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5211" y="6083619"/>
            <a:ext cx="19950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4557" y="410027"/>
            <a:ext cx="279518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4557" y="402556"/>
            <a:ext cx="27951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454460"/>
            <a:ext cx="2916382" cy="588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969" y="1265600"/>
            <a:ext cx="5114488" cy="3839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932" y="5327797"/>
            <a:ext cx="907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কমান্ডারদের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1" y="319512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0" y="575691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10" y="1210780"/>
            <a:ext cx="7264976" cy="44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59" y="3628032"/>
            <a:ext cx="5279409" cy="2739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2"/>
              </a:rPr>
              <a:t>majumder895@gmail.com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No: 01714-556509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2974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4653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4686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31524" y="3494895"/>
            <a:ext cx="5638802" cy="2998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বাংলাদেশ ও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: মুক্তিবাহিনী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০০/০০/২০১৯ইং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37615" y="198555"/>
            <a:ext cx="2618508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58" y="1128525"/>
            <a:ext cx="2021210" cy="2324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690" y="1128525"/>
            <a:ext cx="2069855" cy="23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01292"/>
              </p:ext>
            </p:extLst>
          </p:nvPr>
        </p:nvGraphicFramePr>
        <p:xfrm>
          <a:off x="1585261" y="2156403"/>
          <a:ext cx="9149341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5182560" imgH="685800" progId="Package">
                  <p:embed/>
                </p:oleObj>
              </mc:Choice>
              <mc:Fallback>
                <p:oleObj name="Packager Shell Object" showAsIcon="1" r:id="rId3" imgW="5182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5261" y="2156403"/>
                        <a:ext cx="9149341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6411" y="554182"/>
            <a:ext cx="416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6066" y="5096812"/>
            <a:ext cx="567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0183" y="5096811"/>
            <a:ext cx="567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834" y="1371422"/>
            <a:ext cx="523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9654" y="415637"/>
            <a:ext cx="329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539" y="2204096"/>
            <a:ext cx="7179607" cy="40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982" y="1749578"/>
            <a:ext cx="1087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 সময় সমগ্র বাংলাদেশকে কয়টি সেক্টরে ভাগ করা হয়েছিল তা ব্যাখ্যা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ব্রিগেড ফোর্স সম্পর্কে বর্ণনা করতে পারবে</a:t>
            </a:r>
            <a:r>
              <a:rPr lang="en-US" sz="2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231" y="32558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3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298" y="1934059"/>
            <a:ext cx="2566226" cy="312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2772" y="5598245"/>
            <a:ext cx="3733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কর্নেল আতাউল গনি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ওসমানী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2773" y="775604"/>
            <a:ext cx="3733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মুক্তিবাহিনীর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সর্বাধিনা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3255819" y="976746"/>
            <a:ext cx="5410200" cy="4953000"/>
          </a:xfrm>
          <a:prstGeom prst="bracketPair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95831" y="742509"/>
            <a:ext cx="3733800" cy="584775"/>
            <a:chOff x="2819400" y="1219200"/>
            <a:chExt cx="3733800" cy="584775"/>
          </a:xfrm>
        </p:grpSpPr>
        <p:sp>
          <p:nvSpPr>
            <p:cNvPr id="7" name="Rectangle 6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1751" y="1219200"/>
              <a:ext cx="1941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অব স্টাফ</a:t>
              </a:r>
              <a:endPara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94019" y="742063"/>
            <a:ext cx="3733800" cy="584776"/>
            <a:chOff x="2819400" y="1219199"/>
            <a:chExt cx="3733800" cy="584776"/>
          </a:xfrm>
        </p:grpSpPr>
        <p:sp>
          <p:nvSpPr>
            <p:cNvPr id="10" name="Rectangle 9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1219199"/>
              <a:ext cx="24753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ডেপুটি 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</a:t>
              </a:r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অব স্টাফ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94019" y="5528767"/>
            <a:ext cx="3733800" cy="584775"/>
            <a:chOff x="2819400" y="5998429"/>
            <a:chExt cx="3733800" cy="584775"/>
          </a:xfrm>
        </p:grpSpPr>
        <p:sp>
          <p:nvSpPr>
            <p:cNvPr id="13" name="Rectangle 12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8791" y="6088751"/>
              <a:ext cx="3575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লেফটেন্যান্ট কর্নেল (অব.) এম এ রব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33" y="1737224"/>
            <a:ext cx="2917371" cy="341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094019" y="5535796"/>
            <a:ext cx="3733800" cy="584775"/>
            <a:chOff x="2819400" y="5998429"/>
            <a:chExt cx="3733800" cy="584775"/>
          </a:xfrm>
        </p:grpSpPr>
        <p:sp>
          <p:nvSpPr>
            <p:cNvPr id="17" name="Rectangle 16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24086" y="6027783"/>
              <a:ext cx="34115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গ্রুপ ক্যাপ্টেন এ.কে. খন্দকার  </a:t>
              </a:r>
              <a:endParaRPr lang="en-US" sz="2800" dirty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298" y="1832009"/>
            <a:ext cx="2924416" cy="332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78345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610" y="4714377"/>
            <a:ext cx="10903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সরকারের  পক্ষ থেকে যুদ্ধ পরিচালনার জন্য বাংলাদেশের সমগ্র ভূখণ্ডকে ১১টি যুদ্ধক্ষেত্র বা সেক্টরে ভাগ করা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সেক্টরের নেতৃত্বে ছিলেন একজন সেক্টর কমান্ডার।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7707" y="1468794"/>
            <a:ext cx="7771331" cy="2932140"/>
            <a:chOff x="609964" y="1066800"/>
            <a:chExt cx="7771331" cy="2932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626" y="1110470"/>
              <a:ext cx="4213669" cy="2844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64" y="1066800"/>
              <a:ext cx="3583062" cy="2932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3992430" y="447466"/>
            <a:ext cx="4608919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</a:t>
            </a:r>
            <a:r>
              <a:rPr lang="as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509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6" y="562811"/>
            <a:ext cx="4876800" cy="5818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201891" y="576666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1891" y="1126497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1891" y="167424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1891" y="218853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8818" y="272193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8818" y="325533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8811" y="3773876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8816" y="428582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1888" y="481564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2671" y="5349041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5741" y="5887696"/>
            <a:ext cx="182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33569" y="3405669"/>
            <a:ext cx="1270794" cy="2884695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294735" y="2992582"/>
            <a:ext cx="1748299" cy="1538681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77705" y="2473754"/>
            <a:ext cx="2078513" cy="1059156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33569" y="2188531"/>
            <a:ext cx="806667" cy="733455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57454" y="2022764"/>
            <a:ext cx="1025237" cy="33251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25797" y="620487"/>
            <a:ext cx="1635366" cy="1457695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42878" y="1260764"/>
            <a:ext cx="1662867" cy="2056625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28109" y="2986551"/>
            <a:ext cx="1817863" cy="1585449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99653" y="3920837"/>
            <a:ext cx="1831328" cy="1524000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22618" y="1537855"/>
            <a:ext cx="1645791" cy="1371600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368636" y="4410173"/>
            <a:ext cx="1113534" cy="1211046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solidFill>
              <a:srgbClr val="AD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59057" y="47589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487607" y="623455"/>
            <a:ext cx="3014629" cy="914400"/>
            <a:chOff x="2852771" y="609600"/>
            <a:chExt cx="3014629" cy="914400"/>
          </a:xfrm>
        </p:grpSpPr>
        <p:sp>
          <p:nvSpPr>
            <p:cNvPr id="28" name="Rectangle 27"/>
            <p:cNvSpPr/>
            <p:nvPr/>
          </p:nvSpPr>
          <p:spPr>
            <a:xfrm>
              <a:off x="2852771" y="609600"/>
              <a:ext cx="283451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75875" y="646331"/>
              <a:ext cx="29915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kern="1100" dirty="0" smtClean="0">
                  <a:ln w="0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মুক্তিযুোদ্ধর ১১ টি সেক্টর </a:t>
              </a:r>
              <a:endParaRPr lang="en-US" sz="2800" dirty="0">
                <a:ln w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05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2991" y="942109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94685" y="3380509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rgbClr val="FF0000">
              <a:alpha val="69000"/>
            </a:srgb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426882">
            <a:off x="2372460" y="3145942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84311" y="2634489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11534" y="2446165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90891" y="2206619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94935" y="1899110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91581" y="1237717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77395" y="1728812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chemeClr val="accent1">
              <a:lumMod val="75000"/>
              <a:alpha val="57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47100" y="3028242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rgbClr val="00B050">
              <a:alpha val="63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39226" y="3722940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92D05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047992" y="4131376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4096" y="396204"/>
            <a:ext cx="2895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: চট্টগ্রাম ও পার্বত্য চট্টগ্রাম থেকে ফেনী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নদী পর্যন্ত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সেক্টর ট্রুপস্ ছিল ২১০০ সৈন্য এবং গেরিলা ছিল ২০,০০০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ciu.somewherein.net/ciu/image/71737/xlarge/?token_id=540769cfca03cef7f84119bb8a1b908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586" y="3611585"/>
            <a:ext cx="1982099" cy="223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Rectangle 15"/>
          <p:cNvSpPr/>
          <p:nvPr/>
        </p:nvSpPr>
        <p:spPr>
          <a:xfrm>
            <a:off x="4727408" y="5860771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মেজর জি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উর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রহমান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এপ্রিল-১০ জুন ’৭১)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http://ciu.somewherein.net/ciu/image/71735/xlarge/?token_id=540769cfca03cef7f84119bb8a1b908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909" y="3619135"/>
            <a:ext cx="2123150" cy="23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7088656" y="5932720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মেজর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রফিকুল ইসলাম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১১ জুন-১৬ ডিসেম্বর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’৭১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1936" y="695378"/>
            <a:ext cx="314820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খালী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জেলা, কুমিল্লা জেলার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রেললাইন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ট্রুপস্ ছিল ৪,০০০ সৈন্য এবং গেরিলা ছিল ৩০,০০০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89178" y="3514068"/>
            <a:ext cx="4942480" cy="2974930"/>
            <a:chOff x="4091332" y="3566018"/>
            <a:chExt cx="4942480" cy="2974930"/>
          </a:xfrm>
        </p:grpSpPr>
        <p:sp>
          <p:nvSpPr>
            <p:cNvPr id="21" name="Rectangle 20"/>
            <p:cNvSpPr/>
            <p:nvPr/>
          </p:nvSpPr>
          <p:spPr>
            <a:xfrm>
              <a:off x="4091332" y="3566018"/>
              <a:ext cx="474786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" descr="http://ciu.somewherein.net/ciu/image/71734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66" y="3867495"/>
              <a:ext cx="1431638" cy="17179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091332" y="5640051"/>
              <a:ext cx="21675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খালেদ মোশাররফ </a:t>
              </a:r>
              <a:endPara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এপ্রিল-অক্টোবর ’৭১)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Picture 4" descr="http://ciu.somewherein.net/ciu/image/71731/xlarge/?token_id=540769cfca03cef7f84119bb8a1b908a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30" y="3938657"/>
              <a:ext cx="1381012" cy="16463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25" name="Rectangle 24"/>
            <p:cNvSpPr/>
            <p:nvPr/>
          </p:nvSpPr>
          <p:spPr>
            <a:xfrm>
              <a:off x="5985812" y="5691631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আবু তাহের মোহাম্মদ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ায়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দার </a:t>
              </a:r>
              <a:endPara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(অ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ক্টো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বর-১৬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ডিসেম্বর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’৭১)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874605" y="421956"/>
            <a:ext cx="33252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হবিগঞ্জ মহকুমা, কিশোরগঞ্জ মহকুমা,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থেকে উত্তর-পূর্ব দিকে কুমিল্লা ও ঢাকা জেলার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৬৬৯৩ সৈন্য এবং গেরিলা ছিল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31091" y="3508456"/>
            <a:ext cx="4839323" cy="2974930"/>
            <a:chOff x="4007632" y="3566018"/>
            <a:chExt cx="4839323" cy="2974930"/>
          </a:xfrm>
        </p:grpSpPr>
        <p:sp>
          <p:nvSpPr>
            <p:cNvPr id="28" name="Rectangle 27"/>
            <p:cNvSpPr/>
            <p:nvPr/>
          </p:nvSpPr>
          <p:spPr>
            <a:xfrm>
              <a:off x="4091332" y="3566018"/>
              <a:ext cx="474296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007632" y="3819883"/>
              <a:ext cx="2472151" cy="2600757"/>
              <a:chOff x="685513" y="2158366"/>
              <a:chExt cx="2472151" cy="2600757"/>
            </a:xfrm>
          </p:grpSpPr>
          <p:pic>
            <p:nvPicPr>
              <p:cNvPr id="33" name="Picture 2" descr="http://ciu.somewherein.net/ciu/image/71730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158366"/>
                <a:ext cx="1470768" cy="190185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85513" y="4112792"/>
                <a:ext cx="24721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কাজী মোহাম্মদ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সফিউল্লাহ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(এপ্রিল-৩০ সেপ্টেম্বর ’৭১)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57228" y="3818684"/>
              <a:ext cx="2389727" cy="2601956"/>
              <a:chOff x="6309005" y="2141712"/>
              <a:chExt cx="2389727" cy="2601956"/>
            </a:xfrm>
          </p:grpSpPr>
          <p:pic>
            <p:nvPicPr>
              <p:cNvPr id="31" name="Picture 4" descr="http://ciu.somewherein.net/ciu/image/7173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141712"/>
                <a:ext cx="1596539" cy="188265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6309005" y="4097337"/>
                <a:ext cx="23897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 এন এম নূরুজ্জামান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’৭১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7871715" y="647794"/>
            <a:ext cx="361478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পূর্বাঞ্চল এবং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ই-শায়েস্তাগঞ্জ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বাদে পূর্ব ও উত্তর দিকে সিলেট-ডাউকি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পর্যন্ত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৯৭৫ সৈন্য এবং গেরিলা ছিল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৯,০০০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688519" y="3524576"/>
            <a:ext cx="4797522" cy="3058646"/>
            <a:chOff x="4091332" y="3566018"/>
            <a:chExt cx="4797522" cy="3058646"/>
          </a:xfrm>
        </p:grpSpPr>
        <p:sp>
          <p:nvSpPr>
            <p:cNvPr id="37" name="Rectangle 36"/>
            <p:cNvSpPr/>
            <p:nvPr/>
          </p:nvSpPr>
          <p:spPr>
            <a:xfrm>
              <a:off x="4091332" y="3566018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8" name="Picture 2" descr="http://ciu.somewherein.net/ciu/image/71740/xlarge/?token_id=540769cfca03cef7f84119bb8a1b908a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751" y="3842735"/>
              <a:ext cx="1693166" cy="22084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127614" y="6101444"/>
              <a:ext cx="47612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চিত্তরঞ্জন দত্ত (মে-১৬ ডিসেম্বর ’৭১)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907455" y="477521"/>
            <a:ext cx="35433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সিলেট-ডাউকি স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থেকে সিলেট জেলার সমগ্র উত্তর ও পশ্চিমাঞ্চলসেক্টর </a:t>
            </a:r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১১,০০০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25487" y="3548020"/>
            <a:ext cx="5088477" cy="3047122"/>
            <a:chOff x="3977079" y="3565775"/>
            <a:chExt cx="5088477" cy="3047122"/>
          </a:xfrm>
        </p:grpSpPr>
        <p:sp>
          <p:nvSpPr>
            <p:cNvPr id="42" name="Rectangle 41"/>
            <p:cNvSpPr/>
            <p:nvPr/>
          </p:nvSpPr>
          <p:spPr>
            <a:xfrm>
              <a:off x="4066474" y="3565775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77079" y="3763644"/>
              <a:ext cx="5088477" cy="2849253"/>
              <a:chOff x="526176" y="1563996"/>
              <a:chExt cx="5005525" cy="2849253"/>
            </a:xfrm>
          </p:grpSpPr>
          <p:pic>
            <p:nvPicPr>
              <p:cNvPr id="44" name="Picture 2" descr="http://ciu.somewherein.net/ciu/image/71742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846" y="1563996"/>
                <a:ext cx="1852376" cy="237484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526176" y="3951584"/>
                <a:ext cx="50055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মীর শওকত আলী (আগস্ট-১৬ ডিসেম্বর ’৭১</a:t>
                </a:r>
                <a:r>
                  <a:rPr lang="as-IN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7938043" y="473308"/>
            <a:ext cx="345687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: সমগ্র রংপুর জেলা এবং দিনাজপুর জেলার ঠাকুরগাঁও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মহকুমা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665741" y="3537382"/>
            <a:ext cx="4947752" cy="3029521"/>
            <a:chOff x="4066474" y="3565775"/>
            <a:chExt cx="4947752" cy="3029521"/>
          </a:xfrm>
        </p:grpSpPr>
        <p:sp>
          <p:nvSpPr>
            <p:cNvPr id="48" name="Rectangle 47"/>
            <p:cNvSpPr/>
            <p:nvPr/>
          </p:nvSpPr>
          <p:spPr>
            <a:xfrm>
              <a:off x="4066474" y="3565775"/>
              <a:ext cx="474802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9" name="Picture 2" descr="http://ciu.somewherein.net/ciu/image/71758/xlarge/?token_id=540769cfca03cef7f84119bb8a1b908a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719" y="3763320"/>
              <a:ext cx="1465279" cy="19508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4118799" y="5764299"/>
              <a:ext cx="48954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উইং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কমান্ডার মোহাম্মদ খাদেমুল </a:t>
              </a:r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বাশার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(জুন-১৬ ডিসেম্বর ’৭১</a:t>
              </a:r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7866046" y="452025"/>
            <a:ext cx="37338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দিনাজপুর জেলার দক্ষিণাঞ্চল,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বগু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রাজশাহী এবং পাবনা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২৩১০ সৈন্য এবং গেরিলা ছিল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১২,৫০০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04889" y="3538869"/>
            <a:ext cx="4832353" cy="3024013"/>
            <a:chOff x="4066474" y="3565775"/>
            <a:chExt cx="4832353" cy="3024013"/>
          </a:xfrm>
        </p:grpSpPr>
        <p:sp>
          <p:nvSpPr>
            <p:cNvPr id="53" name="Rectangle 52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230074" y="3837642"/>
              <a:ext cx="2355132" cy="2281004"/>
              <a:chOff x="3249457" y="2250426"/>
              <a:chExt cx="2355132" cy="228100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249457" y="3823544"/>
                <a:ext cx="23551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খন্দকার নাজমুল হক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(এপ্রিল-২৮ সেপ্টেম্বর ’৭১)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5207" y="2250426"/>
                <a:ext cx="2023632" cy="154181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401027" y="3837390"/>
              <a:ext cx="2497800" cy="2752398"/>
              <a:chOff x="6266806" y="1964357"/>
              <a:chExt cx="2497800" cy="275239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266806" y="4008869"/>
                <a:ext cx="24978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কাজী নূর-উজ-জামান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’৭</a:t>
                </a:r>
                <a:r>
                  <a:rPr lang="bn-BD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964357"/>
                <a:ext cx="1612669" cy="196223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7722704" y="654786"/>
            <a:ext cx="342868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সমগ্র কুষ্টিয়া ও যশোর জেলা, ফরিদপুরের অধিকাংশ এলাকা এবং দৌলতপুর-সাতক্ষীরা সড়কের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উত্তরাংশ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s-IN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31274" y="3525646"/>
            <a:ext cx="4795138" cy="3047744"/>
            <a:chOff x="4066474" y="3565775"/>
            <a:chExt cx="4795138" cy="3047744"/>
          </a:xfrm>
        </p:grpSpPr>
        <p:sp>
          <p:nvSpPr>
            <p:cNvPr id="62" name="Rectangle 61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105384" y="3677904"/>
              <a:ext cx="4689395" cy="2935615"/>
              <a:chOff x="890792" y="3166543"/>
              <a:chExt cx="4689395" cy="2935615"/>
            </a:xfrm>
          </p:grpSpPr>
          <p:pic>
            <p:nvPicPr>
              <p:cNvPr id="64" name="Picture 2" descr="http://ciu.somewherein.net/ciu/image/71764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417" y="3166543"/>
                <a:ext cx="1664831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890792" y="5376343"/>
                <a:ext cx="22220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আবু ওসমান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চৌধুরী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(এপ্রিল-১৫ আগস্ট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’৭১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6" name="Picture 4" descr="http://ciu.somewherein.net/ciu/image/71765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425" y="3193437"/>
                <a:ext cx="1709827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3135287" y="5394272"/>
                <a:ext cx="24449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মুহম্মদ আবুল মঞ্জুর 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১৮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আগস্ট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১৬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ডিসেম্বর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7936942" y="501979"/>
            <a:ext cx="358414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দৌলতপুর-সাতক্ষীরা সড়ক থেকে খুলনার দক্ষিণাঞ্চল এবং সমগ্র বরিশাল ও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খালী জেলা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691087" y="3553808"/>
            <a:ext cx="4795138" cy="2974930"/>
            <a:chOff x="4066474" y="3565775"/>
            <a:chExt cx="4795138" cy="2974930"/>
          </a:xfrm>
        </p:grpSpPr>
        <p:sp>
          <p:nvSpPr>
            <p:cNvPr id="70" name="Rectangle 69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078226" y="3855295"/>
              <a:ext cx="2683384" cy="2554394"/>
              <a:chOff x="705628" y="1920833"/>
              <a:chExt cx="2683384" cy="2554394"/>
            </a:xfrm>
          </p:grpSpPr>
          <p:pic>
            <p:nvPicPr>
              <p:cNvPr id="75" name="Picture 2" descr="http://ciu.somewherein.net/ciu/image/7174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854" y="1920833"/>
                <a:ext cx="1612846" cy="181961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Rectangle 75"/>
              <p:cNvSpPr/>
              <p:nvPr/>
            </p:nvSpPr>
            <p:spPr>
              <a:xfrm>
                <a:off x="705628" y="3767341"/>
                <a:ext cx="26833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মোহাম্মদ আব্দুল জলিল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এপ্রিল- ডিসেম্বরের প্রথমার্ধ ’৭১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841496" y="3820526"/>
              <a:ext cx="1855028" cy="2659613"/>
              <a:chOff x="6101514" y="2131226"/>
              <a:chExt cx="1855028" cy="2659613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101514" y="2161546"/>
                <a:ext cx="1855028" cy="20770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NikoshBAN" panose="02000000000000000000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8852642">
                <a:off x="5713895" y="2999368"/>
                <a:ext cx="26596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# মেজর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r>
                  <a:rPr lang="bn-BD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নুল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আবেদীন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ডিসেম্বরের অবশিষ্ট দিনগুলি ’৭১)</a:t>
                </a:r>
                <a:b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</a:b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7922380" y="470625"/>
            <a:ext cx="373800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কোনো আঞ্চলিক সীমানা নেই। নৌবাহিনীর কমান্ডো দ্বারা গঠিত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শত্রুপক্ষের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নৌযান ধ্বংসের জন্য বিভিন্ন সেক্টরে পাঠানো 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নৌ-কমান্ডোর </a:t>
            </a:r>
            <a:r>
              <a:rPr lang="as-IN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 ছিল ৫১৫ জন</a:t>
            </a:r>
            <a:r>
              <a:rPr lang="as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691268" y="3552233"/>
            <a:ext cx="4822380" cy="2974930"/>
            <a:chOff x="4066474" y="3565775"/>
            <a:chExt cx="4822380" cy="2974930"/>
          </a:xfrm>
        </p:grpSpPr>
        <p:sp>
          <p:nvSpPr>
            <p:cNvPr id="79" name="Rectangle 78"/>
            <p:cNvSpPr/>
            <p:nvPr/>
          </p:nvSpPr>
          <p:spPr>
            <a:xfrm>
              <a:off x="4066474" y="3565775"/>
              <a:ext cx="4822380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151347" y="3735572"/>
              <a:ext cx="4670522" cy="2579613"/>
              <a:chOff x="827617" y="1975210"/>
              <a:chExt cx="4670522" cy="2579613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827617" y="4154713"/>
                <a:ext cx="46705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প্রধান সেনাপতির স্পেশাল ট্রুপস্ হিসেবে ছিল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সেক্টর দশ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2" name="Picture 81" descr="http://ciu.somewherein.net/ciu/image/71756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975210"/>
                <a:ext cx="1659307" cy="202354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3" name="Rectangle 82"/>
          <p:cNvSpPr/>
          <p:nvPr/>
        </p:nvSpPr>
        <p:spPr>
          <a:xfrm>
            <a:off x="7833128" y="684678"/>
            <a:ext cx="376167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কিশোরগঞ্জ মহকুমা বাদে সমগ্র ময়মনসিংহ ও টাঙ্গাইল জেলা এবং নগরবাড়ি-আরিচা থকে ফুলছড়ি-বাহাদুরাবাদ পর্যন্ত যমুনা নদী ও তীর </a:t>
            </a:r>
            <a:r>
              <a:rPr lang="as-IN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BD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618787" y="3541533"/>
            <a:ext cx="5209667" cy="2974930"/>
            <a:chOff x="4002796" y="3565775"/>
            <a:chExt cx="5209667" cy="2974930"/>
          </a:xfrm>
        </p:grpSpPr>
        <p:sp>
          <p:nvSpPr>
            <p:cNvPr id="85" name="Rectangle 84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002796" y="3913913"/>
              <a:ext cx="2416046" cy="2544016"/>
              <a:chOff x="304800" y="2333934"/>
              <a:chExt cx="2416046" cy="2544016"/>
            </a:xfrm>
          </p:grpSpPr>
          <p:pic>
            <p:nvPicPr>
              <p:cNvPr id="89" name="Picture 4" descr="http://ciu.somewherein.net/ciu/image/71757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333934"/>
                <a:ext cx="1535159" cy="183539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90" name="Rectangle 89"/>
              <p:cNvSpPr/>
              <p:nvPr/>
            </p:nvSpPr>
            <p:spPr>
              <a:xfrm>
                <a:off x="304800" y="4170064"/>
                <a:ext cx="24160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# মেজর আবু তাহের 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১২ আগস্ট- ১৪ নভেম্বর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7" name="Picture 6" descr="http://ciu.somewherein.net/ciu/image/71766/xlarge/?token_id=540769cfca03cef7f84119bb8a1b908a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07" y="3912384"/>
              <a:ext cx="1563681" cy="19017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88" name="Rectangle 87"/>
            <p:cNvSpPr/>
            <p:nvPr/>
          </p:nvSpPr>
          <p:spPr>
            <a:xfrm>
              <a:off x="5859664" y="5899604"/>
              <a:ext cx="33527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# ফ্লাইট লেফটেন্যান্ট এম হামিদুল্লাহ খান </a:t>
              </a:r>
              <a:endParaRPr lang="bn-BD" sz="1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16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১৫ নভেম্বর-১৬ ডিসেম্বর </a:t>
              </a:r>
              <a:r>
                <a:rPr lang="as-IN" sz="1600" b="1" dirty="0" smtClean="0">
                  <a:latin typeface="NikoshBAN" pitchFamily="2" charset="0"/>
                  <a:cs typeface="NikoshBAN" pitchFamily="2" charset="0"/>
                </a:rPr>
                <a:t>’৭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১)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3488881" y="3389701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Freeform 91"/>
          <p:cNvSpPr/>
          <p:nvPr/>
        </p:nvSpPr>
        <p:spPr>
          <a:xfrm rot="426882">
            <a:off x="2366656" y="3155134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478507" y="2643681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3505730" y="2455357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3485087" y="2215811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389131" y="1908302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1385777" y="1246909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1371591" y="1738004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641296" y="3037434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933422" y="3732132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042188" y="4140568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7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5347 -0.3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0671 L 0.19236 -0.02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42 -0.166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85 L 0.16771 -0.133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659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711 -0.0935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67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5764 0.0363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6233 -0.0997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32031 -0.2254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497 -0.28889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9132 -0.37245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23924 -0.04259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6" grpId="0"/>
      <p:bldP spid="16" grpId="1"/>
      <p:bldP spid="18" grpId="0"/>
      <p:bldP spid="18" grpId="1"/>
      <p:bldP spid="19" grpId="0" animBg="1"/>
      <p:bldP spid="19" grpId="1" animBg="1"/>
      <p:bldP spid="26" grpId="0" animBg="1"/>
      <p:bldP spid="26" grpId="1" animBg="1"/>
      <p:bldP spid="35" grpId="0" animBg="1"/>
      <p:bldP spid="35" grpId="1" animBg="1"/>
      <p:bldP spid="40" grpId="0" animBg="1"/>
      <p:bldP spid="40" grpId="1" animBg="1"/>
      <p:bldP spid="46" grpId="0" animBg="1"/>
      <p:bldP spid="46" grpId="1" animBg="1"/>
      <p:bldP spid="51" grpId="0" animBg="1"/>
      <p:bldP spid="51" grpId="1" animBg="1"/>
      <p:bldP spid="60" grpId="0" animBg="1"/>
      <p:bldP spid="60" grpId="1" animBg="1"/>
      <p:bldP spid="68" grpId="0" animBg="1"/>
      <p:bldP spid="68" grpId="1" animBg="1"/>
      <p:bldP spid="77" grpId="0" animBg="1"/>
      <p:bldP spid="77" grpId="1" animBg="1"/>
      <p:bldP spid="83" grpId="0" animBg="1"/>
      <p:bldP spid="8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923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</cp:lastModifiedBy>
  <cp:revision>49</cp:revision>
  <dcterms:created xsi:type="dcterms:W3CDTF">2019-11-13T14:42:42Z</dcterms:created>
  <dcterms:modified xsi:type="dcterms:W3CDTF">2019-11-29T17:56:05Z</dcterms:modified>
</cp:coreProperties>
</file>