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77" r:id="rId10"/>
    <p:sldId id="275" r:id="rId11"/>
    <p:sldId id="264" r:id="rId12"/>
    <p:sldId id="263" r:id="rId13"/>
    <p:sldId id="270" r:id="rId14"/>
    <p:sldId id="265" r:id="rId15"/>
    <p:sldId id="267" r:id="rId16"/>
    <p:sldId id="268" r:id="rId17"/>
    <p:sldId id="269" r:id="rId18"/>
    <p:sldId id="278"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2"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04-Nov-19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34396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04-Nov-19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25391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04-Nov-19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50612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22879-8D8A-4D25-80B3-092F72718029}" type="datetimeFigureOut">
              <a:rPr lang="en-US" smtClean="0"/>
              <a:t>04-Nov-19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75968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22879-8D8A-4D25-80B3-092F72718029}" type="datetimeFigureOut">
              <a:rPr lang="en-US" smtClean="0"/>
              <a:t>04-Nov-19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15541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E22879-8D8A-4D25-80B3-092F72718029}" type="datetimeFigureOut">
              <a:rPr lang="en-US" smtClean="0"/>
              <a:t>04-Nov-19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37717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E22879-8D8A-4D25-80B3-092F72718029}" type="datetimeFigureOut">
              <a:rPr lang="en-US" smtClean="0"/>
              <a:t>04-Nov-19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65420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22879-8D8A-4D25-80B3-092F72718029}" type="datetimeFigureOut">
              <a:rPr lang="en-US" smtClean="0"/>
              <a:t>04-Nov-19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378389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22879-8D8A-4D25-80B3-092F72718029}" type="datetimeFigureOut">
              <a:rPr lang="en-US" smtClean="0"/>
              <a:t>04-Nov-19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160445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22879-8D8A-4D25-80B3-092F72718029}" type="datetimeFigureOut">
              <a:rPr lang="en-US" smtClean="0"/>
              <a:t>04-Nov-19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39862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22879-8D8A-4D25-80B3-092F72718029}" type="datetimeFigureOut">
              <a:rPr lang="en-US" smtClean="0"/>
              <a:t>04-Nov-19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CB617-5A90-475F-99D2-0AABDE02EE76}" type="slidenum">
              <a:rPr lang="en-US" smtClean="0"/>
              <a:t>‹#›</a:t>
            </a:fld>
            <a:endParaRPr lang="en-US"/>
          </a:p>
        </p:txBody>
      </p:sp>
    </p:spTree>
    <p:extLst>
      <p:ext uri="{BB962C8B-B14F-4D97-AF65-F5344CB8AC3E}">
        <p14:creationId xmlns:p14="http://schemas.microsoft.com/office/powerpoint/2010/main" val="262665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22879-8D8A-4D25-80B3-092F72718029}" type="datetimeFigureOut">
              <a:rPr lang="en-US" smtClean="0"/>
              <a:t>04-Nov-19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B617-5A90-475F-99D2-0AABDE02EE76}" type="slidenum">
              <a:rPr lang="en-US" smtClean="0"/>
              <a:t>‹#›</a:t>
            </a:fld>
            <a:endParaRPr lang="en-US"/>
          </a:p>
        </p:txBody>
      </p:sp>
    </p:spTree>
    <p:extLst>
      <p:ext uri="{BB962C8B-B14F-4D97-AF65-F5344CB8AC3E}">
        <p14:creationId xmlns:p14="http://schemas.microsoft.com/office/powerpoint/2010/main" val="120979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523" y="534155"/>
            <a:ext cx="9868277" cy="5712737"/>
          </a:xfrm>
          <a:prstGeom prst="rect">
            <a:avLst/>
          </a:prstGeom>
        </p:spPr>
      </p:pic>
      <p:sp>
        <p:nvSpPr>
          <p:cNvPr id="4" name="Rectangle 3"/>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774449" y="1026069"/>
            <a:ext cx="4849886" cy="2253610"/>
            <a:chOff x="1807113" y="1026073"/>
            <a:chExt cx="4849886" cy="2253610"/>
          </a:xfrm>
        </p:grpSpPr>
        <p:sp>
          <p:nvSpPr>
            <p:cNvPr id="3" name="TextBox 2"/>
            <p:cNvSpPr txBox="1"/>
            <p:nvPr/>
          </p:nvSpPr>
          <p:spPr>
            <a:xfrm>
              <a:off x="1807113" y="1026073"/>
              <a:ext cx="4808321" cy="2215991"/>
            </a:xfrm>
            <a:prstGeom prst="rect">
              <a:avLst/>
            </a:prstGeom>
            <a:noFill/>
          </p:spPr>
          <p:txBody>
            <a:bodyPr wrap="square" rtlCol="0">
              <a:spAutoFit/>
            </a:bodyPr>
            <a:lstStyle/>
            <a:p>
              <a:pPr algn="ctr"/>
              <a:r>
                <a:rPr lang="en-US" sz="13800" dirty="0" err="1" smtClean="0">
                  <a:solidFill>
                    <a:schemeClr val="bg1"/>
                  </a:solidFill>
                  <a:latin typeface="NikoshBAN" panose="02000000000000000000" pitchFamily="2" charset="0"/>
                  <a:cs typeface="NikoshBAN" panose="02000000000000000000" pitchFamily="2" charset="0"/>
                </a:rPr>
                <a:t>স্বাগতম</a:t>
              </a:r>
              <a:endParaRPr lang="en-US" sz="138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1848678" y="1063692"/>
              <a:ext cx="4808321" cy="2215991"/>
            </a:xfrm>
            <a:prstGeom prst="rect">
              <a:avLst/>
            </a:prstGeom>
            <a:noFill/>
          </p:spPr>
          <p:txBody>
            <a:bodyPr wrap="square" rtlCol="0">
              <a:spAutoFit/>
            </a:bodyPr>
            <a:lstStyle/>
            <a:p>
              <a:pPr algn="ctr"/>
              <a:r>
                <a:rPr lang="en-US" sz="13800" dirty="0" err="1" smtClean="0">
                  <a:solidFill>
                    <a:schemeClr val="accent4">
                      <a:lumMod val="60000"/>
                      <a:lumOff val="40000"/>
                    </a:schemeClr>
                  </a:solidFill>
                  <a:latin typeface="NikoshBAN" panose="02000000000000000000" pitchFamily="2" charset="0"/>
                  <a:cs typeface="NikoshBAN" panose="02000000000000000000" pitchFamily="2" charset="0"/>
                </a:rPr>
                <a:t>স্বাগতম</a:t>
              </a:r>
              <a:endParaRPr lang="en-US" sz="13800" dirty="0">
                <a:solidFill>
                  <a:schemeClr val="accent4">
                    <a:lumMod val="60000"/>
                    <a:lumOff val="4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9198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1315" y="1041061"/>
            <a:ext cx="34493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latin typeface="NikoshBAN" panose="02000000000000000000" pitchFamily="2" charset="0"/>
                <a:cs typeface="NikoshBAN" panose="02000000000000000000" pitchFamily="2" charset="0"/>
              </a:rPr>
              <a:t>জোড়ায়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5" y="2795431"/>
            <a:ext cx="2967508" cy="2029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92762" y="2790358"/>
            <a:ext cx="4655845" cy="1200329"/>
          </a:xfrm>
          <a:prstGeom prst="rect">
            <a:avLst/>
          </a:prstGeom>
        </p:spPr>
        <p:txBody>
          <a:bodyPr wrap="square">
            <a:spAutoFit/>
          </a:bodyPr>
          <a:lstStyle/>
          <a:p>
            <a:r>
              <a:rPr lang="bn-BD" sz="3600" b="1" dirty="0" smtClean="0">
                <a:latin typeface="NikoshBAN" pitchFamily="2" charset="0"/>
                <a:cs typeface="NikoshBAN" pitchFamily="2" charset="0"/>
              </a:rPr>
              <a:t>১</a:t>
            </a:r>
            <a:r>
              <a:rPr lang="bn-BD" sz="3600" b="1" dirty="0">
                <a:latin typeface="NikoshBAN" pitchFamily="2" charset="0"/>
                <a:cs typeface="NikoshBAN" pitchFamily="2" charset="0"/>
              </a:rPr>
              <a:t>.</a:t>
            </a:r>
            <a:r>
              <a:rPr lang="bn-BD" altLang="bn-BD" sz="3600" b="1" dirty="0" smtClean="0">
                <a:latin typeface="NikoshBAN" pitchFamily="2" charset="0"/>
                <a:cs typeface="NikoshBAN" pitchFamily="2" charset="0"/>
              </a:rPr>
              <a:t> </a:t>
            </a:r>
            <a:r>
              <a:rPr lang="en-US" altLang="en-US" sz="3600" b="1" dirty="0" err="1">
                <a:latin typeface="NikoshBAN" panose="02000000000000000000" pitchFamily="2" charset="0"/>
                <a:cs typeface="NikoshBAN" panose="02000000000000000000" pitchFamily="2" charset="0"/>
              </a:rPr>
              <a:t>দাবা</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খেলার</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গুঠিগুলোর</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নাম</a:t>
            </a:r>
            <a:r>
              <a:rPr lang="en-US" altLang="en-US" sz="3600" b="1" dirty="0">
                <a:latin typeface="NikoshBAN" panose="02000000000000000000" pitchFamily="2" charset="0"/>
                <a:cs typeface="NikoshBAN" panose="02000000000000000000" pitchFamily="2" charset="0"/>
              </a:rPr>
              <a:t> </a:t>
            </a:r>
            <a:endParaRPr lang="bn-BD" altLang="en-US" sz="3600" b="1" dirty="0" smtClean="0">
              <a:latin typeface="NikoshBAN" panose="02000000000000000000" pitchFamily="2" charset="0"/>
              <a:cs typeface="NikoshBAN" panose="02000000000000000000" pitchFamily="2" charset="0"/>
            </a:endParaRPr>
          </a:p>
          <a:p>
            <a:r>
              <a:rPr lang="bn-BD" altLang="en-US" sz="3600" b="1" dirty="0">
                <a:latin typeface="NikoshBAN" panose="02000000000000000000" pitchFamily="2" charset="0"/>
                <a:cs typeface="NikoshBAN" panose="02000000000000000000" pitchFamily="2" charset="0"/>
              </a:rPr>
              <a:t> </a:t>
            </a:r>
            <a:r>
              <a:rPr lang="bn-BD"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লিখ</a:t>
            </a:r>
            <a:r>
              <a:rPr lang="bn-BD" alt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6016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58323" y="925199"/>
            <a:ext cx="476212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দাবা খেলার গুঠিগুলোর নাম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737186" y="194872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l="15656" r="19538"/>
          <a:stretch/>
        </p:blipFill>
        <p:spPr>
          <a:xfrm>
            <a:off x="1594310" y="194872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p:cNvPicPr>
          <p:nvPr/>
        </p:nvPicPr>
        <p:blipFill rotWithShape="1">
          <a:blip r:embed="rId4" cstate="print">
            <a:extLst>
              <a:ext uri="{28A0092B-C50C-407E-A947-70E740481C1C}">
                <a14:useLocalDpi xmlns:a14="http://schemas.microsoft.com/office/drawing/2010/main" val="0"/>
              </a:ext>
            </a:extLst>
          </a:blip>
          <a:srcRect l="27465" r="19618"/>
          <a:stretch/>
        </p:blipFill>
        <p:spPr>
          <a:xfrm>
            <a:off x="4600536" y="194872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532137" y="5497764"/>
            <a:ext cx="867545"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রাজা</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5452488" y="5420183"/>
            <a:ext cx="734496"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মন্ত্রী</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8041025" y="5384912"/>
            <a:ext cx="2135521"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বোট বা নৌকা</a:t>
            </a:r>
            <a:endParaRPr lang="en-US" sz="3600" dirty="0">
              <a:latin typeface="NikoshBAN" panose="02000000000000000000" pitchFamily="2" charset="0"/>
              <a:cs typeface="NikoshBAN" panose="02000000000000000000" pitchFamily="2" charset="0"/>
            </a:endParaRPr>
          </a:p>
        </p:txBody>
      </p:sp>
      <p:pic>
        <p:nvPicPr>
          <p:cNvPr id="11" name="Picture 10"/>
          <p:cNvPicPr>
            <a:picLocks/>
          </p:cNvPicPr>
          <p:nvPr/>
        </p:nvPicPr>
        <p:blipFill rotWithShape="1">
          <a:blip r:embed="rId5"/>
          <a:srcRect t="3922" r="79922" b="10187"/>
          <a:stretch/>
        </p:blipFill>
        <p:spPr>
          <a:xfrm>
            <a:off x="2513941" y="3912201"/>
            <a:ext cx="903935" cy="1593605"/>
          </a:xfrm>
          <a:prstGeom prst="rect">
            <a:avLst/>
          </a:prstGeom>
        </p:spPr>
      </p:pic>
      <p:pic>
        <p:nvPicPr>
          <p:cNvPr id="12" name="Picture 11"/>
          <p:cNvPicPr>
            <a:picLocks/>
          </p:cNvPicPr>
          <p:nvPr/>
        </p:nvPicPr>
        <p:blipFill rotWithShape="1">
          <a:blip r:embed="rId5"/>
          <a:srcRect l="18292" t="12627" r="64346" b="10767"/>
          <a:stretch/>
        </p:blipFill>
        <p:spPr>
          <a:xfrm>
            <a:off x="5466654" y="3991571"/>
            <a:ext cx="720330" cy="1393341"/>
          </a:xfrm>
          <a:prstGeom prst="rect">
            <a:avLst/>
          </a:prstGeom>
        </p:spPr>
      </p:pic>
      <p:pic>
        <p:nvPicPr>
          <p:cNvPr id="13" name="Picture 12"/>
          <p:cNvPicPr>
            <a:picLocks/>
          </p:cNvPicPr>
          <p:nvPr/>
        </p:nvPicPr>
        <p:blipFill rotWithShape="1">
          <a:blip r:embed="rId5"/>
          <a:srcRect l="66293" t="27716" r="17621" b="9026"/>
          <a:stretch/>
        </p:blipFill>
        <p:spPr>
          <a:xfrm>
            <a:off x="8720445" y="4185813"/>
            <a:ext cx="674207" cy="1234370"/>
          </a:xfrm>
          <a:prstGeom prst="rect">
            <a:avLst/>
          </a:prstGeom>
        </p:spPr>
      </p:pic>
    </p:spTree>
    <p:extLst>
      <p:ext uri="{BB962C8B-B14F-4D97-AF65-F5344CB8AC3E}">
        <p14:creationId xmlns:p14="http://schemas.microsoft.com/office/powerpoint/2010/main" val="3374108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13020" y="888139"/>
            <a:ext cx="476212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দাবা খেলার </a:t>
            </a:r>
            <a:r>
              <a:rPr lang="bn-BD" sz="3600" dirty="0">
                <a:solidFill>
                  <a:schemeClr val="tx1"/>
                </a:solidFill>
                <a:latin typeface="NikoshBAN" panose="02000000000000000000" pitchFamily="2" charset="0"/>
                <a:cs typeface="NikoshBAN" panose="02000000000000000000" pitchFamily="2" charset="0"/>
              </a:rPr>
              <a:t>গুঠিগুলোর নাম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p:cNvPicPr>
          <p:nvPr/>
        </p:nvPicPr>
        <p:blipFill rotWithShape="1">
          <a:blip r:embed="rId2">
            <a:extLst>
              <a:ext uri="{28A0092B-C50C-407E-A947-70E740481C1C}">
                <a14:useLocalDpi xmlns:a14="http://schemas.microsoft.com/office/drawing/2010/main" val="0"/>
              </a:ext>
            </a:extLst>
          </a:blip>
          <a:srcRect t="13366" r="1353" b="10066"/>
          <a:stretch/>
        </p:blipFill>
        <p:spPr>
          <a:xfrm>
            <a:off x="7671737" y="191563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57066" y="191563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57474" y="1915635"/>
            <a:ext cx="27432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747079" y="5319534"/>
            <a:ext cx="1867819"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হাতি বা গজ</a:t>
            </a:r>
            <a:endParaRPr lang="en-US" sz="3600" dirty="0">
              <a:latin typeface="NikoshBAN" panose="02000000000000000000" pitchFamily="2" charset="0"/>
              <a:cs typeface="NikoshBAN" panose="02000000000000000000" pitchFamily="2" charset="0"/>
            </a:endParaRPr>
          </a:p>
        </p:txBody>
      </p:sp>
      <p:sp>
        <p:nvSpPr>
          <p:cNvPr id="8" name="Rectangle 7"/>
          <p:cNvSpPr/>
          <p:nvPr/>
        </p:nvSpPr>
        <p:spPr>
          <a:xfrm>
            <a:off x="7807261" y="5142271"/>
            <a:ext cx="2472152"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বোড়ে বা সৈনিক</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5362874" y="5273239"/>
            <a:ext cx="963725"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ঘোড়া</a:t>
            </a:r>
            <a:endParaRPr lang="en-US" sz="3600" dirty="0">
              <a:latin typeface="NikoshBAN" panose="02000000000000000000" pitchFamily="2" charset="0"/>
              <a:cs typeface="NikoshBAN" panose="02000000000000000000" pitchFamily="2" charset="0"/>
            </a:endParaRPr>
          </a:p>
        </p:txBody>
      </p:sp>
      <p:pic>
        <p:nvPicPr>
          <p:cNvPr id="10" name="Picture 9"/>
          <p:cNvPicPr>
            <a:picLocks/>
          </p:cNvPicPr>
          <p:nvPr/>
        </p:nvPicPr>
        <p:blipFill rotWithShape="1">
          <a:blip r:embed="rId5"/>
          <a:srcRect l="35398" t="20171" r="49538" b="10768"/>
          <a:stretch/>
        </p:blipFill>
        <p:spPr>
          <a:xfrm>
            <a:off x="2198030" y="3828712"/>
            <a:ext cx="874120" cy="1511223"/>
          </a:xfrm>
          <a:prstGeom prst="rect">
            <a:avLst/>
          </a:prstGeom>
        </p:spPr>
      </p:pic>
      <p:pic>
        <p:nvPicPr>
          <p:cNvPr id="11" name="Picture 10"/>
          <p:cNvPicPr>
            <a:picLocks/>
          </p:cNvPicPr>
          <p:nvPr/>
        </p:nvPicPr>
        <p:blipFill rotWithShape="1">
          <a:blip r:embed="rId5"/>
          <a:srcRect l="49951" t="25394" r="33197" b="10767"/>
          <a:stretch/>
        </p:blipFill>
        <p:spPr>
          <a:xfrm>
            <a:off x="5482635" y="3876210"/>
            <a:ext cx="696492" cy="1463725"/>
          </a:xfrm>
          <a:prstGeom prst="rect">
            <a:avLst/>
          </a:prstGeom>
        </p:spPr>
      </p:pic>
      <p:pic>
        <p:nvPicPr>
          <p:cNvPr id="12" name="Picture 11"/>
          <p:cNvPicPr>
            <a:picLocks/>
          </p:cNvPicPr>
          <p:nvPr/>
        </p:nvPicPr>
        <p:blipFill rotWithShape="1">
          <a:blip r:embed="rId5"/>
          <a:srcRect l="81357" t="25395" r="3068" b="10767"/>
          <a:stretch/>
        </p:blipFill>
        <p:spPr>
          <a:xfrm>
            <a:off x="8783390" y="3828712"/>
            <a:ext cx="526865" cy="1313559"/>
          </a:xfrm>
          <a:prstGeom prst="rect">
            <a:avLst/>
          </a:prstGeom>
        </p:spPr>
      </p:pic>
    </p:spTree>
    <p:extLst>
      <p:ext uri="{BB962C8B-B14F-4D97-AF65-F5344CB8AC3E}">
        <p14:creationId xmlns:p14="http://schemas.microsoft.com/office/powerpoint/2010/main" val="4275406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08224" y="800303"/>
            <a:ext cx="906087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latin typeface="NikoshBAN" panose="02000000000000000000" pitchFamily="2" charset="0"/>
                <a:cs typeface="NikoshBAN" panose="02000000000000000000" pitchFamily="2" charset="0"/>
              </a:rPr>
              <a:t>দাবা খেলার নিয়ম-কানুন</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1508224" y="1471415"/>
            <a:ext cx="9144000" cy="4524315"/>
          </a:xfrm>
          <a:prstGeom prst="rect">
            <a:avLst/>
          </a:prstGeom>
          <a:noFill/>
        </p:spPr>
        <p:txBody>
          <a:bodyPr wrap="square" rtlCol="0">
            <a:spAutoFit/>
          </a:bodyPr>
          <a:lstStyle/>
          <a:p>
            <a:pPr algn="just"/>
            <a:r>
              <a:rPr lang="bn-BD" sz="3600" dirty="0" smtClean="0">
                <a:latin typeface="NikoshBAN" panose="02000000000000000000" pitchFamily="2" charset="0"/>
                <a:cs typeface="NikoshBAN" panose="02000000000000000000" pitchFamily="2" charset="0"/>
              </a:rPr>
              <a:t>প্রথমে সাদা বোড়ে ১ঘর বা ২ঘর চালতে পারে। বোড়ে বাদে ঘোড়াও চালা যায়। তারপর বিপক্ষের চালের অবস্থা বুঝে চাল দিতে হয়। যদি কোন বোড়ে শেষ প্রান্তে বা ৮নং ঘরে পৌছায় তাহলে উক্ত বোড়ের পদোন্নতি হয়ে মন্ত্রী, নৌকা, হাতি, ঘোড়া যেকোন ঘুঁটি হবে। রাজাকে কখন চালমাত করা যায়না। চালমাত অর্থ রাজা বিপক্ষের ঘুঁটির শক্তির কিস্তির মুখে নেই অথচ চালও দিতে পারছে না। এভাবে খেলতে খেলতে যার রাজা আটকে যাবে সে পরাজিত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688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02797" y="1302645"/>
            <a:ext cx="4301493"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রাজা তার ডানে-বামে,সামনে পিছনে অর্থাৎ সব দিকে এক ঘর যেতে পারে।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687781" y="3702113"/>
            <a:ext cx="5159997"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বোর্ডের উপর মন্ত্রীর শক্তি সবচেয়ে বেশি। বোর্ডের একটি নৌকা ও হাতির শক্তির সমান।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656" r="19538"/>
          <a:stretch/>
        </p:blipFill>
        <p:spPr>
          <a:xfrm>
            <a:off x="1758774" y="1302645"/>
            <a:ext cx="2702390" cy="16309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465" r="19618"/>
          <a:stretch/>
        </p:blipFill>
        <p:spPr>
          <a:xfrm>
            <a:off x="7847779" y="3825460"/>
            <a:ext cx="2711305" cy="18133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p:cNvPicPr>
          <p:nvPr/>
        </p:nvPicPr>
        <p:blipFill rotWithShape="1">
          <a:blip r:embed="rId4"/>
          <a:srcRect t="3922" r="79922" b="10187"/>
          <a:stretch/>
        </p:blipFill>
        <p:spPr>
          <a:xfrm>
            <a:off x="9310255" y="1141292"/>
            <a:ext cx="845127" cy="1792331"/>
          </a:xfrm>
          <a:prstGeom prst="rect">
            <a:avLst/>
          </a:prstGeom>
        </p:spPr>
      </p:pic>
      <p:pic>
        <p:nvPicPr>
          <p:cNvPr id="11" name="Picture 10"/>
          <p:cNvPicPr>
            <a:picLocks/>
          </p:cNvPicPr>
          <p:nvPr/>
        </p:nvPicPr>
        <p:blipFill rotWithShape="1">
          <a:blip r:embed="rId4"/>
          <a:srcRect l="18292" t="12627" r="64346" b="10767"/>
          <a:stretch/>
        </p:blipFill>
        <p:spPr>
          <a:xfrm>
            <a:off x="1758774" y="3519752"/>
            <a:ext cx="844268" cy="1936687"/>
          </a:xfrm>
          <a:prstGeom prst="rect">
            <a:avLst/>
          </a:prstGeom>
        </p:spPr>
      </p:pic>
    </p:spTree>
    <p:extLst>
      <p:ext uri="{BB962C8B-B14F-4D97-AF65-F5344CB8AC3E}">
        <p14:creationId xmlns:p14="http://schemas.microsoft.com/office/powerpoint/2010/main" val="612717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790" y="1288474"/>
            <a:ext cx="2527555" cy="15995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187" y="3807603"/>
            <a:ext cx="2474151" cy="15971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484448" y="1211101"/>
            <a:ext cx="4849772"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ডানে-বামে বা সামনে পিছনে নৌকা সোজা পথে চলে। কোন ঘুঁটি ডিঙিয়ে যেতে পারে 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438400" y="3562109"/>
            <a:ext cx="5239861"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হাতি কোনাকোনি চলে।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কালো ঘরের হাতি কালো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ঘর দিয়ে, সাদা ঘরের হাতি সাদা ঘর দিয়ে চলতে পারে। </a:t>
            </a:r>
            <a:endParaRPr lang="en-US" sz="3600" dirty="0">
              <a:latin typeface="NikoshBAN" panose="02000000000000000000" pitchFamily="2" charset="0"/>
              <a:cs typeface="NikoshBAN" panose="02000000000000000000" pitchFamily="2" charset="0"/>
            </a:endParaRPr>
          </a:p>
        </p:txBody>
      </p:sp>
      <p:pic>
        <p:nvPicPr>
          <p:cNvPr id="7" name="Picture 6"/>
          <p:cNvPicPr>
            <a:picLocks/>
          </p:cNvPicPr>
          <p:nvPr/>
        </p:nvPicPr>
        <p:blipFill rotWithShape="1">
          <a:blip r:embed="rId4"/>
          <a:srcRect l="66293" t="27716" r="17621" b="9026"/>
          <a:stretch/>
        </p:blipFill>
        <p:spPr>
          <a:xfrm>
            <a:off x="9504219" y="1211101"/>
            <a:ext cx="868119" cy="1754325"/>
          </a:xfrm>
          <a:prstGeom prst="rect">
            <a:avLst/>
          </a:prstGeom>
        </p:spPr>
      </p:pic>
      <p:pic>
        <p:nvPicPr>
          <p:cNvPr id="8" name="Picture 7"/>
          <p:cNvPicPr>
            <a:picLocks/>
          </p:cNvPicPr>
          <p:nvPr/>
        </p:nvPicPr>
        <p:blipFill rotWithShape="1">
          <a:blip r:embed="rId4"/>
          <a:srcRect l="35398" t="20171" r="49538" b="10768"/>
          <a:stretch/>
        </p:blipFill>
        <p:spPr>
          <a:xfrm>
            <a:off x="1725790" y="3642375"/>
            <a:ext cx="712610" cy="1762341"/>
          </a:xfrm>
          <a:prstGeom prst="rect">
            <a:avLst/>
          </a:prstGeom>
        </p:spPr>
      </p:pic>
    </p:spTree>
    <p:extLst>
      <p:ext uri="{BB962C8B-B14F-4D97-AF65-F5344CB8AC3E}">
        <p14:creationId xmlns:p14="http://schemas.microsoft.com/office/powerpoint/2010/main" val="3567265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16315" y="1260034"/>
            <a:ext cx="3004385" cy="1754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366" r="1353" b="10066"/>
          <a:stretch/>
        </p:blipFill>
        <p:spPr>
          <a:xfrm>
            <a:off x="7703127" y="3740345"/>
            <a:ext cx="2588880" cy="166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884627" y="1260087"/>
            <a:ext cx="4397918"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ঘোড়া সামনে পেছনে, ডানে-বামে এক্কেবারে আড়াই ঘর লাফাতে পারে।</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793801" y="3753489"/>
            <a:ext cx="4909326"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বোড়ে হল রাজার সৈনিক। এটি প্রথম চালে ইচ্ছা করলে দুই ঘর যেতে পারে। </a:t>
            </a:r>
            <a:endParaRPr lang="en-US" sz="3600" dirty="0">
              <a:latin typeface="NikoshBAN" panose="02000000000000000000" pitchFamily="2" charset="0"/>
              <a:cs typeface="NikoshBAN" panose="02000000000000000000" pitchFamily="2" charset="0"/>
            </a:endParaRPr>
          </a:p>
        </p:txBody>
      </p:sp>
      <p:pic>
        <p:nvPicPr>
          <p:cNvPr id="7" name="Picture 6"/>
          <p:cNvPicPr>
            <a:picLocks/>
          </p:cNvPicPr>
          <p:nvPr/>
        </p:nvPicPr>
        <p:blipFill rotWithShape="1">
          <a:blip r:embed="rId4"/>
          <a:srcRect l="49951" t="25394" r="33197" b="10767"/>
          <a:stretch/>
        </p:blipFill>
        <p:spPr>
          <a:xfrm>
            <a:off x="9282545" y="1127946"/>
            <a:ext cx="1009462" cy="2018608"/>
          </a:xfrm>
          <a:prstGeom prst="rect">
            <a:avLst/>
          </a:prstGeom>
        </p:spPr>
      </p:pic>
      <p:pic>
        <p:nvPicPr>
          <p:cNvPr id="8" name="Picture 7"/>
          <p:cNvPicPr>
            <a:picLocks/>
          </p:cNvPicPr>
          <p:nvPr/>
        </p:nvPicPr>
        <p:blipFill rotWithShape="1">
          <a:blip r:embed="rId4"/>
          <a:srcRect l="81357" t="25395" r="3068" b="10767"/>
          <a:stretch/>
        </p:blipFill>
        <p:spPr>
          <a:xfrm>
            <a:off x="1716119" y="3422073"/>
            <a:ext cx="1077682" cy="2085742"/>
          </a:xfrm>
          <a:prstGeom prst="rect">
            <a:avLst/>
          </a:prstGeom>
        </p:spPr>
      </p:pic>
    </p:spTree>
    <p:extLst>
      <p:ext uri="{BB962C8B-B14F-4D97-AF65-F5344CB8AC3E}">
        <p14:creationId xmlns:p14="http://schemas.microsoft.com/office/powerpoint/2010/main" val="3280593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23" y="605074"/>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43331" y="1303698"/>
            <a:ext cx="310533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দলীয় কাজ</a:t>
            </a:r>
            <a:endParaRPr lang="en-US" sz="4000" b="1" dirty="0">
              <a:latin typeface="NikoshBAN" panose="02000000000000000000" pitchFamily="2" charset="0"/>
              <a:cs typeface="NikoshBAN" panose="02000000000000000000" pitchFamily="2" charset="0"/>
            </a:endParaRPr>
          </a:p>
        </p:txBody>
      </p:sp>
      <p:sp>
        <p:nvSpPr>
          <p:cNvPr id="4" name="TextBox 3"/>
          <p:cNvSpPr txBox="1"/>
          <p:nvPr/>
        </p:nvSpPr>
        <p:spPr>
          <a:xfrm>
            <a:off x="2175163" y="4560356"/>
            <a:ext cx="811876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altLang="en-US" sz="3600" b="1" dirty="0" smtClean="0">
                <a:latin typeface="NikoshBAN" panose="02000000000000000000" pitchFamily="2" charset="0"/>
                <a:cs typeface="NikoshBAN" panose="02000000000000000000" pitchFamily="2" charset="0"/>
              </a:rPr>
              <a:t>দাবার</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গুঠিগুলোর</a:t>
            </a:r>
            <a:r>
              <a:rPr lang="en-US"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মধ্যে-কার</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ক্ষমতা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সবচেয়ে</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বেশি</a:t>
            </a:r>
            <a:r>
              <a:rPr lang="en-US" altLang="en-US" sz="3600" b="1" dirty="0" smtClean="0">
                <a:latin typeface="NikoshBAN" panose="02000000000000000000" pitchFamily="2" charset="0"/>
                <a:cs typeface="NikoshBAN" panose="02000000000000000000" pitchFamily="2" charset="0"/>
              </a:rPr>
              <a:t>?</a:t>
            </a:r>
            <a:endParaRPr lang="bn-BD" altLang="en-US" sz="3600" b="1" dirty="0" smtClean="0">
              <a:latin typeface="NikoshBAN" panose="02000000000000000000" pitchFamily="2" charset="0"/>
              <a:cs typeface="NikoshBAN" panose="02000000000000000000" pitchFamily="2" charset="0"/>
            </a:endParaRPr>
          </a:p>
          <a:p>
            <a:pPr algn="ctr"/>
            <a:r>
              <a:rPr lang="en-US" altLang="en-US" sz="3600" b="1" dirty="0" err="1" smtClean="0">
                <a:latin typeface="NikoshBAN" panose="02000000000000000000" pitchFamily="2" charset="0"/>
                <a:cs typeface="NikoshBAN" panose="02000000000000000000" pitchFamily="2" charset="0"/>
              </a:rPr>
              <a:t>এবং</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কেন</a:t>
            </a:r>
            <a:r>
              <a:rPr lang="en-US" altLang="en-US"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7" name="Picture 6"/>
          <p:cNvPicPr>
            <a:picLocks/>
          </p:cNvPicPr>
          <p:nvPr/>
        </p:nvPicPr>
        <p:blipFill>
          <a:blip r:embed="rId2"/>
          <a:stretch>
            <a:fillRect/>
          </a:stretch>
        </p:blipFill>
        <p:spPr>
          <a:xfrm>
            <a:off x="3214255" y="2097661"/>
            <a:ext cx="6040581" cy="2280376"/>
          </a:xfrm>
          <a:prstGeom prst="rect">
            <a:avLst/>
          </a:prstGeom>
        </p:spPr>
      </p:pic>
    </p:spTree>
    <p:extLst>
      <p:ext uri="{BB962C8B-B14F-4D97-AF65-F5344CB8AC3E}">
        <p14:creationId xmlns:p14="http://schemas.microsoft.com/office/powerpoint/2010/main" val="2622138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4875">
            <a:off x="3534528" y="2323160"/>
            <a:ext cx="6626909" cy="3181540"/>
          </a:xfrm>
          <a:prstGeom prst="rect">
            <a:avLst/>
          </a:prstGeom>
          <a:solidFill>
            <a:srgbClr val="FFFFFF"/>
          </a:solidFill>
          <a:ln w="25400">
            <a:solidFill>
              <a:srgbClr val="3893E0"/>
            </a:solidFill>
          </a:ln>
        </p:spPr>
        <p:txBody>
          <a:bodyPr anchor="ctr"/>
          <a:lstStyle/>
          <a:p>
            <a:pPr algn="ctr"/>
            <a:r>
              <a:rPr lang="en-US" altLang="en-US" sz="3600" b="1" dirty="0" err="1" smtClean="0">
                <a:latin typeface="NikoshBAN" panose="02000000000000000000" pitchFamily="2" charset="0"/>
                <a:cs typeface="NikoshBAN" panose="02000000000000000000" pitchFamily="2" charset="0"/>
              </a:rPr>
              <a:t>দাবা</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খেলার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নিয়ম</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বা</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আইন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অনুশারে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সবার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চাইতে</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ক্ষমতা</a:t>
            </a:r>
            <a:r>
              <a:rPr lang="bn-BD"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বেশি</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মন্ত্রি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নামক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গুঠিটির</a:t>
            </a:r>
            <a:r>
              <a:rPr lang="en-US" altLang="en-US" sz="3600" b="1" dirty="0" smtClean="0">
                <a:latin typeface="NikoshBAN" panose="02000000000000000000" pitchFamily="2" charset="0"/>
                <a:cs typeface="NikoshBAN" panose="02000000000000000000" pitchFamily="2" charset="0"/>
              </a:rPr>
              <a:t>।</a:t>
            </a:r>
            <a:r>
              <a:rPr lang="bn-BD"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কারন</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মন্ত্রি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এক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দিকে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যেমন</a:t>
            </a:r>
            <a:r>
              <a:rPr lang="en-US" altLang="en-US" sz="3600" b="1" dirty="0" smtClean="0">
                <a:latin typeface="NikoshBAN" panose="02000000000000000000" pitchFamily="2" charset="0"/>
                <a:cs typeface="NikoshBAN" panose="02000000000000000000" pitchFamily="2" charset="0"/>
              </a:rPr>
              <a:t>,</a:t>
            </a:r>
            <a:r>
              <a:rPr lang="bn-BD" altLang="en-US" sz="3600" b="1" dirty="0" smtClean="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সোজা</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রাস্তায়</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অনেকদুর</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যেতে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পারে</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তেমন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যে</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কোন</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দিকে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অনেক</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দুরে</a:t>
            </a:r>
            <a:r>
              <a:rPr lang="en-US" altLang="en-US" sz="3600" b="1" dirty="0">
                <a:latin typeface="NikoshBAN" panose="02000000000000000000" pitchFamily="2" charset="0"/>
                <a:cs typeface="NikoshBAN" panose="02000000000000000000" pitchFamily="2" charset="0"/>
              </a:rPr>
              <a:t> </a:t>
            </a:r>
            <a:r>
              <a:rPr lang="en-US" altLang="en-US" sz="3600" b="1" dirty="0" err="1" smtClean="0">
                <a:latin typeface="NikoshBAN" panose="02000000000000000000" pitchFamily="2" charset="0"/>
                <a:cs typeface="NikoshBAN" panose="02000000000000000000" pitchFamily="2" charset="0"/>
              </a:rPr>
              <a:t>প্রতিপক্ষকে</a:t>
            </a:r>
            <a:r>
              <a:rPr lang="en-US" altLang="en-US" sz="3600" b="1" dirty="0" smtClean="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আঘাত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করতে</a:t>
            </a:r>
            <a:r>
              <a:rPr lang="en-US" altLang="en-US" sz="3600" b="1" dirty="0">
                <a:latin typeface="NikoshBAN" panose="02000000000000000000" pitchFamily="2" charset="0"/>
                <a:cs typeface="NikoshBAN" panose="02000000000000000000" pitchFamily="2" charset="0"/>
              </a:rPr>
              <a:t> </a:t>
            </a:r>
            <a:r>
              <a:rPr lang="en-US" altLang="en-US" sz="3600" b="1" dirty="0" err="1">
                <a:latin typeface="NikoshBAN" panose="02000000000000000000" pitchFamily="2" charset="0"/>
                <a:cs typeface="NikoshBAN" panose="02000000000000000000" pitchFamily="2" charset="0"/>
              </a:rPr>
              <a:t>পারে</a:t>
            </a:r>
            <a:r>
              <a:rPr lang="en-US" altLang="en-US"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3" name="Rectangle 2"/>
          <p:cNvSpPr/>
          <p:nvPr/>
        </p:nvSpPr>
        <p:spPr>
          <a:xfrm>
            <a:off x="1104523" y="605074"/>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26818" y="1156106"/>
            <a:ext cx="2223686" cy="707886"/>
          </a:xfrm>
          <a:prstGeom prst="rect">
            <a:avLst/>
          </a:prstGeom>
        </p:spPr>
        <p:txBody>
          <a:bodyPr wrap="none">
            <a:spAutoFit/>
          </a:bodyPr>
          <a:lstStyle/>
          <a:p>
            <a:pPr algn="ctr"/>
            <a:r>
              <a:rPr lang="bn-BD" altLang="en-US" sz="4000" b="1" dirty="0" smtClean="0">
                <a:latin typeface="NikoshBAN" panose="02000000000000000000" pitchFamily="2" charset="0"/>
                <a:cs typeface="NikoshBAN" panose="02000000000000000000" pitchFamily="2" charset="0"/>
              </a:rPr>
              <a:t>মিলিয়ে নাও </a:t>
            </a:r>
            <a:endParaRPr lang="en-US" b="1" dirty="0">
              <a:latin typeface="NikoshBAN" panose="02000000000000000000" pitchFamily="2" charset="0"/>
              <a:cs typeface="NikoshBAN" panose="02000000000000000000" pitchFamily="2" charset="0"/>
            </a:endParaRPr>
          </a:p>
        </p:txBody>
      </p:sp>
      <p:pic>
        <p:nvPicPr>
          <p:cNvPr id="5" name="Picture 4"/>
          <p:cNvPicPr>
            <a:picLocks/>
          </p:cNvPicPr>
          <p:nvPr/>
        </p:nvPicPr>
        <p:blipFill rotWithShape="1">
          <a:blip r:embed="rId2"/>
          <a:srcRect l="18292" t="12627" r="64346" b="10767"/>
          <a:stretch/>
        </p:blipFill>
        <p:spPr>
          <a:xfrm>
            <a:off x="1878897" y="2308837"/>
            <a:ext cx="1648778" cy="3399236"/>
          </a:xfrm>
          <a:prstGeom prst="rect">
            <a:avLst/>
          </a:prstGeom>
        </p:spPr>
      </p:pic>
    </p:spTree>
    <p:extLst>
      <p:ext uri="{BB962C8B-B14F-4D97-AF65-F5344CB8AC3E}">
        <p14:creationId xmlns:p14="http://schemas.microsoft.com/office/powerpoint/2010/main" val="1561946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85992" y="981680"/>
            <a:ext cx="310533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anose="02000000000000000000" pitchFamily="2" charset="0"/>
                <a:cs typeface="NikoshBAN" panose="02000000000000000000" pitchFamily="2" charset="0"/>
              </a:rPr>
              <a:t>মূল্যায়ন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939637" y="1987637"/>
            <a:ext cx="8365884"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 কোন খেলাকে বুদ্ধির খেলা বলা হয়</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       </a:t>
            </a:r>
          </a:p>
          <a:p>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(ক) </a:t>
            </a:r>
            <a:r>
              <a:rPr lang="en-US" altLang="en-US" sz="3600" dirty="0" err="1" smtClean="0">
                <a:latin typeface="NikoshBAN" panose="02000000000000000000" pitchFamily="2" charset="0"/>
                <a:cs typeface="NikoshBAN" panose="02000000000000000000" pitchFamily="2" charset="0"/>
              </a:rPr>
              <a:t>ফুটবল</a:t>
            </a:r>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(খ) </a:t>
            </a:r>
            <a:r>
              <a:rPr lang="en-US" altLang="en-US" sz="3600" dirty="0" err="1" smtClean="0">
                <a:latin typeface="NikoshBAN" panose="02000000000000000000" pitchFamily="2" charset="0"/>
                <a:cs typeface="NikoshBAN" panose="02000000000000000000" pitchFamily="2" charset="0"/>
              </a:rPr>
              <a:t>হ্যান্ডবল</a:t>
            </a:r>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(গ) </a:t>
            </a:r>
            <a:r>
              <a:rPr lang="en-US" altLang="en-US" sz="3600" dirty="0" err="1" smtClean="0">
                <a:latin typeface="NikoshBAN" panose="02000000000000000000" pitchFamily="2" charset="0"/>
                <a:cs typeface="NikoshBAN" panose="02000000000000000000" pitchFamily="2" charset="0"/>
              </a:rPr>
              <a:t>দাবা</a:t>
            </a:r>
            <a:r>
              <a:rPr lang="bn-BD" altLang="en-US" sz="3600" dirty="0">
                <a:latin typeface="NikoshBAN" panose="02000000000000000000" pitchFamily="2" charset="0"/>
                <a:cs typeface="NikoshBAN" panose="02000000000000000000" pitchFamily="2" charset="0"/>
              </a:rPr>
              <a:t> </a:t>
            </a:r>
            <a:r>
              <a:rPr lang="bn-BD" altLang="en-US" sz="3600" dirty="0" smtClean="0">
                <a:latin typeface="NikoshBAN" panose="02000000000000000000" pitchFamily="2" charset="0"/>
                <a:cs typeface="NikoshBAN" panose="02000000000000000000" pitchFamily="2" charset="0"/>
              </a:rPr>
              <a:t>  (ঘ) </a:t>
            </a:r>
            <a:r>
              <a:rPr lang="en-US" altLang="en-US" sz="3600" dirty="0" err="1" smtClean="0">
                <a:latin typeface="NikoshBAN" panose="02000000000000000000" pitchFamily="2" charset="0"/>
                <a:cs typeface="NikoshBAN" panose="02000000000000000000" pitchFamily="2" charset="0"/>
              </a:rPr>
              <a:t>সাঁতার</a:t>
            </a:r>
            <a:r>
              <a:rPr lang="bn-BD" alt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939637" y="3134964"/>
            <a:ext cx="8365884" cy="1200329"/>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দাবা খেলার কোর্ট বা ছক কে আবিষ্কার করে</a:t>
            </a:r>
            <a:r>
              <a:rPr lang="en-US" sz="3600" dirty="0" smtClean="0">
                <a:latin typeface="NikoshBAN" panose="02000000000000000000" pitchFamily="2" charset="0"/>
                <a:cs typeface="NikoshBAN" panose="02000000000000000000" pitchFamily="2" charset="0"/>
              </a:rPr>
              <a:t>ন</a:t>
            </a:r>
            <a:r>
              <a:rPr lang="bn-BD" sz="3600" dirty="0" smtClean="0">
                <a:latin typeface="NikoshBAN" panose="02000000000000000000" pitchFamily="2" charset="0"/>
                <a:cs typeface="NikoshBAN" panose="02000000000000000000" pitchFamily="2" charset="0"/>
              </a:rPr>
              <a:t> । </a:t>
            </a:r>
          </a:p>
          <a:p>
            <a:r>
              <a:rPr lang="bn-BD" sz="3600" dirty="0" smtClean="0">
                <a:latin typeface="NikoshBAN" panose="02000000000000000000" pitchFamily="2" charset="0"/>
                <a:cs typeface="NikoshBAN" panose="02000000000000000000" pitchFamily="2" charset="0"/>
              </a:rPr>
              <a:t>    (ক) হাংসিং</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(খ) সিংহাং  (গ) রবার্ট  (ঘ) রবিন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939637" y="4335293"/>
            <a:ext cx="8365884" cy="1200329"/>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৩</a:t>
            </a:r>
            <a:r>
              <a:rPr lang="bn-BD" sz="3600" dirty="0" smtClean="0">
                <a:latin typeface="NikoshBAN" panose="02000000000000000000" pitchFamily="2" charset="0"/>
                <a:cs typeface="NikoshBAN" panose="02000000000000000000" pitchFamily="2" charset="0"/>
              </a:rPr>
              <a:t>। দাবা খেলার মন্ত্রীর মান কত? </a:t>
            </a:r>
          </a:p>
          <a:p>
            <a:r>
              <a:rPr lang="bn-BD" sz="3600" dirty="0" smtClean="0">
                <a:latin typeface="NikoshBAN" panose="02000000000000000000" pitchFamily="2" charset="0"/>
                <a:cs typeface="NikoshBAN" panose="02000000000000000000" pitchFamily="2" charset="0"/>
              </a:rPr>
              <a:t>    (ক) ৭  (খ) ৮  (গ) ৯  (ঘ)  ১০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8049491" y="1321150"/>
            <a:ext cx="19812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3200" b="1" dirty="0" smtClean="0">
                <a:latin typeface="NikoshBAN" panose="02000000000000000000" pitchFamily="2" charset="0"/>
                <a:cs typeface="NikoshBAN" panose="02000000000000000000" pitchFamily="2" charset="0"/>
              </a:rPr>
              <a:t>সঠিক উত্তর</a:t>
            </a:r>
            <a:endParaRPr lang="en-US" sz="3200" b="1" dirty="0"/>
          </a:p>
        </p:txBody>
      </p:sp>
      <p:sp>
        <p:nvSpPr>
          <p:cNvPr id="8" name="Oval 7"/>
          <p:cNvSpPr/>
          <p:nvPr/>
        </p:nvSpPr>
        <p:spPr>
          <a:xfrm>
            <a:off x="6456218" y="2712911"/>
            <a:ext cx="304800" cy="3270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76945" y="3859823"/>
            <a:ext cx="304800" cy="3270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55127" y="5050277"/>
            <a:ext cx="304800" cy="3270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748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nextCondLst>
                <p:cond evt="onClick" delay="0">
                  <p:tgtEl>
                    <p:spTgt spid="7"/>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796486" y="655652"/>
            <a:ext cx="4945487" cy="958601"/>
          </a:xfrm>
          <a:prstGeom prst="ellipse">
            <a:avLst/>
          </a:prstGeom>
          <a:solidFill>
            <a:schemeClr val="accent4">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b="1" dirty="0" smtClean="0">
                <a:solidFill>
                  <a:schemeClr val="tx1"/>
                </a:solidFill>
                <a:latin typeface="NikoshBAN" panose="02000000000000000000" pitchFamily="2" charset="0"/>
                <a:cs typeface="NikoshBAN" panose="02000000000000000000" pitchFamily="2" charset="0"/>
              </a:rPr>
              <a:t>পরিচিতি</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Flowchart: Delay 3"/>
          <p:cNvSpPr/>
          <p:nvPr/>
        </p:nvSpPr>
        <p:spPr>
          <a:xfrm rot="16200000">
            <a:off x="1473503" y="1454920"/>
            <a:ext cx="4648806" cy="4637574"/>
          </a:xfrm>
          <a:prstGeom prst="flowChartDelay">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10"/>
          <p:cNvSpPr txBox="1"/>
          <p:nvPr/>
        </p:nvSpPr>
        <p:spPr>
          <a:xfrm>
            <a:off x="1479119" y="3867752"/>
            <a:ext cx="4627220" cy="2308324"/>
          </a:xfrm>
          <a:prstGeom prst="rect">
            <a:avLst/>
          </a:prstGeom>
          <a:solidFill>
            <a:schemeClr val="accent4">
              <a:lumMod val="20000"/>
              <a:lumOff val="80000"/>
            </a:schemeClr>
          </a:solidFill>
          <a:ln w="38100">
            <a:solidFill>
              <a:schemeClr val="accent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pPr>
            <a:r>
              <a:rPr lang="bn-BD" sz="2800" dirty="0" smtClean="0">
                <a:latin typeface="NikoshBAN" panose="02000000000000000000" pitchFamily="2" charset="0"/>
                <a:cs typeface="NikoshBAN" panose="02000000000000000000" pitchFamily="2" charset="0"/>
              </a:rPr>
              <a:t>মোসাঃ রওশন আরা পারভীন</a:t>
            </a:r>
            <a:endParaRPr lang="en-US" sz="2800" dirty="0">
              <a:latin typeface="NikoshBAN" panose="02000000000000000000" pitchFamily="2" charset="0"/>
              <a:cs typeface="NikoshBAN" panose="02000000000000000000" pitchFamily="2" charset="0"/>
            </a:endParaRPr>
          </a:p>
          <a:p>
            <a:pPr algn="r">
              <a:buNone/>
            </a:pPr>
            <a:r>
              <a:rPr lang="bn-BD" sz="2000" dirty="0" smtClean="0">
                <a:latin typeface="NikoshBAN" panose="02000000000000000000" pitchFamily="2" charset="0"/>
                <a:cs typeface="NikoshBAN" panose="02000000000000000000" pitchFamily="2" charset="0"/>
              </a:rPr>
              <a:t>সহকারী শিক্ষক (কম্পিউটার)</a:t>
            </a:r>
            <a:endParaRPr lang="en-US" sz="2000" dirty="0" smtClean="0">
              <a:latin typeface="NikoshBAN" panose="02000000000000000000" pitchFamily="2" charset="0"/>
              <a:cs typeface="NikoshBAN" panose="02000000000000000000" pitchFamily="2" charset="0"/>
            </a:endParaRPr>
          </a:p>
          <a:p>
            <a:pPr algn="ctr">
              <a:buNone/>
            </a:pPr>
            <a:r>
              <a:rPr lang="bn-BD" sz="2800" dirty="0" smtClean="0">
                <a:latin typeface="NikoshBAN" panose="02000000000000000000" pitchFamily="2" charset="0"/>
                <a:cs typeface="NikoshBAN" panose="02000000000000000000" pitchFamily="2" charset="0"/>
              </a:rPr>
              <a:t>রূপনারায়নপুর ও কোকিল সম্মিলিত আলিম মাদরাসা </a:t>
            </a:r>
            <a:endParaRPr lang="en-US" sz="2800" dirty="0" smtClean="0">
              <a:latin typeface="NikoshBAN" panose="02000000000000000000" pitchFamily="2" charset="0"/>
              <a:cs typeface="NikoshBAN" panose="02000000000000000000" pitchFamily="2" charset="0"/>
            </a:endParaRPr>
          </a:p>
          <a:p>
            <a:pPr algn="ctr">
              <a:buNone/>
            </a:pPr>
            <a:r>
              <a:rPr lang="bn-BD" sz="2000" dirty="0" smtClean="0">
                <a:latin typeface="NikoshBAN" panose="02000000000000000000" pitchFamily="2" charset="0"/>
                <a:cs typeface="NikoshBAN" panose="02000000000000000000" pitchFamily="2" charset="0"/>
              </a:rPr>
              <a:t>মোবাইল:</a:t>
            </a:r>
            <a:r>
              <a:rPr lang="en-US" sz="2000" dirty="0" smtClean="0">
                <a:latin typeface="NikoshBAN" panose="02000000000000000000" pitchFamily="2" charset="0"/>
                <a:cs typeface="NikoshBAN" panose="02000000000000000000" pitchFamily="2" charset="0"/>
              </a:rPr>
              <a:t>- </a:t>
            </a:r>
            <a:r>
              <a:rPr lang="bn-BD" sz="2000" dirty="0" smtClean="0">
                <a:latin typeface="NikoshBAN" panose="02000000000000000000" pitchFamily="2" charset="0"/>
                <a:cs typeface="NikoshBAN" panose="02000000000000000000" pitchFamily="2" charset="0"/>
              </a:rPr>
              <a:t>০১৭১৪৮০০৫৯৩</a:t>
            </a:r>
            <a:endParaRPr lang="en-US" sz="2000" dirty="0">
              <a:latin typeface="NikoshBAN" panose="02000000000000000000" pitchFamily="2" charset="0"/>
              <a:cs typeface="NikoshBAN" panose="02000000000000000000" pitchFamily="2" charset="0"/>
            </a:endParaRPr>
          </a:p>
          <a:p>
            <a:pPr algn="ctr">
              <a:buNone/>
            </a:pPr>
            <a:r>
              <a:rPr lang="bn-BD" sz="2000" dirty="0" smtClean="0">
                <a:latin typeface="NikoshBAN" panose="02000000000000000000" pitchFamily="2" charset="0"/>
                <a:cs typeface="NikoshBAN" panose="02000000000000000000" pitchFamily="2" charset="0"/>
              </a:rPr>
              <a:t>মেইল:</a:t>
            </a:r>
            <a:r>
              <a:rPr lang="en-US" sz="2000" dirty="0" smtClean="0">
                <a:latin typeface="NikoshBAN"/>
              </a:rPr>
              <a:t>-rowshan</a:t>
            </a:r>
            <a:r>
              <a:rPr lang="en-US" sz="2000" dirty="0" smtClean="0">
                <a:latin typeface="Times New Roman" pitchFamily="18" charset="0"/>
                <a:cs typeface="Times New Roman" pitchFamily="18" charset="0"/>
              </a:rPr>
              <a:t>1978</a:t>
            </a:r>
            <a:r>
              <a:rPr lang="en-US" sz="2000" dirty="0" smtClean="0">
                <a:latin typeface="NikoshBAN"/>
              </a:rPr>
              <a:t>@gmail.com</a:t>
            </a:r>
            <a:endParaRPr lang="en-US" sz="2000" dirty="0">
              <a:latin typeface="NikoshBAN"/>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685" y="1774680"/>
            <a:ext cx="1984891" cy="1944290"/>
          </a:xfrm>
          <a:prstGeom prst="ellipse">
            <a:avLst/>
          </a:prstGeom>
          <a:ln>
            <a:noFill/>
          </a:ln>
          <a:effectLst>
            <a:softEdge rad="112500"/>
          </a:effectLst>
        </p:spPr>
      </p:pic>
      <p:sp>
        <p:nvSpPr>
          <p:cNvPr id="10" name="Flowchart: Delay 9"/>
          <p:cNvSpPr/>
          <p:nvPr/>
        </p:nvSpPr>
        <p:spPr>
          <a:xfrm rot="16200000">
            <a:off x="6149927" y="1551341"/>
            <a:ext cx="4629348" cy="4425275"/>
          </a:xfrm>
          <a:prstGeom prst="flowChartDelay">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p:nvSpPr>
        <p:spPr>
          <a:xfrm>
            <a:off x="6256350" y="3848370"/>
            <a:ext cx="4411048" cy="2216776"/>
          </a:xfrm>
          <a:prstGeom prst="rect">
            <a:avLst/>
          </a:prstGeom>
          <a:solidFill>
            <a:schemeClr val="accent4">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600" b="1" dirty="0" smtClean="0">
                <a:solidFill>
                  <a:schemeClr val="tx1"/>
                </a:solidFill>
                <a:latin typeface="NikoshBAN" panose="02000000000000000000" pitchFamily="2" charset="0"/>
                <a:cs typeface="NikoshBAN" panose="02000000000000000000" pitchFamily="2" charset="0"/>
              </a:rPr>
              <a:t>৬ষ্ট শ্রেণী</a:t>
            </a:r>
          </a:p>
          <a:p>
            <a:pPr algn="ctr"/>
            <a:r>
              <a:rPr lang="bn-BD" sz="2800" b="1" dirty="0" smtClean="0">
                <a:solidFill>
                  <a:schemeClr val="tx1"/>
                </a:solidFill>
                <a:latin typeface="NikoshBAN" panose="02000000000000000000" pitchFamily="2" charset="0"/>
                <a:cs typeface="NikoshBAN" panose="02000000000000000000" pitchFamily="2" charset="0"/>
              </a:rPr>
              <a:t>বিষয়: </a:t>
            </a:r>
            <a:r>
              <a:rPr lang="bn-BD" sz="2800" b="1" dirty="0" smtClean="0">
                <a:solidFill>
                  <a:schemeClr val="tx1"/>
                </a:solidFill>
                <a:latin typeface="NikoshBAN" panose="02000000000000000000" pitchFamily="2" charset="0"/>
                <a:cs typeface="NikoshBAN" panose="02000000000000000000" pitchFamily="2" charset="0"/>
              </a:rPr>
              <a:t>শারীরিক শিক্ষা 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স্বাস্থ্য</a:t>
            </a:r>
            <a:r>
              <a:rPr lang="en-US" sz="2800" b="1" dirty="0" smtClean="0">
                <a:solidFill>
                  <a:schemeClr val="tx1"/>
                </a:solidFill>
                <a:latin typeface="NikoshBAN" panose="02000000000000000000" pitchFamily="2" charset="0"/>
                <a:cs typeface="NikoshBAN" panose="02000000000000000000" pitchFamily="2" charset="0"/>
              </a:rPr>
              <a:t>।</a:t>
            </a:r>
          </a:p>
          <a:p>
            <a:pPr algn="ctr"/>
            <a:r>
              <a:rPr lang="en-US" sz="2800" b="1" dirty="0">
                <a:solidFill>
                  <a:schemeClr val="tx1"/>
                </a:solidFill>
                <a:latin typeface="NikoshBAN" panose="02000000000000000000" pitchFamily="2" charset="0"/>
                <a:cs typeface="NikoshBAN" panose="02000000000000000000" pitchFamily="2" charset="0"/>
              </a:rPr>
              <a:t>৫ম </a:t>
            </a:r>
            <a:r>
              <a:rPr lang="en-US" sz="2800" b="1" dirty="0" err="1" smtClean="0">
                <a:solidFill>
                  <a:schemeClr val="tx1"/>
                </a:solidFill>
                <a:latin typeface="NikoshBAN" panose="02000000000000000000" pitchFamily="2" charset="0"/>
                <a:cs typeface="NikoshBAN" panose="02000000000000000000" pitchFamily="2" charset="0"/>
              </a:rPr>
              <a:t>অধ্যায়</a:t>
            </a:r>
            <a:r>
              <a:rPr lang="bn-BD" sz="2800" b="1" dirty="0" smtClean="0">
                <a:solidFill>
                  <a:schemeClr val="tx1"/>
                </a:solidFill>
                <a:latin typeface="NikoshBAN" panose="02000000000000000000" pitchFamily="2" charset="0"/>
                <a:cs typeface="NikoshBAN" panose="02000000000000000000" pitchFamily="2" charset="0"/>
              </a:rPr>
              <a:t> পাঠ- ২</a:t>
            </a:r>
            <a:endParaRPr lang="en-US" sz="2800" b="1" dirty="0" smtClean="0">
              <a:solidFill>
                <a:schemeClr val="tx1"/>
              </a:solidFill>
              <a:latin typeface="NikoshBAN" panose="02000000000000000000" pitchFamily="2" charset="0"/>
              <a:cs typeface="NikoshBAN" panose="02000000000000000000" pitchFamily="2" charset="0"/>
            </a:endParaRPr>
          </a:p>
          <a:p>
            <a:pPr algn="ctr"/>
            <a:r>
              <a:rPr lang="bn-BD"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তারিখ</a:t>
            </a:r>
            <a:r>
              <a:rPr lang="bn-BD" sz="2800" b="1" dirty="0" smtClean="0">
                <a:solidFill>
                  <a:schemeClr val="tx1"/>
                </a:solidFill>
                <a:latin typeface="NikoshBAN" panose="02000000000000000000" pitchFamily="2" charset="0"/>
                <a:cs typeface="NikoshBAN" panose="02000000000000000000" pitchFamily="2" charset="0"/>
              </a:rPr>
              <a:t>:</a:t>
            </a:r>
            <a:r>
              <a:rPr lang="en-US" sz="2800" b="1" dirty="0" smtClean="0">
                <a:solidFill>
                  <a:schemeClr val="tx1"/>
                </a:solidFill>
                <a:latin typeface="NikoshBAN" panose="02000000000000000000" pitchFamily="2" charset="0"/>
                <a:cs typeface="NikoshBAN" panose="02000000000000000000" pitchFamily="2" charset="0"/>
              </a:rPr>
              <a:t> </a:t>
            </a:r>
            <a:r>
              <a:rPr lang="bn-BD" sz="2800" b="1" dirty="0" smtClean="0">
                <a:solidFill>
                  <a:schemeClr val="tx1"/>
                </a:solidFill>
                <a:latin typeface="NikoshBAN" panose="02000000000000000000" pitchFamily="2" charset="0"/>
                <a:cs typeface="NikoshBAN" panose="02000000000000000000" pitchFamily="2" charset="0"/>
              </a:rPr>
              <a:t>02</a:t>
            </a:r>
            <a:r>
              <a:rPr lang="en-US" sz="2800" b="1" dirty="0" smtClean="0">
                <a:solidFill>
                  <a:schemeClr val="tx1"/>
                </a:solidFill>
                <a:latin typeface="NikoshBAN" panose="02000000000000000000" pitchFamily="2" charset="0"/>
                <a:cs typeface="NikoshBAN" panose="02000000000000000000" pitchFamily="2" charset="0"/>
              </a:rPr>
              <a:t>/</a:t>
            </a:r>
            <a:r>
              <a:rPr lang="bn-BD" sz="2800" b="1" dirty="0" smtClean="0">
                <a:solidFill>
                  <a:schemeClr val="tx1"/>
                </a:solidFill>
                <a:latin typeface="NikoshBAN" panose="02000000000000000000" pitchFamily="2" charset="0"/>
                <a:cs typeface="NikoshBAN" panose="02000000000000000000" pitchFamily="2" charset="0"/>
              </a:rPr>
              <a:t>11</a:t>
            </a:r>
            <a:r>
              <a:rPr lang="en-US" sz="2800" b="1" dirty="0" smtClean="0">
                <a:solidFill>
                  <a:schemeClr val="tx1"/>
                </a:solidFill>
                <a:latin typeface="NikoshBAN" panose="02000000000000000000" pitchFamily="2" charset="0"/>
                <a:cs typeface="NikoshBAN" panose="02000000000000000000" pitchFamily="2" charset="0"/>
              </a:rPr>
              <a:t>/২০১৯ইং </a:t>
            </a:r>
            <a:endParaRPr lang="en-US" sz="2800" b="1" dirty="0" smtClean="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693" r="26053"/>
          <a:stretch/>
        </p:blipFill>
        <p:spPr>
          <a:xfrm>
            <a:off x="7495505" y="1806405"/>
            <a:ext cx="1908160" cy="1873726"/>
          </a:xfrm>
          <a:prstGeom prst="ellipse">
            <a:avLst/>
          </a:prstGeom>
          <a:ln>
            <a:noFill/>
          </a:ln>
          <a:effectLst>
            <a:softEdge rad="112500"/>
          </a:effectLst>
        </p:spPr>
      </p:pic>
    </p:spTree>
    <p:extLst>
      <p:ext uri="{BB962C8B-B14F-4D97-AF65-F5344CB8AC3E}">
        <p14:creationId xmlns:p14="http://schemas.microsoft.com/office/powerpoint/2010/main" val="2134066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77640" y="1163608"/>
            <a:ext cx="310533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বাড়ির কাজ  </a:t>
            </a:r>
            <a:endParaRPr lang="en-US" sz="4000" b="1" dirty="0">
              <a:latin typeface="NikoshBAN" panose="02000000000000000000" pitchFamily="2" charset="0"/>
              <a:cs typeface="NikoshBAN" panose="02000000000000000000" pitchFamily="2" charset="0"/>
            </a:endParaRPr>
          </a:p>
        </p:txBody>
      </p:sp>
      <p:sp>
        <p:nvSpPr>
          <p:cNvPr id="5" name="Rectangle 4"/>
          <p:cNvSpPr/>
          <p:nvPr/>
        </p:nvSpPr>
        <p:spPr>
          <a:xfrm>
            <a:off x="2175165" y="4233931"/>
            <a:ext cx="7716980" cy="1754326"/>
          </a:xfrm>
          <a:prstGeom prst="rect">
            <a:avLst/>
          </a:prstGeom>
        </p:spPr>
        <p:txBody>
          <a:bodyPr wrap="square">
            <a:spAutoFit/>
          </a:bodyPr>
          <a:lstStyle/>
          <a:p>
            <a:pPr algn="ctr"/>
            <a:r>
              <a:rPr lang="en-US" altLang="en-US" sz="3600" dirty="0" err="1" smtClean="0">
                <a:latin typeface="NikoshBAN" panose="02000000000000000000" pitchFamily="2" charset="0"/>
                <a:cs typeface="NikoshBAN" panose="02000000000000000000" pitchFamily="2" charset="0"/>
              </a:rPr>
              <a:t>ইনডোর</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গেমস</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হিসেবে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দাবা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খেলা</a:t>
            </a:r>
            <a:r>
              <a:rPr lang="en-US" altLang="en-US" sz="3600" dirty="0" smtClean="0">
                <a:latin typeface="NikoshBAN" panose="02000000000000000000" pitchFamily="2" charset="0"/>
                <a:cs typeface="NikoshBAN" panose="02000000000000000000" pitchFamily="2" charset="0"/>
              </a:rPr>
              <a:t>,</a:t>
            </a:r>
            <a:r>
              <a:rPr lang="bn-BD" altLang="en-US" sz="3600" dirty="0" smtClean="0">
                <a:latin typeface="NikoshBAN" panose="02000000000000000000" pitchFamily="2" charset="0"/>
                <a:cs typeface="NikoshBAN" panose="02000000000000000000" pitchFamily="2" charset="0"/>
              </a:rPr>
              <a:t> </a:t>
            </a:r>
            <a:r>
              <a:rPr lang="en-US" altLang="en-US" sz="3600" dirty="0" err="1" smtClean="0">
                <a:latin typeface="NikoshBAN" panose="02000000000000000000" pitchFamily="2" charset="0"/>
                <a:cs typeface="NikoshBAN" panose="02000000000000000000" pitchFamily="2" charset="0"/>
              </a:rPr>
              <a:t>যেমন</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মস্তিস্কের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ক্ষয়</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সাধন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করে</a:t>
            </a:r>
            <a:r>
              <a:rPr lang="en-US" altLang="en-US" sz="3600" dirty="0" smtClean="0">
                <a:latin typeface="NikoshBAN" panose="02000000000000000000" pitchFamily="2" charset="0"/>
                <a:cs typeface="NikoshBAN" panose="02000000000000000000" pitchFamily="2" charset="0"/>
              </a:rPr>
              <a:t>,</a:t>
            </a:r>
            <a:r>
              <a:rPr lang="bn-BD" altLang="en-US" sz="3600" dirty="0" smtClean="0">
                <a:latin typeface="NikoshBAN" panose="02000000000000000000" pitchFamily="2" charset="0"/>
                <a:cs typeface="NikoshBAN" panose="02000000000000000000" pitchFamily="2" charset="0"/>
              </a:rPr>
              <a:t> </a:t>
            </a:r>
            <a:r>
              <a:rPr lang="en-US" altLang="en-US" sz="3600" dirty="0" err="1" smtClean="0">
                <a:latin typeface="NikoshBAN" panose="02000000000000000000" pitchFamily="2" charset="0"/>
                <a:cs typeface="NikoshBAN" panose="02000000000000000000" pitchFamily="2" charset="0"/>
              </a:rPr>
              <a:t>অন্যদিকে</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তেমন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শরীরে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জড়তা</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আনে</a:t>
            </a:r>
            <a:r>
              <a:rPr lang="en-US" altLang="en-US" sz="3600" dirty="0" smtClean="0">
                <a:latin typeface="NikoshBAN" panose="02000000000000000000" pitchFamily="2" charset="0"/>
                <a:cs typeface="NikoshBAN" panose="02000000000000000000" pitchFamily="2" charset="0"/>
              </a:rPr>
              <a:t>।</a:t>
            </a:r>
            <a:r>
              <a:rPr lang="bn-BD" altLang="en-US" sz="3600" dirty="0" smtClean="0">
                <a:latin typeface="NikoshBAN" panose="02000000000000000000" pitchFamily="2" charset="0"/>
                <a:cs typeface="NikoshBAN" panose="02000000000000000000" pitchFamily="2" charset="0"/>
              </a:rPr>
              <a:t> </a:t>
            </a:r>
            <a:r>
              <a:rPr lang="en-US" altLang="en-US" sz="3600" dirty="0" err="1" smtClean="0">
                <a:latin typeface="NikoshBAN" panose="02000000000000000000" pitchFamily="2" charset="0"/>
                <a:cs typeface="NikoshBAN" panose="02000000000000000000" pitchFamily="2" charset="0"/>
              </a:rPr>
              <a:t>উত্তরের</a:t>
            </a:r>
            <a:r>
              <a:rPr lang="en-US" altLang="en-US" sz="3600" dirty="0" smtClean="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স্বপক্ষে</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যুক্তি</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দাও</a:t>
            </a:r>
            <a:r>
              <a:rPr lang="en-US" altLang="en-US"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25" y="2000811"/>
            <a:ext cx="4274471" cy="2103802"/>
          </a:xfrm>
          <a:prstGeom prst="rect">
            <a:avLst/>
          </a:prstGeom>
        </p:spPr>
      </p:pic>
    </p:spTree>
    <p:extLst>
      <p:ext uri="{BB962C8B-B14F-4D97-AF65-F5344CB8AC3E}">
        <p14:creationId xmlns:p14="http://schemas.microsoft.com/office/powerpoint/2010/main" val="384856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47003" y="792539"/>
            <a:ext cx="4690175" cy="156966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600" b="1" dirty="0" smtClean="0">
                <a:latin typeface="NikoshBAN" panose="02000000000000000000" pitchFamily="2" charset="0"/>
                <a:cs typeface="NikoshBAN" panose="02000000000000000000" pitchFamily="2" charset="0"/>
              </a:rPr>
              <a:t>ধন্যবাদ </a:t>
            </a:r>
            <a:r>
              <a:rPr lang="bn-BD" sz="9600" dirty="0" smtClean="0">
                <a:latin typeface="NikoshBAN" panose="02000000000000000000" pitchFamily="2" charset="0"/>
                <a:cs typeface="NikoshBAN" panose="02000000000000000000" pitchFamily="2" charset="0"/>
              </a:rPr>
              <a:t>  </a:t>
            </a:r>
            <a:endParaRPr lang="en-US" sz="9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2071254"/>
            <a:ext cx="6497780" cy="3262746"/>
          </a:xfrm>
          <a:prstGeom prst="rect">
            <a:avLst/>
          </a:prstGeom>
        </p:spPr>
      </p:pic>
    </p:spTree>
    <p:extLst>
      <p:ext uri="{BB962C8B-B14F-4D97-AF65-F5344CB8AC3E}">
        <p14:creationId xmlns:p14="http://schemas.microsoft.com/office/powerpoint/2010/main" val="124424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999" y="2366119"/>
            <a:ext cx="3515808" cy="20488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765" y="2366119"/>
            <a:ext cx="3440317" cy="2068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304514" y="1236352"/>
            <a:ext cx="5468293"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এসো </a:t>
            </a:r>
            <a:r>
              <a:rPr lang="bn-BD" sz="3600" dirty="0" smtClean="0">
                <a:latin typeface="NikoshBAN" panose="02000000000000000000" pitchFamily="2" charset="0"/>
                <a:cs typeface="NikoshBAN" panose="02000000000000000000" pitchFamily="2" charset="0"/>
              </a:rPr>
              <a:t>ছবিদুটি লক্ষ </a:t>
            </a:r>
            <a:r>
              <a:rPr lang="bn-BD" sz="3600" dirty="0" smtClean="0">
                <a:latin typeface="NikoshBAN" panose="02000000000000000000" pitchFamily="2" charset="0"/>
                <a:cs typeface="NikoshBAN" panose="02000000000000000000" pitchFamily="2" charset="0"/>
              </a:rPr>
              <a:t>করি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304513" y="4918273"/>
            <a:ext cx="5468293"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খেলাটির নাম 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279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522" y="534154"/>
            <a:ext cx="9868277" cy="5712737"/>
          </a:xfrm>
          <a:prstGeom prst="rect">
            <a:avLst/>
          </a:prstGeom>
        </p:spPr>
      </p:pic>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27283" y="2761306"/>
            <a:ext cx="4137434" cy="1200329"/>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7200" b="1" dirty="0" smtClean="0">
                <a:latin typeface="NikoshBAN" panose="02000000000000000000" pitchFamily="2" charset="0"/>
                <a:cs typeface="NikoshBAN" panose="02000000000000000000" pitchFamily="2" charset="0"/>
              </a:rPr>
              <a:t>দাবা</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3207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54788" y="1387620"/>
            <a:ext cx="516774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6000" b="1" dirty="0" smtClean="0">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4" name="Rectangle 3"/>
          <p:cNvSpPr/>
          <p:nvPr/>
        </p:nvSpPr>
        <p:spPr>
          <a:xfrm>
            <a:off x="2438400" y="2716955"/>
            <a:ext cx="7870685" cy="270843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b="1" dirty="0" smtClean="0">
                <a:latin typeface="NikoshBAN" panose="02000000000000000000" pitchFamily="2" charset="0"/>
                <a:cs typeface="NikoshBAN" panose="02000000000000000000" pitchFamily="2" charset="0"/>
              </a:rPr>
              <a:t>এই পাঠ শেষে শিক্ষার্থীরা ... </a:t>
            </a:r>
            <a:endParaRPr lang="bn-BD" sz="4400" b="1"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১</a:t>
            </a:r>
            <a:r>
              <a:rPr lang="bn-BD" sz="3600" dirty="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বলতে পারবে</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p>
          <a:p>
            <a:r>
              <a:rPr lang="bn-BD"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দাবা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উপকরণ</a:t>
            </a:r>
            <a:r>
              <a:rPr lang="bn-BD" sz="3600" dirty="0" smtClean="0">
                <a:latin typeface="NikoshBAN" panose="02000000000000000000" pitchFamily="2" charset="0"/>
                <a:cs typeface="NikoshBAN" panose="02000000000000000000" pitchFamily="2" charset="0"/>
              </a:rPr>
              <a:t> বর্ণনা করতে পারবে</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p>
          <a:p>
            <a:r>
              <a:rPr lang="bn-BD" sz="3600" smtClean="0">
                <a:latin typeface="NikoshBAN" panose="02000000000000000000" pitchFamily="2" charset="0"/>
                <a:cs typeface="NikoshBAN" panose="02000000000000000000" pitchFamily="2" charset="0"/>
              </a:rPr>
              <a:t>৩.</a:t>
            </a:r>
            <a:r>
              <a:rPr lang="bn-BD" sz="3600" dirty="0">
                <a:latin typeface="NikoshBAN" panose="02000000000000000000" pitchFamily="2" charset="0"/>
                <a:cs typeface="NikoshBAN" panose="02000000000000000000" pitchFamily="2" charset="0"/>
              </a:rPr>
              <a:t> </a:t>
            </a:r>
            <a:r>
              <a:rPr lang="en-US" sz="3600" smtClean="0">
                <a:latin typeface="NikoshBAN" panose="02000000000000000000" pitchFamily="2" charset="0"/>
                <a:cs typeface="NikoshBAN" panose="02000000000000000000" pitchFamily="2" charset="0"/>
              </a:rPr>
              <a:t>দাবা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কানুন</a:t>
            </a:r>
            <a:r>
              <a:rPr lang="bn-BD" sz="3600" dirty="0" smtClean="0">
                <a:latin typeface="NikoshBAN" panose="02000000000000000000" pitchFamily="2" charset="0"/>
                <a:cs typeface="NikoshBAN" panose="02000000000000000000" pitchFamily="2" charset="0"/>
              </a:rPr>
              <a:t> ব্যাখ্যা করতে পারবে</a:t>
            </a:r>
            <a:r>
              <a:rPr lang="bn-BD" sz="3600" dirty="0">
                <a:latin typeface="NikoshBAN" panose="02000000000000000000" pitchFamily="2" charset="0"/>
                <a:cs typeface="NikoshBAN" panose="02000000000000000000" pitchFamily="2" charset="0"/>
              </a:rPr>
              <a:t>। </a:t>
            </a:r>
          </a:p>
          <a:p>
            <a:endParaRPr lang="bn-BD"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8940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078" y="2064002"/>
            <a:ext cx="38100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947" y="2064002"/>
            <a:ext cx="38100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580238" y="4345663"/>
            <a:ext cx="7613964" cy="1200329"/>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সাধারণত ঘরে বসেই যেসব খেলা হয় তাকেই ঘরোয়া বা ইনডোর গেমস বলে। যেমন – দাবা।</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304514" y="1236352"/>
            <a:ext cx="5468293" cy="646331"/>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দাবা খেলা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2342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1315" y="1041061"/>
            <a:ext cx="344937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একক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5" y="2795431"/>
            <a:ext cx="2967508" cy="2029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92762" y="2790358"/>
            <a:ext cx="4655845" cy="1200329"/>
          </a:xfrm>
          <a:prstGeom prst="rect">
            <a:avLst/>
          </a:prstGeom>
        </p:spPr>
        <p:txBody>
          <a:bodyPr wrap="square">
            <a:spAutoFit/>
          </a:bodyPr>
          <a:lstStyle/>
          <a:p>
            <a:r>
              <a:rPr lang="bn-BD" sz="3600" b="1" dirty="0" smtClean="0">
                <a:latin typeface="NikoshBAN" pitchFamily="2" charset="0"/>
                <a:cs typeface="NikoshBAN" pitchFamily="2" charset="0"/>
              </a:rPr>
              <a:t>১</a:t>
            </a:r>
            <a:r>
              <a:rPr lang="bn-BD" sz="3600" b="1" dirty="0">
                <a:latin typeface="NikoshBAN" pitchFamily="2" charset="0"/>
                <a:cs typeface="NikoshBAN" pitchFamily="2" charset="0"/>
              </a:rPr>
              <a:t>.</a:t>
            </a:r>
            <a:r>
              <a:rPr lang="bn-BD" altLang="bn-BD" sz="3600" b="1" dirty="0" smtClean="0">
                <a:latin typeface="NikoshBAN" pitchFamily="2" charset="0"/>
                <a:cs typeface="NikoshBAN" pitchFamily="2" charset="0"/>
              </a:rPr>
              <a:t> </a:t>
            </a:r>
            <a:r>
              <a:rPr lang="bn-BD" sz="3600" b="1" dirty="0">
                <a:latin typeface="NikoshBAN" pitchFamily="2" charset="0"/>
                <a:cs typeface="NikoshBAN" pitchFamily="2" charset="0"/>
              </a:rPr>
              <a:t>কোন খেলাকে বুদ্ধির খেলা </a:t>
            </a:r>
            <a:endParaRPr lang="bn-BD" sz="3600" b="1" dirty="0" smtClean="0">
              <a:latin typeface="NikoshBAN" pitchFamily="2" charset="0"/>
              <a:cs typeface="NikoshBAN" pitchFamily="2" charset="0"/>
            </a:endParaRPr>
          </a:p>
          <a:p>
            <a:r>
              <a:rPr lang="bn-BD" sz="3600" b="1" dirty="0">
                <a:latin typeface="NikoshBAN" pitchFamily="2" charset="0"/>
                <a:cs typeface="NikoshBAN" pitchFamily="2" charset="0"/>
              </a:rPr>
              <a:t> </a:t>
            </a:r>
            <a:r>
              <a:rPr lang="bn-BD" sz="3600" b="1" dirty="0" smtClean="0">
                <a:latin typeface="NikoshBAN" pitchFamily="2" charset="0"/>
                <a:cs typeface="NikoshBAN" pitchFamily="2" charset="0"/>
              </a:rPr>
              <a:t>   বলা </a:t>
            </a:r>
            <a:r>
              <a:rPr lang="bn-BD" sz="3600" b="1" dirty="0">
                <a:latin typeface="NikoshBAN" pitchFamily="2" charset="0"/>
                <a:cs typeface="NikoshBAN" pitchFamily="2" charset="0"/>
              </a:rPr>
              <a:t>হয়?</a:t>
            </a:r>
            <a:endParaRPr lang="en-US" sz="3600" b="1" dirty="0"/>
          </a:p>
        </p:txBody>
      </p:sp>
      <p:sp>
        <p:nvSpPr>
          <p:cNvPr id="8" name="Rectangle 7"/>
          <p:cNvSpPr/>
          <p:nvPr/>
        </p:nvSpPr>
        <p:spPr>
          <a:xfrm>
            <a:off x="5577414" y="4189897"/>
            <a:ext cx="4655845" cy="646331"/>
          </a:xfrm>
          <a:prstGeom prst="rect">
            <a:avLst/>
          </a:prstGeom>
        </p:spPr>
        <p:txBody>
          <a:bodyPr wrap="square">
            <a:spAutoFit/>
          </a:bodyPr>
          <a:lstStyle/>
          <a:p>
            <a:pPr algn="ctr"/>
            <a:r>
              <a:rPr lang="bn-BD" sz="3600" b="1" dirty="0" smtClean="0">
                <a:latin typeface="NikoshBAN" pitchFamily="2" charset="0"/>
                <a:cs typeface="NikoshBAN" pitchFamily="2" charset="0"/>
              </a:rPr>
              <a:t>উত্তর: </a:t>
            </a:r>
            <a:r>
              <a:rPr lang="bn-BD" sz="3600" b="1" dirty="0" smtClean="0">
                <a:latin typeface="NikoshBAN" pitchFamily="2" charset="0"/>
                <a:cs typeface="NikoshBAN" pitchFamily="2" charset="0"/>
              </a:rPr>
              <a:t>দাবা খেলা </a:t>
            </a:r>
            <a:endParaRPr lang="en-US" sz="3600" b="1" dirty="0"/>
          </a:p>
        </p:txBody>
      </p:sp>
    </p:spTree>
    <p:extLst>
      <p:ext uri="{BB962C8B-B14F-4D97-AF65-F5344CB8AC3E}">
        <p14:creationId xmlns:p14="http://schemas.microsoft.com/office/powerpoint/2010/main" val="369985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09" y="2313708"/>
            <a:ext cx="7772400" cy="3003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046899" y="1169663"/>
            <a:ext cx="39835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3600" b="1" dirty="0" smtClean="0">
                <a:solidFill>
                  <a:schemeClr val="tx1"/>
                </a:solidFill>
                <a:latin typeface="NikoshBAN" panose="02000000000000000000" pitchFamily="2" charset="0"/>
                <a:cs typeface="NikoshBAN" panose="02000000000000000000" pitchFamily="2" charset="0"/>
              </a:rPr>
              <a:t>দাবার বোর্ড</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9575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23" y="534155"/>
            <a:ext cx="9868277" cy="571273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46899" y="1169663"/>
            <a:ext cx="398352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3600" b="1" dirty="0" smtClean="0">
                <a:solidFill>
                  <a:schemeClr val="tx1"/>
                </a:solidFill>
                <a:latin typeface="NikoshBAN" panose="02000000000000000000" pitchFamily="2" charset="0"/>
                <a:cs typeface="NikoshBAN" panose="02000000000000000000" pitchFamily="2" charset="0"/>
              </a:rPr>
              <a:t>দাবার গুঠি</a:t>
            </a:r>
            <a:endParaRPr lang="en-US" sz="36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p:cNvPicPr>
          <p:nvPr/>
        </p:nvPicPr>
        <p:blipFill rotWithShape="1">
          <a:blip r:embed="rId2"/>
          <a:srcRect t="3922" r="79922" b="10187"/>
          <a:stretch/>
        </p:blipFill>
        <p:spPr>
          <a:xfrm>
            <a:off x="1513535" y="2476122"/>
            <a:ext cx="1371600" cy="2743200"/>
          </a:xfrm>
          <a:prstGeom prst="rect">
            <a:avLst/>
          </a:prstGeom>
        </p:spPr>
      </p:pic>
      <p:pic>
        <p:nvPicPr>
          <p:cNvPr id="6" name="Picture 5"/>
          <p:cNvPicPr>
            <a:picLocks/>
          </p:cNvPicPr>
          <p:nvPr/>
        </p:nvPicPr>
        <p:blipFill rotWithShape="1">
          <a:blip r:embed="rId2"/>
          <a:srcRect l="18292" t="12627" r="64346" b="10767"/>
          <a:stretch/>
        </p:blipFill>
        <p:spPr>
          <a:xfrm>
            <a:off x="3162682" y="2451502"/>
            <a:ext cx="1371600" cy="2743200"/>
          </a:xfrm>
          <a:prstGeom prst="rect">
            <a:avLst/>
          </a:prstGeom>
        </p:spPr>
      </p:pic>
      <p:pic>
        <p:nvPicPr>
          <p:cNvPr id="7" name="Picture 6"/>
          <p:cNvPicPr>
            <a:picLocks/>
          </p:cNvPicPr>
          <p:nvPr/>
        </p:nvPicPr>
        <p:blipFill rotWithShape="1">
          <a:blip r:embed="rId2"/>
          <a:srcRect l="35398" t="20171" r="49538" b="10768"/>
          <a:stretch/>
        </p:blipFill>
        <p:spPr>
          <a:xfrm>
            <a:off x="4740912" y="2449846"/>
            <a:ext cx="1371600" cy="2743200"/>
          </a:xfrm>
          <a:prstGeom prst="rect">
            <a:avLst/>
          </a:prstGeom>
        </p:spPr>
      </p:pic>
      <p:pic>
        <p:nvPicPr>
          <p:cNvPr id="8" name="Picture 7"/>
          <p:cNvPicPr>
            <a:picLocks/>
          </p:cNvPicPr>
          <p:nvPr/>
        </p:nvPicPr>
        <p:blipFill rotWithShape="1">
          <a:blip r:embed="rId2"/>
          <a:srcRect l="49951" t="25394" r="33197" b="10767"/>
          <a:stretch/>
        </p:blipFill>
        <p:spPr>
          <a:xfrm>
            <a:off x="6243167" y="2446569"/>
            <a:ext cx="1371600" cy="2743200"/>
          </a:xfrm>
          <a:prstGeom prst="rect">
            <a:avLst/>
          </a:prstGeom>
        </p:spPr>
      </p:pic>
      <p:pic>
        <p:nvPicPr>
          <p:cNvPr id="9" name="Picture 8"/>
          <p:cNvPicPr>
            <a:picLocks/>
          </p:cNvPicPr>
          <p:nvPr/>
        </p:nvPicPr>
        <p:blipFill rotWithShape="1">
          <a:blip r:embed="rId2"/>
          <a:srcRect l="66293" t="27716" r="17621" b="9026"/>
          <a:stretch/>
        </p:blipFill>
        <p:spPr>
          <a:xfrm>
            <a:off x="7708475" y="2482741"/>
            <a:ext cx="1371600" cy="2743200"/>
          </a:xfrm>
          <a:prstGeom prst="rect">
            <a:avLst/>
          </a:prstGeom>
        </p:spPr>
      </p:pic>
      <p:pic>
        <p:nvPicPr>
          <p:cNvPr id="10" name="Picture 9"/>
          <p:cNvPicPr>
            <a:picLocks/>
          </p:cNvPicPr>
          <p:nvPr/>
        </p:nvPicPr>
        <p:blipFill rotWithShape="1">
          <a:blip r:embed="rId2"/>
          <a:srcRect l="81357" t="25395" r="3068" b="10767"/>
          <a:stretch/>
        </p:blipFill>
        <p:spPr>
          <a:xfrm>
            <a:off x="9143608" y="2446569"/>
            <a:ext cx="1371600" cy="2743200"/>
          </a:xfrm>
          <a:prstGeom prst="rect">
            <a:avLst/>
          </a:prstGeom>
        </p:spPr>
      </p:pic>
    </p:spTree>
    <p:extLst>
      <p:ext uri="{BB962C8B-B14F-4D97-AF65-F5344CB8AC3E}">
        <p14:creationId xmlns:p14="http://schemas.microsoft.com/office/powerpoint/2010/main" val="3093254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495</Words>
  <Application>Microsoft Office PowerPoint</Application>
  <PresentationFormat>Widescreen</PresentationFormat>
  <Paragraphs>63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MD. RUKUNUZZAMAN</cp:lastModifiedBy>
  <cp:revision>94</cp:revision>
  <dcterms:created xsi:type="dcterms:W3CDTF">2019-07-15T01:04:48Z</dcterms:created>
  <dcterms:modified xsi:type="dcterms:W3CDTF">2019-11-03T22:07:23Z</dcterms:modified>
</cp:coreProperties>
</file>