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3987-0275-4F68-8521-F80FD5D3F326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DFD4-3DE8-4340-BF0A-8DF890F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600" baseline="0" dirty="0"/>
              <a:t>ছবি দেখানোর মাধ্যেম পাঠ শিরোনাম বের করার চেষ্টা করব।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শিখবে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0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4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9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46DC-8DB4-4F26-9618-C35A729CA2BF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onjurul.atph@gmai" TargetMode="Externa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D%E0%A6%BE%E0%A6%B0%E0%A6%A4%E0%A7%87%E0%A6%B0_%E0%A6%95%E0%A6%AE%E0%A6%BF%E0%A6%89%E0%A6%A8%E0%A6%BF%E0%A6%B8%E0%A7%8D%E0%A6%9F_%E0%A6%AA%E0%A6%BE%E0%A6%B0%E0%A7%8D%E0%A6%9F%E0%A6%B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5700" y="3028950"/>
            <a:ext cx="4800600" cy="26860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838200"/>
            <a:ext cx="2686050" cy="1219200"/>
          </a:xfrm>
        </p:spPr>
        <p:txBody>
          <a:bodyPr>
            <a:normAutofit fontScale="90000"/>
          </a:bodyPr>
          <a:lstStyle/>
          <a:p>
            <a:r>
              <a:rPr lang="bn-BD" sz="6675" dirty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71700"/>
            <a:ext cx="6572250" cy="35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4DE8715-1943-4C67-A0DD-DAA7DCCEBDF1}"/>
              </a:ext>
            </a:extLst>
          </p:cNvPr>
          <p:cNvSpPr/>
          <p:nvPr/>
        </p:nvSpPr>
        <p:spPr>
          <a:xfrm>
            <a:off x="1752600" y="685800"/>
            <a:ext cx="5410200" cy="2286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26847F74-536D-4968-953C-AF23978F8D1A}"/>
              </a:ext>
            </a:extLst>
          </p:cNvPr>
          <p:cNvSpPr txBox="1">
            <a:spLocks/>
          </p:cNvSpPr>
          <p:nvPr/>
        </p:nvSpPr>
        <p:spPr>
          <a:xfrm>
            <a:off x="562755" y="38862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রানার দুর্বার গতিতে ছুটে চলেছে কেন?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26B77DE-E48F-44ED-A733-FC010CD63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5" y="1431878"/>
            <a:ext cx="5293057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6B1FD6E-6917-4542-B4AC-30E9BE88C564}"/>
              </a:ext>
            </a:extLst>
          </p:cNvPr>
          <p:cNvSpPr/>
          <p:nvPr/>
        </p:nvSpPr>
        <p:spPr>
          <a:xfrm>
            <a:off x="5680442" y="1419285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তার জীবনের স্বপ্নের মতো পিছে স’রে যায় বন,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আরো পথ, আরো পথ- বুঝি হয় লাল ও-পূর্বকোণ।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অবাক রাতের তারারা, আকাশে মিট্‌মিট্ ক’রে চায়!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কেমন ক’রে এ রানার সবেগে হরিণের মতো যায়!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eparation 11">
            <a:extLst>
              <a:ext uri="{FF2B5EF4-FFF2-40B4-BE49-F238E27FC236}">
                <a16:creationId xmlns="" xmlns:a16="http://schemas.microsoft.com/office/drawing/2014/main" id="{B992D0C0-7D52-4D19-B7E6-FA1733B09FC9}"/>
              </a:ext>
            </a:extLst>
          </p:cNvPr>
          <p:cNvSpPr/>
          <p:nvPr/>
        </p:nvSpPr>
        <p:spPr>
          <a:xfrm>
            <a:off x="1794666" y="1276350"/>
            <a:ext cx="6324600" cy="2438400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EE23B483-8279-4BE7-A520-DD8206E73843}"/>
              </a:ext>
            </a:extLst>
          </p:cNvPr>
          <p:cNvSpPr txBox="1">
            <a:spLocks/>
          </p:cNvSpPr>
          <p:nvPr/>
        </p:nvSpPr>
        <p:spPr>
          <a:xfrm>
            <a:off x="880266" y="3943350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শব্দগুলোর অর্থ ও বাক্য গঠন কর-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, লন্ঠন, দুর্বার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03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E1268AD6-905E-4D51-9E63-A1DAC856AD2A}"/>
              </a:ext>
            </a:extLst>
          </p:cNvPr>
          <p:cNvSpPr/>
          <p:nvPr/>
        </p:nvSpPr>
        <p:spPr>
          <a:xfrm>
            <a:off x="1330034" y="1392268"/>
            <a:ext cx="10096501" cy="129544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বুঝিয়ে পড় এবং এর বিশ্লেষণ কর  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6C64D6FB-4C67-4781-A969-6AF0A0152A22}"/>
              </a:ext>
            </a:extLst>
          </p:cNvPr>
          <p:cNvSpPr txBox="1"/>
          <p:nvPr/>
        </p:nvSpPr>
        <p:spPr>
          <a:xfrm>
            <a:off x="3048000" y="278576"/>
            <a:ext cx="2419350" cy="93925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0C7CF53-F7E0-4865-9D8B-5500B6560922}"/>
              </a:ext>
            </a:extLst>
          </p:cNvPr>
          <p:cNvSpPr/>
          <p:nvPr/>
        </p:nvSpPr>
        <p:spPr>
          <a:xfrm>
            <a:off x="1219198" y="3342451"/>
            <a:ext cx="9358577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“রাত্রির পথে পথে চলে কোনো নিষেধ জানে না মানার।</a:t>
            </a:r>
            <a:b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দিগন্ত থেকে দিগন্তে ছোটে রানার–</a:t>
            </a:r>
            <a:b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	     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নিয়েছে সে নতুন খবর আনার।</a:t>
            </a:r>
          </a:p>
          <a:p>
            <a:pPr algn="just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	 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রানার! রানার!”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5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">
            <a:extLst>
              <a:ext uri="{FF2B5EF4-FFF2-40B4-BE49-F238E27FC236}">
                <a16:creationId xmlns="" xmlns:a16="http://schemas.microsoft.com/office/drawing/2014/main" id="{A9A801E2-3E5B-4737-BAC8-CA80D0BA936D}"/>
              </a:ext>
            </a:extLst>
          </p:cNvPr>
          <p:cNvSpPr/>
          <p:nvPr/>
        </p:nvSpPr>
        <p:spPr>
          <a:xfrm>
            <a:off x="3109882" y="1807028"/>
            <a:ext cx="5105400" cy="533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="" xmlns:a16="http://schemas.microsoft.com/office/drawing/2014/main" id="{45A680F3-2296-45BB-9CFD-718444AEB145}"/>
              </a:ext>
            </a:extLst>
          </p:cNvPr>
          <p:cNvSpPr txBox="1"/>
          <p:nvPr/>
        </p:nvSpPr>
        <p:spPr>
          <a:xfrm>
            <a:off x="1288475" y="419089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দস্যুর ভয়ের চেয়েও রানার সুর্য ওঠাকে বেশি ভয় পান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="" xmlns:a16="http://schemas.microsoft.com/office/drawing/2014/main" id="{31510AEA-009D-43FD-AA99-7827F912F882}"/>
              </a:ext>
            </a:extLst>
          </p:cNvPr>
          <p:cNvSpPr txBox="1"/>
          <p:nvPr/>
        </p:nvSpPr>
        <p:spPr>
          <a:xfrm>
            <a:off x="2186952" y="4862778"/>
            <a:ext cx="364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ক। চাকরি হারানোর জন্য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="" xmlns:a16="http://schemas.microsoft.com/office/drawing/2014/main" id="{6F0BF343-6589-4135-999B-1284F220518F}"/>
              </a:ext>
            </a:extLst>
          </p:cNvPr>
          <p:cNvSpPr txBox="1"/>
          <p:nvPr/>
        </p:nvSpPr>
        <p:spPr>
          <a:xfrm>
            <a:off x="6272182" y="4862778"/>
            <a:ext cx="339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খ। ডাক না পাওয়ার ভয়ে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="" xmlns:a16="http://schemas.microsoft.com/office/drawing/2014/main" id="{933DB948-855A-447F-9703-C29348569F6A}"/>
              </a:ext>
            </a:extLst>
          </p:cNvPr>
          <p:cNvSpPr txBox="1"/>
          <p:nvPr/>
        </p:nvSpPr>
        <p:spPr>
          <a:xfrm>
            <a:off x="2232758" y="5381493"/>
            <a:ext cx="410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গ। বড়ি ফেরার তারা থাকায়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="" xmlns:a16="http://schemas.microsoft.com/office/drawing/2014/main" id="{F8D6FB83-84B6-4B03-8D8B-582B66DF3844}"/>
              </a:ext>
            </a:extLst>
          </p:cNvPr>
          <p:cNvSpPr txBox="1"/>
          <p:nvPr/>
        </p:nvSpPr>
        <p:spPr>
          <a:xfrm>
            <a:off x="6338461" y="5376886"/>
            <a:ext cx="32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ঘ। দায়িত্ববোদের কারণে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Ribbon 2">
            <a:extLst>
              <a:ext uri="{FF2B5EF4-FFF2-40B4-BE49-F238E27FC236}">
                <a16:creationId xmlns="" xmlns:a16="http://schemas.microsoft.com/office/drawing/2014/main" id="{30A9AA0A-D906-4070-ADE4-2286EA7F5D94}"/>
              </a:ext>
            </a:extLst>
          </p:cNvPr>
          <p:cNvSpPr/>
          <p:nvPr/>
        </p:nvSpPr>
        <p:spPr>
          <a:xfrm>
            <a:off x="3096939" y="401390"/>
            <a:ext cx="5263486" cy="1186724"/>
          </a:xfrm>
          <a:prstGeom prst="ribbon2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/>
      <p:bldP spid="20" grpId="0"/>
      <p:bldP spid="21" grpId="0"/>
      <p:bldP spid="2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7BF13A77-7058-48CC-BC0F-770AC53A0B9A}"/>
              </a:ext>
            </a:extLst>
          </p:cNvPr>
          <p:cNvSpPr txBox="1">
            <a:spLocks/>
          </p:cNvSpPr>
          <p:nvPr/>
        </p:nvSpPr>
        <p:spPr>
          <a:xfrm>
            <a:off x="868528" y="1537386"/>
            <a:ext cx="3976914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">
            <a:extLst>
              <a:ext uri="{FF2B5EF4-FFF2-40B4-BE49-F238E27FC236}">
                <a16:creationId xmlns="" xmlns:a16="http://schemas.microsoft.com/office/drawing/2014/main" id="{6C1BFE05-E544-4F08-A38E-F816209E517A}"/>
              </a:ext>
            </a:extLst>
          </p:cNvPr>
          <p:cNvSpPr/>
          <p:nvPr/>
        </p:nvSpPr>
        <p:spPr>
          <a:xfrm>
            <a:off x="502042" y="4283685"/>
            <a:ext cx="8686800" cy="2057400"/>
          </a:xfrm>
          <a:prstGeom prst="horizontalScroll">
            <a:avLst/>
          </a:prstGeom>
          <a:noFill/>
          <a:ln w="3810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“তার জীবনের স্বপ্নের মতো পিছে স’রে যায় বন,</a:t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পথ, আরো পথ- বুঝি হয় লাল ও-পূর্বকোণ।”-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কথাটির ব্যাখ্যা কর। </a:t>
            </a:r>
          </a:p>
        </p:txBody>
      </p:sp>
    </p:spTree>
    <p:extLst>
      <p:ext uri="{BB962C8B-B14F-4D97-AF65-F5344CB8AC3E}">
        <p14:creationId xmlns:p14="http://schemas.microsoft.com/office/powerpoint/2010/main" val="85358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0800000" flipH="1" flipV="1">
            <a:off x="406400" y="0"/>
            <a:ext cx="11201400" cy="67691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0800" y="-1"/>
            <a:ext cx="5651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3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3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518" y="1628800"/>
            <a:ext cx="4631142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(------)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12205648" cy="6858000"/>
            <a:chOff x="24390" y="0"/>
            <a:chExt cx="1220564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276" y="0"/>
              <a:ext cx="0" cy="6858000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36674" y="1"/>
              <a:ext cx="6928" cy="6857999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90" y="25308"/>
              <a:ext cx="12192000" cy="34270"/>
            </a:xfrm>
            <a:prstGeom prst="line">
              <a:avLst/>
            </a:prstGeom>
            <a:ln w="13652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038" y="6795537"/>
              <a:ext cx="12192000" cy="0"/>
            </a:xfrm>
            <a:prstGeom prst="line">
              <a:avLst/>
            </a:prstGeom>
            <a:ln w="13652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4" t="19532" r="33476"/>
          <a:stretch/>
        </p:blipFill>
        <p:spPr>
          <a:xfrm rot="279254">
            <a:off x="4852599" y="1559691"/>
            <a:ext cx="1586225" cy="3981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448" y="1003300"/>
            <a:ext cx="4516852" cy="48320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মুঞ্জুরুল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পাটুলীপাড়া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ভাঙ্গুড়া,পাবনা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০১৭১০৭২৬১৬৪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monjurul.atph@gmai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96074" y="1019723"/>
            <a:ext cx="1371600" cy="159536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50DCE0D-A650-40B7-BF8E-CD111FC81113}"/>
              </a:ext>
            </a:extLst>
          </p:cNvPr>
          <p:cNvSpPr>
            <a:spLocks noGrp="1"/>
          </p:cNvSpPr>
          <p:nvPr/>
        </p:nvSpPr>
        <p:spPr>
          <a:xfrm>
            <a:off x="3283688" y="370140"/>
            <a:ext cx="5460031" cy="77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Bangladesh_Post .jpg">
            <a:extLst>
              <a:ext uri="{FF2B5EF4-FFF2-40B4-BE49-F238E27FC236}">
                <a16:creationId xmlns="" xmlns:a16="http://schemas.microsoft.com/office/drawing/2014/main" id="{5759744E-7D7E-41BD-A545-AF41133C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242" y="4202676"/>
            <a:ext cx="4571083" cy="1940041"/>
          </a:xfrm>
          <a:prstGeom prst="rect">
            <a:avLst/>
          </a:prstGeom>
        </p:spPr>
      </p:pic>
      <p:pic>
        <p:nvPicPr>
          <p:cNvPr id="16" name="Picture 15" descr="Latter Write.jpg">
            <a:extLst>
              <a:ext uri="{FF2B5EF4-FFF2-40B4-BE49-F238E27FC236}">
                <a16:creationId xmlns="" xmlns:a16="http://schemas.microsoft.com/office/drawing/2014/main" id="{491D7F56-43A4-415F-9F49-1A7B7D130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307" y="1330036"/>
            <a:ext cx="4524490" cy="2767962"/>
          </a:xfrm>
          <a:prstGeom prst="rect">
            <a:avLst/>
          </a:prstGeom>
        </p:spPr>
      </p:pic>
      <p:pic>
        <p:nvPicPr>
          <p:cNvPr id="19" name="Picture 18" descr="Latter Man.jpg">
            <a:extLst>
              <a:ext uri="{FF2B5EF4-FFF2-40B4-BE49-F238E27FC236}">
                <a16:creationId xmlns="" xmlns:a16="http://schemas.microsoft.com/office/drawing/2014/main" id="{0138A6A7-9AF2-45F8-B78D-C538DB919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7" y="1204565"/>
            <a:ext cx="3693804" cy="2717000"/>
          </a:xfrm>
          <a:prstGeom prst="rect">
            <a:avLst/>
          </a:prstGeom>
        </p:spPr>
      </p:pic>
      <p:pic>
        <p:nvPicPr>
          <p:cNvPr id="20" name="Picture 19" descr="Latter Invalop.jpg">
            <a:extLst>
              <a:ext uri="{FF2B5EF4-FFF2-40B4-BE49-F238E27FC236}">
                <a16:creationId xmlns="" xmlns:a16="http://schemas.microsoft.com/office/drawing/2014/main" id="{F3607EB5-E5C5-4BA4-9561-8E97385BE4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1210" y="4294935"/>
            <a:ext cx="4136357" cy="18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26453"/>
            <a:ext cx="12221029" cy="6844799"/>
            <a:chOff x="-4419" y="0"/>
            <a:chExt cx="12192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EDDBBF75-1B79-49CD-AD6C-40838FF67FED}"/>
                </a:ext>
              </a:extLst>
            </p:cNvPr>
            <p:cNvGrpSpPr/>
            <p:nvPr/>
          </p:nvGrpSpPr>
          <p:grpSpPr>
            <a:xfrm>
              <a:off x="-4419" y="0"/>
              <a:ext cx="12192000" cy="6858000"/>
              <a:chOff x="-4419" y="0"/>
              <a:chExt cx="12192000" cy="6858000"/>
            </a:xfrm>
          </p:grpSpPr>
          <p:sp>
            <p:nvSpPr>
              <p:cNvPr id="10" name="Frame 9">
                <a:extLst>
                  <a:ext uri="{FF2B5EF4-FFF2-40B4-BE49-F238E27FC236}">
                    <a16:creationId xmlns="" xmlns:a16="http://schemas.microsoft.com/office/drawing/2014/main" id="{49F2E9F6-B43F-44EA-BA07-F2E5FE5741EE}"/>
                  </a:ext>
                </a:extLst>
              </p:cNvPr>
              <p:cNvSpPr/>
              <p:nvPr/>
            </p:nvSpPr>
            <p:spPr>
              <a:xfrm>
                <a:off x="-4419" y="0"/>
                <a:ext cx="12192000" cy="6858000"/>
              </a:xfrm>
              <a:prstGeom prst="frame">
                <a:avLst>
                  <a:gd name="adj1" fmla="val 19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5AAE997C-266B-46EA-8C16-8124EC6B7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49" y="5538304"/>
                <a:ext cx="11988800" cy="119380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7" name="Picture 16" descr="Latter Man.jpg">
            <a:extLst>
              <a:ext uri="{FF2B5EF4-FFF2-40B4-BE49-F238E27FC236}">
                <a16:creationId xmlns="" xmlns:a16="http://schemas.microsoft.com/office/drawing/2014/main" id="{99151B7B-4D3A-47BF-BD18-304D637FC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885" y="1348390"/>
            <a:ext cx="4329751" cy="47107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7E344D9-19B4-4D08-973B-39552F9521E7}"/>
              </a:ext>
            </a:extLst>
          </p:cNvPr>
          <p:cNvSpPr>
            <a:spLocks noGrp="1"/>
          </p:cNvSpPr>
          <p:nvPr/>
        </p:nvSpPr>
        <p:spPr>
          <a:xfrm>
            <a:off x="3283688" y="370140"/>
            <a:ext cx="5460031" cy="779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s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3" y="77088"/>
            <a:ext cx="2311438" cy="2758268"/>
          </a:xfrm>
          <a:prstGeom prst="rect">
            <a:avLst/>
          </a:prstGeom>
        </p:spPr>
      </p:pic>
      <p:pic>
        <p:nvPicPr>
          <p:cNvPr id="15" name="Picture 14" descr="Sekal-1528978019-ad4f80e_xlarge 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002" y="1708879"/>
            <a:ext cx="3913182" cy="34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1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16231657" y="1690536"/>
            <a:ext cx="11798850" cy="815011"/>
            <a:chOff x="304800" y="-26504"/>
            <a:chExt cx="11798850" cy="815011"/>
          </a:xfrm>
        </p:grpSpPr>
        <p:pic>
          <p:nvPicPr>
            <p:cNvPr id="8" name="Picture 7" descr="https://www.teachers.gov.bd/sites/all/themes/eduportal_reponsive/images/main-logo.png">
              <a:extLst>
                <a:ext uri="{FF2B5EF4-FFF2-40B4-BE49-F238E27FC236}">
                  <a16:creationId xmlns="" xmlns:a16="http://schemas.microsoft.com/office/drawing/2014/main" id="{648AF8E5-F720-46EC-A0B9-0F142260F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0378" y="-26504"/>
              <a:ext cx="1223272" cy="66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A5427B-4B9A-4149-B5ED-D8A4C90C5B6E}"/>
              </a:ext>
            </a:extLst>
          </p:cNvPr>
          <p:cNvSpPr txBox="1"/>
          <p:nvPr/>
        </p:nvSpPr>
        <p:spPr>
          <a:xfrm>
            <a:off x="1716708" y="1407960"/>
            <a:ext cx="563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52AA0D-18EA-424F-A78F-B5D74621ABC4}"/>
              </a:ext>
            </a:extLst>
          </p:cNvPr>
          <p:cNvSpPr txBox="1"/>
          <p:nvPr/>
        </p:nvSpPr>
        <p:spPr>
          <a:xfrm>
            <a:off x="3218128" y="2608289"/>
            <a:ext cx="384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="" xmlns:a16="http://schemas.microsoft.com/office/drawing/2014/main" id="{38DA4E7C-1834-433C-89F2-A4AA7EB3F1CE}"/>
              </a:ext>
            </a:extLst>
          </p:cNvPr>
          <p:cNvSpPr/>
          <p:nvPr/>
        </p:nvSpPr>
        <p:spPr>
          <a:xfrm>
            <a:off x="4395807" y="4722965"/>
            <a:ext cx="4035144" cy="609600"/>
          </a:xfrm>
          <a:prstGeom prst="parallelogram">
            <a:avLst>
              <a:gd name="adj" fmla="val 5238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4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A67F9EC-B043-4C90-A114-7BFC1D35DB59}"/>
              </a:ext>
            </a:extLst>
          </p:cNvPr>
          <p:cNvGrpSpPr/>
          <p:nvPr/>
        </p:nvGrpSpPr>
        <p:grpSpPr>
          <a:xfrm>
            <a:off x="1615190" y="1672795"/>
            <a:ext cx="5257800" cy="800100"/>
            <a:chOff x="609600" y="2400300"/>
            <a:chExt cx="5257800" cy="80010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22DF2CE-E836-4D41-A6F2-17A3F64A32D0}"/>
                </a:ext>
              </a:extLst>
            </p:cNvPr>
            <p:cNvSpPr/>
            <p:nvPr/>
          </p:nvSpPr>
          <p:spPr>
            <a:xfrm>
              <a:off x="1447800" y="2492514"/>
              <a:ext cx="4114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শেষে শিক্ষার্থীরা...</a:t>
              </a:r>
              <a:endParaRPr lang="en-US" sz="40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8D6F0E9-4011-4F1B-8C3F-0BFAAA3BC9D2}"/>
                </a:ext>
              </a:extLst>
            </p:cNvPr>
            <p:cNvGrpSpPr/>
            <p:nvPr/>
          </p:nvGrpSpPr>
          <p:grpSpPr>
            <a:xfrm>
              <a:off x="609600" y="2400300"/>
              <a:ext cx="5257800" cy="800100"/>
              <a:chOff x="762000" y="2171699"/>
              <a:chExt cx="6934200" cy="800100"/>
            </a:xfrm>
          </p:grpSpPr>
          <p:sp>
            <p:nvSpPr>
              <p:cNvPr id="19" name="Flowchart: Stored Data 18">
                <a:extLst>
                  <a:ext uri="{FF2B5EF4-FFF2-40B4-BE49-F238E27FC236}">
                    <a16:creationId xmlns="" xmlns:a16="http://schemas.microsoft.com/office/drawing/2014/main" id="{AAD17E29-0BB6-4B3D-91D6-F514ADAB0C30}"/>
                  </a:ext>
                </a:extLst>
              </p:cNvPr>
              <p:cNvSpPr/>
              <p:nvPr/>
            </p:nvSpPr>
            <p:spPr>
              <a:xfrm rot="10800000">
                <a:off x="838200" y="2171699"/>
                <a:ext cx="6858000" cy="800100"/>
              </a:xfrm>
              <a:prstGeom prst="flowChartOnline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0C2ADF55-31D1-4557-81C2-563AAFB79E9C}"/>
                  </a:ext>
                </a:extLst>
              </p:cNvPr>
              <p:cNvSpPr/>
              <p:nvPr/>
            </p:nvSpPr>
            <p:spPr>
              <a:xfrm>
                <a:off x="762000" y="2247899"/>
                <a:ext cx="1219200" cy="6806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E10A8D0-8B3D-4B95-9B62-70A613D12691}"/>
              </a:ext>
            </a:extLst>
          </p:cNvPr>
          <p:cNvSpPr txBox="1"/>
          <p:nvPr/>
        </p:nvSpPr>
        <p:spPr>
          <a:xfrm>
            <a:off x="884420" y="2848130"/>
            <a:ext cx="861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F4E71F3-57CD-4516-82C9-3CF42E78FCE6}"/>
              </a:ext>
            </a:extLst>
          </p:cNvPr>
          <p:cNvSpPr/>
          <p:nvPr/>
        </p:nvSpPr>
        <p:spPr>
          <a:xfrm>
            <a:off x="929390" y="4901785"/>
            <a:ext cx="10717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2C7D522-4176-4CFF-9524-647184E2614B}"/>
              </a:ext>
            </a:extLst>
          </p:cNvPr>
          <p:cNvSpPr txBox="1"/>
          <p:nvPr/>
        </p:nvSpPr>
        <p:spPr>
          <a:xfrm>
            <a:off x="539646" y="4192449"/>
            <a:ext cx="1076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সুন্দর করে আবৃত্তি 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পড়তে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37B85DD-9187-42B8-B289-024B6211F930}"/>
              </a:ext>
            </a:extLst>
          </p:cNvPr>
          <p:cNvSpPr/>
          <p:nvPr/>
        </p:nvSpPr>
        <p:spPr>
          <a:xfrm>
            <a:off x="809470" y="3597639"/>
            <a:ext cx="9623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16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0">
            <a:extLst>
              <a:ext uri="{FF2B5EF4-FFF2-40B4-BE49-F238E27FC236}">
                <a16:creationId xmlns="" xmlns:a16="http://schemas.microsoft.com/office/drawing/2014/main" id="{02E9F885-F626-4EBC-BA63-058206BF0875}"/>
              </a:ext>
            </a:extLst>
          </p:cNvPr>
          <p:cNvSpPr/>
          <p:nvPr/>
        </p:nvSpPr>
        <p:spPr>
          <a:xfrm>
            <a:off x="7092698" y="4574467"/>
            <a:ext cx="2743237" cy="1622617"/>
          </a:xfrm>
          <a:prstGeom prst="wedgeEllipseCallout">
            <a:avLst>
              <a:gd name="adj1" fmla="val -69674"/>
              <a:gd name="adj2" fmla="val -1656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মৃত্যুঃ১৯৪৭সালের ১৩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1">
            <a:extLst>
              <a:ext uri="{FF2B5EF4-FFF2-40B4-BE49-F238E27FC236}">
                <a16:creationId xmlns="" xmlns:a16="http://schemas.microsoft.com/office/drawing/2014/main" id="{6B7E7155-BAC6-4434-A0D8-5A78A0959EFA}"/>
              </a:ext>
            </a:extLst>
          </p:cNvPr>
          <p:cNvSpPr/>
          <p:nvPr/>
        </p:nvSpPr>
        <p:spPr>
          <a:xfrm flipH="1">
            <a:off x="599607" y="1411644"/>
            <a:ext cx="3004864" cy="2093555"/>
          </a:xfrm>
          <a:prstGeom prst="wedgeEllipseCallout">
            <a:avLst>
              <a:gd name="adj1" fmla="val -63543"/>
              <a:gd name="adj2" fmla="val -965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জম্ম১৫ আগস্ট১৯২৬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3">
            <a:extLst>
              <a:ext uri="{FF2B5EF4-FFF2-40B4-BE49-F238E27FC236}">
                <a16:creationId xmlns="" xmlns:a16="http://schemas.microsoft.com/office/drawing/2014/main" id="{D122DFE7-6A8A-49DF-BFBC-97325BD7EA10}"/>
              </a:ext>
            </a:extLst>
          </p:cNvPr>
          <p:cNvSpPr/>
          <p:nvPr/>
        </p:nvSpPr>
        <p:spPr>
          <a:xfrm>
            <a:off x="6844229" y="634298"/>
            <a:ext cx="3240177" cy="1699993"/>
          </a:xfrm>
          <a:prstGeom prst="wedgeEllipseCallout">
            <a:avLst>
              <a:gd name="adj1" fmla="val -56069"/>
              <a:gd name="adj2" fmla="val 4244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গ্রন্থঃ ছাড়পত্র,  ঘুম নেই , পূর্বাভাস , অভিযান , মিঠে-কড়া , হরতাল ,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5">
            <a:extLst>
              <a:ext uri="{FF2B5EF4-FFF2-40B4-BE49-F238E27FC236}">
                <a16:creationId xmlns="" xmlns:a16="http://schemas.microsoft.com/office/drawing/2014/main" id="{AA4AE58B-D9B0-4B6A-A96A-82C17513C8F9}"/>
              </a:ext>
            </a:extLst>
          </p:cNvPr>
          <p:cNvSpPr/>
          <p:nvPr/>
        </p:nvSpPr>
        <p:spPr>
          <a:xfrm>
            <a:off x="283503" y="3939541"/>
            <a:ext cx="3485630" cy="2188973"/>
          </a:xfrm>
          <a:prstGeom prst="wedgeEllipseCallout">
            <a:avLst>
              <a:gd name="adj1" fmla="val 54972"/>
              <a:gd name="adj2" fmla="val -5506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পৈ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তৃক নিবাসঃ ফরিদপুর বর্তমানে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(গোপালগঞ্জ জেলার কোটালীপাড়া থানার উনশিয়া গ্রামে)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632601-90BD-472D-A056-16BF98EA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7" y="2115840"/>
            <a:ext cx="2743238" cy="33817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FFE0E49-730F-4B95-8F77-CC3E91A6B98C}"/>
              </a:ext>
            </a:extLst>
          </p:cNvPr>
          <p:cNvSpPr/>
          <p:nvPr/>
        </p:nvSpPr>
        <p:spPr>
          <a:xfrm>
            <a:off x="2578318" y="221654"/>
            <a:ext cx="4265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10">
            <a:extLst>
              <a:ext uri="{FF2B5EF4-FFF2-40B4-BE49-F238E27FC236}">
                <a16:creationId xmlns="" xmlns:a16="http://schemas.microsoft.com/office/drawing/2014/main" id="{803EE4B3-AF41-463D-A8E1-6722458E1244}"/>
              </a:ext>
            </a:extLst>
          </p:cNvPr>
          <p:cNvSpPr/>
          <p:nvPr/>
        </p:nvSpPr>
        <p:spPr>
          <a:xfrm>
            <a:off x="7314887" y="2519545"/>
            <a:ext cx="3297874" cy="1898626"/>
          </a:xfrm>
          <a:prstGeom prst="wedgeEllipseCallout">
            <a:avLst>
              <a:gd name="adj1" fmla="val -70934"/>
              <a:gd name="adj2" fmla="val -48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১৯৪৪ সালে তিনি 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tooltip="ভারতের কমিউনিস্ট পার্টি"/>
              </a:rPr>
              <a:t>ভারতের কমিউনিস্ট পার্টির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সদস্যপদ লাভ করেন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E0EB5D25-87A8-47DC-85DC-C67EE5097748}"/>
              </a:ext>
            </a:extLst>
          </p:cNvPr>
          <p:cNvSpPr/>
          <p:nvPr/>
        </p:nvSpPr>
        <p:spPr>
          <a:xfrm>
            <a:off x="3413344" y="5581620"/>
            <a:ext cx="3485630" cy="609600"/>
          </a:xfrm>
          <a:prstGeom prst="parallelogram">
            <a:avLst>
              <a:gd name="adj" fmla="val 5238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0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4" grpId="0"/>
      <p:bldP spid="2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B43CB29-FF8B-4DCB-A829-66064C75353B}"/>
              </a:ext>
            </a:extLst>
          </p:cNvPr>
          <p:cNvGrpSpPr/>
          <p:nvPr/>
        </p:nvGrpSpPr>
        <p:grpSpPr>
          <a:xfrm>
            <a:off x="-29029" y="26453"/>
            <a:ext cx="12221029" cy="6844799"/>
            <a:chOff x="-4419" y="0"/>
            <a:chExt cx="12192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EDDBBF75-1B79-49CD-AD6C-40838FF67FED}"/>
                </a:ext>
              </a:extLst>
            </p:cNvPr>
            <p:cNvGrpSpPr/>
            <p:nvPr/>
          </p:nvGrpSpPr>
          <p:grpSpPr>
            <a:xfrm>
              <a:off x="-4419" y="0"/>
              <a:ext cx="12192000" cy="6858000"/>
              <a:chOff x="-4419" y="0"/>
              <a:chExt cx="12192000" cy="6858000"/>
            </a:xfrm>
          </p:grpSpPr>
          <p:sp>
            <p:nvSpPr>
              <p:cNvPr id="10" name="Frame 9">
                <a:extLst>
                  <a:ext uri="{FF2B5EF4-FFF2-40B4-BE49-F238E27FC236}">
                    <a16:creationId xmlns="" xmlns:a16="http://schemas.microsoft.com/office/drawing/2014/main" id="{49F2E9F6-B43F-44EA-BA07-F2E5FE5741EE}"/>
                  </a:ext>
                </a:extLst>
              </p:cNvPr>
              <p:cNvSpPr/>
              <p:nvPr/>
            </p:nvSpPr>
            <p:spPr>
              <a:xfrm>
                <a:off x="-4419" y="0"/>
                <a:ext cx="12192000" cy="6858000"/>
              </a:xfrm>
              <a:prstGeom prst="frame">
                <a:avLst>
                  <a:gd name="adj1" fmla="val 19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5AAE997C-266B-46EA-8C16-8124EC6B7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49" y="5538304"/>
                <a:ext cx="11988800" cy="119380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F3BBF0B-6EB5-4913-9D15-21486AEDE01A}"/>
              </a:ext>
            </a:extLst>
          </p:cNvPr>
          <p:cNvSpPr/>
          <p:nvPr/>
        </p:nvSpPr>
        <p:spPr>
          <a:xfrm>
            <a:off x="2667000" y="2649727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ছুটেছে তাই ঝুম্‌ঝুম্ ঘণ্টা বাজছে রাতে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চলেছে, খবরের বোঝা হাতে,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চলেছে রানার!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F6A673-5F91-4415-B74B-0EE9FD4B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3" y="1330036"/>
            <a:ext cx="2285649" cy="25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EBEADD-8311-4C4B-8CA4-70CFBDBEC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95" y="1357912"/>
            <a:ext cx="2753847" cy="39794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5971F1-BBA8-480E-851D-24310868B824}"/>
              </a:ext>
            </a:extLst>
          </p:cNvPr>
          <p:cNvSpPr/>
          <p:nvPr/>
        </p:nvSpPr>
        <p:spPr>
          <a:xfrm>
            <a:off x="7170980" y="1945679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রানার! রানার!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জানা-অজানার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বোঝা আজ তার কাঁধে,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3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3 0.04584 C 0.24688 0.06135 0.23711 0.07338 0.22709 0.07338 C 0.21706 0.07338 0.20834 0.06135 0.20534 0.04584 C 0.20118 0.06135 0.19271 0.07338 0.18243 0.07338 C 0.17253 0.07338 0.16394 0.06135 0.16094 0.04584 C 0.15678 0.06135 0.14831 0.07338 0.13816 0.07338 C 0.12774 0.07338 0.11771 0.06135 0.11511 0.04584 C 0.11198 0.06135 0.10352 0.07338 0.0918 0.07338 C 0.08334 0.07338 0.07344 0.06135 0.07045 0.04584 C 0.06732 0.06135 0.05743 0.07338 0.04753 0.07338 C 0.0375 0.07338 0.02878 0.06135 0.02592 0.04584 C 0.02175 0.06135 0.01316 0.07338 0.00274 0.07338 C -0.00729 0.07338 -0.01601 0.06135 -0.01992 0.04584 C -0.02291 0.06135 -0.03164 0.07338 -0.04153 0.07338 C -0.05195 0.07338 -0.06158 0.06135 -0.06445 0.04584 C -0.06757 0.06135 -0.07617 0.07338 -0.0875 0.07338 C -0.09778 0.07338 -0.10612 0.06135 -0.10885 0.04584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278</Words>
  <Application>Microsoft Office PowerPoint</Application>
  <PresentationFormat>Widescreen</PresentationFormat>
  <Paragraphs>66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ASUS</dc:creator>
  <cp:lastModifiedBy>ASUS</cp:lastModifiedBy>
  <cp:revision>3</cp:revision>
  <dcterms:created xsi:type="dcterms:W3CDTF">2019-11-04T02:18:35Z</dcterms:created>
  <dcterms:modified xsi:type="dcterms:W3CDTF">2019-11-04T02:30:50Z</dcterms:modified>
</cp:coreProperties>
</file>