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4" r:id="rId8"/>
    <p:sldId id="262" r:id="rId9"/>
    <p:sldId id="263" r:id="rId10"/>
    <p:sldId id="265" r:id="rId11"/>
    <p:sldId id="266" r:id="rId12"/>
    <p:sldId id="271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1CAE3-3D19-4E96-87FD-4BCB0D927BE4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940-21C4-4632-8F15-4650F427E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58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1CAE3-3D19-4E96-87FD-4BCB0D927BE4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940-21C4-4632-8F15-4650F427E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824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1CAE3-3D19-4E96-87FD-4BCB0D927BE4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940-21C4-4632-8F15-4650F427E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6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1CAE3-3D19-4E96-87FD-4BCB0D927BE4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940-21C4-4632-8F15-4650F427E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09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1CAE3-3D19-4E96-87FD-4BCB0D927BE4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940-21C4-4632-8F15-4650F427E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34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1CAE3-3D19-4E96-87FD-4BCB0D927BE4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940-21C4-4632-8F15-4650F427E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016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1CAE3-3D19-4E96-87FD-4BCB0D927BE4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940-21C4-4632-8F15-4650F427E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67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1CAE3-3D19-4E96-87FD-4BCB0D927BE4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940-21C4-4632-8F15-4650F427E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647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1CAE3-3D19-4E96-87FD-4BCB0D927BE4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940-21C4-4632-8F15-4650F427E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74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1CAE3-3D19-4E96-87FD-4BCB0D927BE4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940-21C4-4632-8F15-4650F427E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37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1CAE3-3D19-4E96-87FD-4BCB0D927BE4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940-21C4-4632-8F15-4650F427E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606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1CAE3-3D19-4E96-87FD-4BCB0D927BE4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A9940-21C4-4632-8F15-4650F427E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70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fif"/><Relationship Id="rId7" Type="http://schemas.openxmlformats.org/officeDocument/2006/relationships/image" Target="../media/image19.jfif"/><Relationship Id="rId2" Type="http://schemas.openxmlformats.org/officeDocument/2006/relationships/image" Target="../media/image14.jf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fif"/><Relationship Id="rId5" Type="http://schemas.openxmlformats.org/officeDocument/2006/relationships/image" Target="../media/image17.jfif"/><Relationship Id="rId4" Type="http://schemas.openxmlformats.org/officeDocument/2006/relationships/image" Target="../media/image16.jf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f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7" Type="http://schemas.openxmlformats.org/officeDocument/2006/relationships/image" Target="../media/image11.jfif"/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fif"/><Relationship Id="rId5" Type="http://schemas.openxmlformats.org/officeDocument/2006/relationships/image" Target="../media/image15.jfif"/><Relationship Id="rId4" Type="http://schemas.openxmlformats.org/officeDocument/2006/relationships/image" Target="../media/image7.jf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f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7" Type="http://schemas.openxmlformats.org/officeDocument/2006/relationships/image" Target="../media/image12.jfif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fif"/><Relationship Id="rId5" Type="http://schemas.openxmlformats.org/officeDocument/2006/relationships/image" Target="../media/image10.jfif"/><Relationship Id="rId4" Type="http://schemas.openxmlformats.org/officeDocument/2006/relationships/image" Target="../media/image9.jf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fif"/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fif"/><Relationship Id="rId4" Type="http://schemas.openxmlformats.org/officeDocument/2006/relationships/image" Target="../media/image10.jf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35466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</a:rPr>
              <a:t>সবাইকে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শুভেচ্ছা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5802" y="1285874"/>
            <a:ext cx="5366197" cy="557212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7183"/>
            <a:ext cx="6841633" cy="5130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2861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77" y="1200957"/>
            <a:ext cx="4101737" cy="28485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6423" y="1172111"/>
            <a:ext cx="4219303" cy="28643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663" y="1173535"/>
            <a:ext cx="3949337" cy="28498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3" y="4092124"/>
            <a:ext cx="4114799" cy="276587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179" y="4068126"/>
            <a:ext cx="4253049" cy="278987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91440" y="-26126"/>
            <a:ext cx="12283440" cy="11495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</a:rPr>
              <a:t>আমরা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আরো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কিছু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ছবি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দেখি</a:t>
            </a:r>
            <a:r>
              <a:rPr lang="en-US" sz="5400" dirty="0" smtClean="0">
                <a:solidFill>
                  <a:schemeClr val="tx1"/>
                </a:solidFill>
              </a:rPr>
              <a:t>  </a:t>
            </a:r>
            <a:r>
              <a:rPr lang="bn-IN" sz="5400" dirty="0" smtClean="0">
                <a:solidFill>
                  <a:schemeClr val="tx1"/>
                </a:solidFill>
              </a:rPr>
              <a:t> </a:t>
            </a:r>
            <a:endParaRPr lang="en-US" sz="54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0701" y="4032613"/>
            <a:ext cx="3765505" cy="2825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8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chemeClr val="tx1"/>
                </a:solidFill>
              </a:rPr>
              <a:t>দলিয় কাজ </a:t>
            </a:r>
            <a:endParaRPr lang="en-US" sz="72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7029" y="954404"/>
            <a:ext cx="6574971" cy="590359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" y="927463"/>
            <a:ext cx="5617030" cy="4049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জ্ঞানমূলক প্রশ্ন , সময়= ৩ মিঃ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3117669"/>
            <a:ext cx="2913017" cy="60524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দলের নাম = শাপলা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107474"/>
            <a:ext cx="5368834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১, ঝরণা কীভাবে পাহাড় থেকে নেমে আসে ?</a:t>
            </a:r>
          </a:p>
          <a:p>
            <a:pPr algn="ctr"/>
            <a:r>
              <a:rPr lang="bn-IN" dirty="0" smtClean="0">
                <a:solidFill>
                  <a:schemeClr val="tx1"/>
                </a:solidFill>
              </a:rPr>
              <a:t>২, দুপুর ভোরে ঝরণা কার ডাক শুনতে পায় ?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6754" y="5943600"/>
            <a:ext cx="5603965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উত্তর = গোলাপ দল ১, চপল পায়ে। ২, ঝিঁঝিঁ ডাক।</a:t>
            </a:r>
          </a:p>
          <a:p>
            <a:pPr algn="ctr"/>
            <a:r>
              <a:rPr lang="bn-IN" dirty="0" smtClean="0"/>
              <a:t>শাপলা দল = ১, ডালচিনির রং। ২, ঝরণার।          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458686"/>
            <a:ext cx="2534194" cy="5791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দলের নাম = গোলাপ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3844835"/>
            <a:ext cx="5238206" cy="914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১, শিলার গায়ে কী ধরে ?</a:t>
            </a:r>
          </a:p>
          <a:p>
            <a:pPr algn="ctr"/>
            <a:r>
              <a:rPr lang="bn-IN" dirty="0" smtClean="0">
                <a:solidFill>
                  <a:schemeClr val="tx1"/>
                </a:solidFill>
              </a:rPr>
              <a:t>২, গিরিমুখে কীসের উদ্ভব ? 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20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9189" y="0"/>
            <a:ext cx="12231189" cy="117565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tx1"/>
                </a:solidFill>
              </a:rPr>
              <a:t>কিছু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</a:rPr>
              <a:t>ছবি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</a:rPr>
              <a:t>দেখি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endParaRPr lang="en-US" sz="66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3746" y="1175248"/>
            <a:ext cx="3438253" cy="32530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04777"/>
            <a:ext cx="4741818" cy="33541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90628"/>
            <a:ext cx="4885509" cy="23673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768" y="4474574"/>
            <a:ext cx="3860346" cy="23834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2727" y="4487908"/>
            <a:ext cx="3429273" cy="237009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799" y="1200149"/>
            <a:ext cx="4007441" cy="3293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77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62" y="1"/>
            <a:ext cx="12178937" cy="11887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</a:rPr>
              <a:t>মূল্যায়ণ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158239"/>
            <a:ext cx="121920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১, </a:t>
            </a:r>
            <a:r>
              <a:rPr lang="en-US" sz="3200" dirty="0" err="1" smtClean="0">
                <a:solidFill>
                  <a:schemeClr val="tx1"/>
                </a:solidFill>
              </a:rPr>
              <a:t>ফটিক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জল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কী</a:t>
            </a:r>
            <a:r>
              <a:rPr lang="en-US" sz="3200" dirty="0" smtClean="0">
                <a:solidFill>
                  <a:schemeClr val="tx1"/>
                </a:solidFill>
              </a:rPr>
              <a:t> ? 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950721"/>
            <a:ext cx="121920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২, ‘</a:t>
            </a:r>
            <a:r>
              <a:rPr lang="en-US" sz="3200" dirty="0" err="1" smtClean="0">
                <a:solidFill>
                  <a:schemeClr val="tx1"/>
                </a:solidFill>
              </a:rPr>
              <a:t>ঝর্ণার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গান</a:t>
            </a:r>
            <a:r>
              <a:rPr lang="en-US" sz="3200" dirty="0" smtClean="0">
                <a:solidFill>
                  <a:schemeClr val="tx1"/>
                </a:solidFill>
              </a:rPr>
              <a:t>’ </a:t>
            </a:r>
            <a:r>
              <a:rPr lang="en-US" sz="3200" dirty="0" err="1" smtClean="0">
                <a:solidFill>
                  <a:schemeClr val="tx1"/>
                </a:solidFill>
              </a:rPr>
              <a:t>কবিতার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শেষ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চরণ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কী</a:t>
            </a:r>
            <a:r>
              <a:rPr lang="en-US" sz="3200" dirty="0" smtClean="0">
                <a:solidFill>
                  <a:schemeClr val="tx1"/>
                </a:solidFill>
              </a:rPr>
              <a:t> ?   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2847702"/>
            <a:ext cx="121920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৩, </a:t>
            </a:r>
            <a:r>
              <a:rPr lang="en-US" sz="3200" dirty="0" err="1" smtClean="0"/>
              <a:t>নূপুর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পায়ে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দেখা</a:t>
            </a:r>
            <a:r>
              <a:rPr lang="en-US" sz="3200" dirty="0" smtClean="0"/>
              <a:t> </a:t>
            </a:r>
            <a:r>
              <a:rPr lang="en-US" sz="3200" dirty="0" err="1" smtClean="0"/>
              <a:t>যায়</a:t>
            </a:r>
            <a:r>
              <a:rPr lang="en-US" sz="3200" dirty="0" smtClean="0"/>
              <a:t> ?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0" y="3692434"/>
            <a:ext cx="121920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৪, ‘</a:t>
            </a:r>
            <a:r>
              <a:rPr lang="en-US" sz="3200" dirty="0" err="1" smtClean="0">
                <a:solidFill>
                  <a:schemeClr val="tx1"/>
                </a:solidFill>
              </a:rPr>
              <a:t>ছন্দের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জাদুকর</a:t>
            </a:r>
            <a:r>
              <a:rPr lang="en-US" sz="3200" dirty="0" smtClean="0">
                <a:solidFill>
                  <a:schemeClr val="tx1"/>
                </a:solidFill>
              </a:rPr>
              <a:t>’ </a:t>
            </a:r>
            <a:r>
              <a:rPr lang="en-US" sz="3200" dirty="0" err="1" smtClean="0">
                <a:solidFill>
                  <a:schemeClr val="tx1"/>
                </a:solidFill>
              </a:rPr>
              <a:t>বলা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হয়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কাকে</a:t>
            </a:r>
            <a:r>
              <a:rPr lang="en-US" sz="3200" dirty="0" smtClean="0">
                <a:solidFill>
                  <a:schemeClr val="tx1"/>
                </a:solidFill>
              </a:rPr>
              <a:t> ?    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843451"/>
            <a:ext cx="121920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উত্তর = ১, চাতক পাখি। ২, ঝিলমিলাই দিগ্বিদিক। ৩, টগর ফুলকে। ৪, সত্যেন্দ্রনাথ দত্তকে।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933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</a:rPr>
              <a:t>বাড়ির কাজ</a:t>
            </a:r>
            <a:endParaRPr lang="en-US" sz="66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6034" y="969917"/>
            <a:ext cx="6257654" cy="574439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" y="966651"/>
            <a:ext cx="5812971" cy="4310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অনুধাবনমূলক প্রশ্ন 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728652"/>
            <a:ext cx="5852160" cy="18113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১, ‘সুন্দরের তৃষ্ণা যার’ ঝরণা তার কাছে কী আশা করে ?    </a:t>
            </a:r>
            <a:endParaRPr lang="bn-IN" dirty="0"/>
          </a:p>
          <a:p>
            <a:pPr algn="ctr"/>
            <a:r>
              <a:rPr lang="bn-IN" dirty="0" smtClean="0"/>
              <a:t>২, আমরা চাই মুগ্ধ চোখ – বলতে কী বোঝানো হয়েছে ?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505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63285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rgbClr val="FF0000"/>
                </a:solidFill>
              </a:rPr>
              <a:t>সবাইকে</a:t>
            </a:r>
            <a:r>
              <a:rPr lang="en-US" sz="7200" dirty="0" smtClean="0">
                <a:solidFill>
                  <a:srgbClr val="FF0000"/>
                </a:solidFill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</a:rPr>
              <a:t>ধন্যবাদ</a:t>
            </a:r>
            <a:r>
              <a:rPr lang="en-US" sz="7200" dirty="0" smtClean="0">
                <a:solidFill>
                  <a:srgbClr val="FF0000"/>
                </a:solidFill>
              </a:rPr>
              <a:t>   </a:t>
            </a:r>
            <a:endParaRPr lang="en-US" sz="7200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19795"/>
            <a:ext cx="12192000" cy="5238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202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16259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</a:rPr>
              <a:t>পরিচিতি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0" y="2690336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n-IN" dirty="0">
                <a:solidFill>
                  <a:schemeClr val="bg1"/>
                </a:solidFill>
              </a:rPr>
              <a:t>নিমাই চন্দ্র মন্ডল,</a:t>
            </a:r>
          </a:p>
          <a:p>
            <a:pPr algn="ctr"/>
            <a:r>
              <a:rPr lang="bn-IN" dirty="0">
                <a:solidFill>
                  <a:schemeClr val="bg1"/>
                </a:solidFill>
              </a:rPr>
              <a:t>সহকারী শিক্ষক,</a:t>
            </a:r>
          </a:p>
          <a:p>
            <a:pPr algn="ctr"/>
            <a:r>
              <a:rPr lang="bn-IN" dirty="0">
                <a:solidFill>
                  <a:schemeClr val="bg1"/>
                </a:solidFill>
              </a:rPr>
              <a:t>পলাশী মাধ্যমিক বিদ্যালয়,</a:t>
            </a:r>
          </a:p>
          <a:p>
            <a:pPr algn="ctr"/>
            <a:r>
              <a:rPr lang="bn-IN" dirty="0">
                <a:solidFill>
                  <a:schemeClr val="bg1"/>
                </a:solidFill>
              </a:rPr>
              <a:t>রোহিতা, মনিরামপুর,</a:t>
            </a:r>
          </a:p>
          <a:p>
            <a:pPr algn="ctr"/>
            <a:r>
              <a:rPr lang="bn-IN" dirty="0">
                <a:solidFill>
                  <a:schemeClr val="bg1"/>
                </a:solidFill>
              </a:rPr>
              <a:t>যশোর ।          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621487" y="2272937"/>
            <a:ext cx="3570513" cy="259950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bg1"/>
                </a:solidFill>
              </a:rPr>
              <a:t>নিমাই চন্দ্র মন্ডল,</a:t>
            </a:r>
          </a:p>
          <a:p>
            <a:pPr algn="ctr"/>
            <a:r>
              <a:rPr lang="bn-IN" sz="2400" dirty="0" smtClean="0">
                <a:solidFill>
                  <a:schemeClr val="bg1"/>
                </a:solidFill>
              </a:rPr>
              <a:t>সহকারী শিক্ষক,</a:t>
            </a:r>
          </a:p>
          <a:p>
            <a:pPr algn="ctr"/>
            <a:r>
              <a:rPr lang="bn-IN" sz="2400" dirty="0" smtClean="0">
                <a:solidFill>
                  <a:schemeClr val="bg1"/>
                </a:solidFill>
              </a:rPr>
              <a:t>পলাশী মাধ্যমিক বিদ্যালয়,</a:t>
            </a:r>
          </a:p>
          <a:p>
            <a:pPr algn="ctr"/>
            <a:r>
              <a:rPr lang="bn-IN" sz="2400" dirty="0" smtClean="0">
                <a:solidFill>
                  <a:schemeClr val="bg1"/>
                </a:solidFill>
              </a:rPr>
              <a:t>রোহিতা, মনিরামপুর,</a:t>
            </a:r>
          </a:p>
          <a:p>
            <a:pPr algn="ctr"/>
            <a:r>
              <a:rPr lang="bn-IN" sz="2400" dirty="0" smtClean="0">
                <a:solidFill>
                  <a:schemeClr val="bg1"/>
                </a:solidFill>
              </a:rPr>
              <a:t>যশোর ।           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2303416"/>
            <a:ext cx="3905793" cy="25690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bg1"/>
                </a:solidFill>
              </a:rPr>
              <a:t>শ্রেণি : নবম – দশম,    </a:t>
            </a:r>
          </a:p>
          <a:p>
            <a:pPr algn="ctr"/>
            <a:r>
              <a:rPr lang="bn-IN" sz="2400" dirty="0" smtClean="0">
                <a:solidFill>
                  <a:schemeClr val="bg1"/>
                </a:solidFill>
              </a:rPr>
              <a:t>বিষয় : বাংলা প্রথম পত্র,</a:t>
            </a:r>
          </a:p>
          <a:p>
            <a:pPr algn="ctr"/>
            <a:r>
              <a:rPr lang="bn-IN" sz="2400" dirty="0" smtClean="0">
                <a:solidFill>
                  <a:schemeClr val="bg1"/>
                </a:solidFill>
              </a:rPr>
              <a:t>সময় : ৪৫ মিনিট,</a:t>
            </a:r>
          </a:p>
          <a:p>
            <a:pPr algn="ctr"/>
            <a:r>
              <a:rPr lang="bn-IN" sz="2400" dirty="0" smtClean="0">
                <a:solidFill>
                  <a:schemeClr val="bg1"/>
                </a:solidFill>
              </a:rPr>
              <a:t>তারিখ : ৩-১১-২০১৯ ।      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110342"/>
            <a:ext cx="3931920" cy="138466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পাঠ-পরিচিতি 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8573589" y="1018902"/>
            <a:ext cx="3618411" cy="128886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শিক্ষক-পরিচিতি  </a:t>
            </a:r>
            <a:endParaRPr lang="en-US" sz="32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732" y="1136470"/>
            <a:ext cx="4767942" cy="3788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21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51516"/>
            <a:ext cx="12192000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/>
              <a:t>পাঠ</a:t>
            </a:r>
            <a:r>
              <a:rPr lang="en-US" sz="7200" dirty="0" smtClean="0"/>
              <a:t>- </a:t>
            </a:r>
            <a:r>
              <a:rPr lang="en-US" sz="7200" dirty="0" err="1" smtClean="0"/>
              <a:t>পরিচিতি</a:t>
            </a:r>
            <a:r>
              <a:rPr lang="en-US" sz="7200" dirty="0" smtClean="0"/>
              <a:t> </a:t>
            </a:r>
            <a:endParaRPr lang="en-US" sz="7200" dirty="0"/>
          </a:p>
        </p:txBody>
      </p:sp>
      <p:sp>
        <p:nvSpPr>
          <p:cNvPr id="5" name="Rectangle 4"/>
          <p:cNvSpPr/>
          <p:nvPr/>
        </p:nvSpPr>
        <p:spPr>
          <a:xfrm>
            <a:off x="1" y="837128"/>
            <a:ext cx="12191999" cy="6020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709892" y="1313645"/>
            <a:ext cx="4790941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</a:rPr>
              <a:t>‘ঝর্ণার গান” 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885645" y="3348506"/>
            <a:ext cx="5834130" cy="110758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0000"/>
                </a:solidFill>
              </a:rPr>
              <a:t>সত্যেন্দ্রনাথ দত্ত   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21" y="1944709"/>
            <a:ext cx="2962141" cy="3193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023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01600"/>
            <a:ext cx="12191999" cy="10238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 smtClean="0"/>
              <a:t>শিখনফল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902857" y="1436913"/>
            <a:ext cx="6270171" cy="38608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এই পাঠ শেষে শিক্ষার্থীরা -----------</a:t>
            </a:r>
          </a:p>
          <a:p>
            <a:pPr algn="ctr"/>
            <a:r>
              <a:rPr lang="bn-IN" dirty="0" smtClean="0"/>
              <a:t>১, কবির জন্ম পরিচিতি বলতে ও লিখতে পারবে।</a:t>
            </a:r>
          </a:p>
          <a:p>
            <a:pPr algn="ctr"/>
            <a:r>
              <a:rPr lang="bn-IN" dirty="0" smtClean="0"/>
              <a:t>২,নতুন শব্দের অর্থ বলতে ও লিখতে পারবে।</a:t>
            </a:r>
          </a:p>
          <a:p>
            <a:pPr algn="ctr"/>
            <a:r>
              <a:rPr lang="bn-IN" dirty="0" smtClean="0"/>
              <a:t>৩, প্রকৃতির প্রতি কবির দৃষ্টিভঙ্গির স্বরুপ তুলে ধরতে পারবে।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15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0" y="0"/>
            <a:ext cx="12192000" cy="1254034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FF0000"/>
                </a:solidFill>
              </a:rPr>
              <a:t>কবি-পরিচিতি</a:t>
            </a:r>
            <a:r>
              <a:rPr lang="bn-IN" dirty="0" smtClean="0"/>
              <a:t>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2050869"/>
            <a:ext cx="2560320" cy="2952205"/>
          </a:xfrm>
          <a:prstGeom prst="rect">
            <a:avLst/>
          </a:prstGeom>
        </p:spPr>
      </p:pic>
      <p:sp>
        <p:nvSpPr>
          <p:cNvPr id="6" name="Round Diagonal Corner Rectangle 5"/>
          <p:cNvSpPr/>
          <p:nvPr/>
        </p:nvSpPr>
        <p:spPr>
          <a:xfrm>
            <a:off x="1" y="1162594"/>
            <a:ext cx="3827416" cy="914400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সত্যেন্দ্রনাথ দত্ত 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3905794" y="1136467"/>
            <a:ext cx="8286205" cy="8752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জন্মপরিচয় : ১৮৮২ খ্রিষ্টাব্দ । কলকাতার কাছাকাছি নিমতা গ্রামে ।     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64823" y="1985554"/>
            <a:ext cx="9600157" cy="11887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শিক্ষাজীবন</a:t>
            </a:r>
            <a:r>
              <a:rPr lang="en-US" sz="2800" dirty="0" smtClean="0">
                <a:solidFill>
                  <a:srgbClr val="FF0000"/>
                </a:solidFill>
              </a:rPr>
              <a:t> :</a:t>
            </a:r>
            <a:r>
              <a:rPr lang="en-US" sz="2800" dirty="0" err="1" smtClean="0">
                <a:solidFill>
                  <a:srgbClr val="FF0000"/>
                </a:solidFill>
              </a:rPr>
              <a:t>এন্ট্রান্স</a:t>
            </a:r>
            <a:r>
              <a:rPr lang="en-US" sz="2800" dirty="0" smtClean="0">
                <a:solidFill>
                  <a:srgbClr val="FF0000"/>
                </a:solidFill>
              </a:rPr>
              <a:t> ১৮৯৯ </a:t>
            </a:r>
            <a:r>
              <a:rPr lang="en-US" sz="2800" dirty="0" err="1" smtClean="0">
                <a:solidFill>
                  <a:srgbClr val="FF0000"/>
                </a:solidFill>
              </a:rPr>
              <a:t>খ্রিষ্টাব্দ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সেন্ট্রাল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কলেজিয়েট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স্কুল</a:t>
            </a:r>
            <a:r>
              <a:rPr lang="en-US" sz="2800" dirty="0" smtClean="0">
                <a:solidFill>
                  <a:srgbClr val="FF0000"/>
                </a:solidFill>
              </a:rPr>
              <a:t> ।  </a:t>
            </a:r>
            <a:r>
              <a:rPr lang="en-US" sz="2800" dirty="0" err="1" smtClean="0">
                <a:solidFill>
                  <a:srgbClr val="FF0000"/>
                </a:solidFill>
              </a:rPr>
              <a:t>এফ</a:t>
            </a:r>
            <a:r>
              <a:rPr lang="en-US" sz="2800" dirty="0" smtClean="0">
                <a:solidFill>
                  <a:srgbClr val="FF0000"/>
                </a:solidFill>
              </a:rPr>
              <a:t> এ ১৯০১ </a:t>
            </a:r>
            <a:r>
              <a:rPr lang="en-US" sz="2800" dirty="0" err="1" smtClean="0">
                <a:solidFill>
                  <a:srgbClr val="FF0000"/>
                </a:solidFill>
              </a:rPr>
              <a:t>খ্রিষ্টাব্দ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জেনারেল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অ্যাসেমব্লিজ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ইনন্টিটিউশন</a:t>
            </a:r>
            <a:r>
              <a:rPr lang="en-US" sz="2800" dirty="0" smtClean="0">
                <a:solidFill>
                  <a:srgbClr val="FF0000"/>
                </a:solidFill>
              </a:rPr>
              <a:t> ।        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17074" y="3161212"/>
            <a:ext cx="9474926" cy="116259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 </a:t>
            </a:r>
            <a:r>
              <a:rPr lang="bn-IN" sz="2400" dirty="0" smtClean="0"/>
              <a:t>কর্মজীবন : প্রথমে ব্যবসা শুরু করেন কিছু পরে ব্যবসা ছেড়ে সাহিত্য সাধনা শুরু করেন । তিনি আরবি, ফারসি, ইংরেজিসহ অনেক ভাষা জানতেন । </a:t>
            </a:r>
            <a:r>
              <a:rPr lang="en-US" sz="2400" dirty="0" err="1" smtClean="0"/>
              <a:t>ছন্দের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জাদুকর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বলা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।     </a:t>
            </a:r>
            <a:r>
              <a:rPr lang="bn-IN" sz="2400" dirty="0" smtClean="0"/>
              <a:t>                 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2677886" y="4297680"/>
            <a:ext cx="9514113" cy="233825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FF0000"/>
                </a:solidFill>
              </a:rPr>
              <a:t>সাহিত্যকর্ম : কাব্য : সবিতা, সন্ধিক্ষণ, বেণু ও বীণা , হোমশিখা, কুহু ও কেকা, বিদায় আরতি, তুলির লিখন, অভ্র আবির ইত্যাদি । </a:t>
            </a:r>
          </a:p>
          <a:p>
            <a:pPr algn="ctr"/>
            <a:r>
              <a:rPr lang="bn-IN" sz="2400" dirty="0" smtClean="0">
                <a:solidFill>
                  <a:srgbClr val="FF0000"/>
                </a:solidFill>
              </a:rPr>
              <a:t>অনুবাদ কাব্য : তীর্থরেনু , তীর্থসলিল, মণিমঞ্জষা ইত্যাদি । </a:t>
            </a:r>
          </a:p>
          <a:p>
            <a:pPr algn="ctr"/>
            <a:r>
              <a:rPr lang="bn-IN" sz="2400" dirty="0" smtClean="0">
                <a:solidFill>
                  <a:srgbClr val="FF0000"/>
                </a:solidFill>
              </a:rPr>
              <a:t>গদ্যরচনা : জনম দুঃখী, চীনের ধূপ, রঙ্গামল্লী ইত্যাদি ।                   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5942" y="4976948"/>
            <a:ext cx="2390503" cy="161979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FF0000"/>
                </a:solidFill>
              </a:rPr>
              <a:t>জীবনাবসান : ১৯২২ খ্রিষ্টাব্দ । 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33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11466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/>
              <a:t>একক কাজ </a:t>
            </a:r>
            <a:endParaRPr lang="en-US" sz="6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657" y="1153432"/>
            <a:ext cx="5936343" cy="570456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0628" y="2351315"/>
            <a:ext cx="5849258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১,সত্যেন্দ্রনাথ দত্তের পিতা মহের নাম কী ?</a:t>
            </a:r>
          </a:p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২, বেণু ও বীণা কাব্যগ্রন্থ কবি কে ?      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1428" y="5363029"/>
            <a:ext cx="6103257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উত্তর = ১, অক্ষয় কুমার দত্ত। ২, সত্যেন্দ্রনাথ দত্ত।       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18857" y="1320800"/>
            <a:ext cx="2264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সময় = ২ মিঃ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28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12192000" cy="108182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</a:rPr>
              <a:t>এসো আমরা কিছু ছবি দেখি   </a:t>
            </a:r>
            <a:endParaRPr lang="en-US" sz="66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44855"/>
            <a:ext cx="4636394" cy="32131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8960" y="4217867"/>
            <a:ext cx="3953816" cy="32443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28" y="1087210"/>
            <a:ext cx="4584879" cy="25050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452" y="1085096"/>
            <a:ext cx="3975548" cy="308195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069" y="1103374"/>
            <a:ext cx="3531325" cy="31979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0857" y="4321868"/>
            <a:ext cx="3701143" cy="2536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09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01600"/>
            <a:ext cx="12192000" cy="1117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chemeClr val="tx1"/>
                </a:solidFill>
              </a:rPr>
              <a:t>নতুন শব্দের অর্থ  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030514"/>
            <a:ext cx="12192000" cy="58274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mtClean="0"/>
              <a:t> 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2251" y="1086337"/>
            <a:ext cx="3785653" cy="14514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১, </a:t>
            </a:r>
            <a:r>
              <a:rPr lang="en-US" sz="2800" dirty="0" smtClean="0">
                <a:solidFill>
                  <a:schemeClr val="tx1"/>
                </a:solidFill>
              </a:rPr>
              <a:t>‘</a:t>
            </a:r>
            <a:r>
              <a:rPr lang="en-US" sz="2800" dirty="0" err="1" smtClean="0">
                <a:solidFill>
                  <a:schemeClr val="tx1"/>
                </a:solidFill>
              </a:rPr>
              <a:t>বিভোল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91440" y="2579077"/>
            <a:ext cx="3774798" cy="12599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২,’ </a:t>
            </a:r>
            <a:r>
              <a:rPr lang="en-US" sz="2800" dirty="0" err="1" smtClean="0">
                <a:solidFill>
                  <a:schemeClr val="tx1"/>
                </a:solidFill>
              </a:rPr>
              <a:t>বিজন</a:t>
            </a:r>
            <a:r>
              <a:rPr lang="en-US" sz="2800" dirty="0" smtClean="0">
                <a:solidFill>
                  <a:schemeClr val="tx1"/>
                </a:solidFill>
              </a:rPr>
              <a:t>’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915508"/>
            <a:ext cx="3721994" cy="138220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৩, ‘</a:t>
            </a:r>
            <a:r>
              <a:rPr lang="en-US" sz="2800" dirty="0" err="1" smtClean="0">
                <a:solidFill>
                  <a:schemeClr val="tx1"/>
                </a:solidFill>
              </a:rPr>
              <a:t>আংরাখা</a:t>
            </a:r>
            <a:r>
              <a:rPr lang="en-US" sz="2800" dirty="0" smtClean="0">
                <a:solidFill>
                  <a:schemeClr val="tx1"/>
                </a:solidFill>
              </a:rPr>
              <a:t>’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380892"/>
            <a:ext cx="3631842" cy="13481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৪, ‘চকোর’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259910" y="5241701"/>
            <a:ext cx="2932091" cy="14939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৪, পাখিবিশেষ।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272789" y="3892062"/>
            <a:ext cx="2919211" cy="13163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৩, </a:t>
            </a:r>
            <a:r>
              <a:rPr lang="en-US" sz="2800" dirty="0" err="1" smtClean="0">
                <a:solidFill>
                  <a:schemeClr val="tx1"/>
                </a:solidFill>
              </a:rPr>
              <a:t>লম্বা</a:t>
            </a:r>
            <a:r>
              <a:rPr lang="en-US" sz="2800" dirty="0" smtClean="0">
                <a:solidFill>
                  <a:schemeClr val="tx1"/>
                </a:solidFill>
              </a:rPr>
              <a:t> ও </a:t>
            </a:r>
            <a:r>
              <a:rPr lang="en-US" sz="2800" dirty="0" err="1" smtClean="0">
                <a:solidFill>
                  <a:schemeClr val="tx1"/>
                </a:solidFill>
              </a:rPr>
              <a:t>ঢিলা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পোশাকবিশেষ</a:t>
            </a:r>
            <a:r>
              <a:rPr lang="en-US" sz="2800" dirty="0" smtClean="0">
                <a:solidFill>
                  <a:schemeClr val="tx1"/>
                </a:solidFill>
              </a:rPr>
              <a:t>। 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285668" y="2601532"/>
            <a:ext cx="2906333" cy="12492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২, </a:t>
            </a:r>
            <a:r>
              <a:rPr lang="en-US" sz="2800" dirty="0" err="1" smtClean="0">
                <a:solidFill>
                  <a:schemeClr val="tx1"/>
                </a:solidFill>
              </a:rPr>
              <a:t>নির্জন</a:t>
            </a:r>
            <a:r>
              <a:rPr lang="en-US" sz="2800" dirty="0" smtClean="0">
                <a:solidFill>
                  <a:schemeClr val="tx1"/>
                </a:solidFill>
              </a:rPr>
              <a:t>।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221273" y="1066800"/>
            <a:ext cx="2970727" cy="154761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১, </a:t>
            </a:r>
            <a:r>
              <a:rPr lang="en-US" sz="2800" dirty="0" err="1" smtClean="0">
                <a:solidFill>
                  <a:schemeClr val="tx1"/>
                </a:solidFill>
              </a:rPr>
              <a:t>অচেতন</a:t>
            </a:r>
            <a:r>
              <a:rPr lang="en-US" sz="2800" dirty="0" smtClean="0">
                <a:solidFill>
                  <a:schemeClr val="tx1"/>
                </a:solidFill>
              </a:rPr>
              <a:t>। 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662" y="1000125"/>
            <a:ext cx="5396248" cy="161428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993" y="2649023"/>
            <a:ext cx="5537917" cy="148509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4807" y="4028470"/>
            <a:ext cx="5327830" cy="16859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8964" y="5486400"/>
            <a:ext cx="5525036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87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0152"/>
            <a:ext cx="12192000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chemeClr val="tx1"/>
                </a:solidFill>
              </a:rPr>
              <a:t>জোরায় কাজ</a:t>
            </a:r>
            <a:endParaRPr lang="en-US" sz="72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493" y="972489"/>
            <a:ext cx="6396507" cy="58855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78817" y="1249251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সময়</a:t>
            </a:r>
            <a:r>
              <a:rPr lang="en-US" dirty="0" smtClean="0"/>
              <a:t>= ৩ </a:t>
            </a:r>
            <a:r>
              <a:rPr lang="en-US" dirty="0" err="1" smtClean="0"/>
              <a:t>মিঃ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0304" y="2150772"/>
            <a:ext cx="5460642" cy="74697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১, চন্দ্রমা শব্দের অর্থ কী ?</a:t>
            </a:r>
          </a:p>
          <a:p>
            <a:pPr algn="ctr"/>
            <a:r>
              <a:rPr lang="bn-IN" dirty="0" smtClean="0">
                <a:solidFill>
                  <a:schemeClr val="tx1"/>
                </a:solidFill>
              </a:rPr>
              <a:t>২, চকোর শব্দের অর্থ কী ?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5798744"/>
            <a:ext cx="5460274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উত্তর = ১, চাঁদের আলো। ২, পাখিবিশেষ।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264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504</Words>
  <Application>Microsoft Office PowerPoint</Application>
  <PresentationFormat>Widescreen</PresentationFormat>
  <Paragraphs>79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64</cp:revision>
  <dcterms:created xsi:type="dcterms:W3CDTF">2019-10-20T17:20:27Z</dcterms:created>
  <dcterms:modified xsi:type="dcterms:W3CDTF">2019-11-03T17:19:45Z</dcterms:modified>
</cp:coreProperties>
</file>